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3"/>
  </p:notesMasterIdLst>
  <p:sldIdLst>
    <p:sldId id="256" r:id="rId3"/>
    <p:sldId id="300" r:id="rId4"/>
    <p:sldId id="257" r:id="rId5"/>
    <p:sldId id="258" r:id="rId6"/>
    <p:sldId id="260" r:id="rId7"/>
    <p:sldId id="261" r:id="rId8"/>
    <p:sldId id="301" r:id="rId9"/>
    <p:sldId id="263" r:id="rId10"/>
    <p:sldId id="302" r:id="rId11"/>
    <p:sldId id="265" r:id="rId12"/>
    <p:sldId id="303" r:id="rId13"/>
    <p:sldId id="267"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297" r:id="rId43"/>
    <p:sldId id="298" r:id="rId44"/>
    <p:sldId id="332" r:id="rId45"/>
    <p:sldId id="333" r:id="rId46"/>
    <p:sldId id="334" r:id="rId47"/>
    <p:sldId id="335" r:id="rId48"/>
    <p:sldId id="288" r:id="rId49"/>
    <p:sldId id="289" r:id="rId50"/>
    <p:sldId id="295" r:id="rId51"/>
    <p:sldId id="299"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p:restoredTop sz="94669"/>
  </p:normalViewPr>
  <p:slideViewPr>
    <p:cSldViewPr snapToGrid="0">
      <p:cViewPr varScale="1">
        <p:scale>
          <a:sx n="83" d="100"/>
          <a:sy n="83" d="100"/>
        </p:scale>
        <p:origin x="10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r>
              <a:rPr lang="de-DE" sz="1800" b="0" strike="noStrike" spc="-1">
                <a:solidFill>
                  <a:srgbClr val="000000"/>
                </a:solidFill>
                <a:latin typeface="Calibri"/>
              </a:rPr>
              <a:t>Click to move the slide</a:t>
            </a:r>
          </a:p>
        </p:txBody>
      </p:sp>
      <p:sp>
        <p:nvSpPr>
          <p:cNvPr id="83"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solidFill>
                  <a:srgbClr val="000000"/>
                </a:solidFill>
                <a:latin typeface="Calibri"/>
              </a:rPr>
              <a:t>Click to edit the notes format</a:t>
            </a:r>
          </a:p>
        </p:txBody>
      </p:sp>
      <p:sp>
        <p:nvSpPr>
          <p:cNvPr id="84"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solidFill>
                  <a:srgbClr val="000000"/>
                </a:solidFill>
                <a:latin typeface="Calibri"/>
              </a:rPr>
              <a:t>&lt;header&gt;</a:t>
            </a:r>
          </a:p>
        </p:txBody>
      </p:sp>
      <p:sp>
        <p:nvSpPr>
          <p:cNvPr id="85"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algn="r">
              <a:buNone/>
              <a:defRPr lang="en-US" sz="1400" b="0" strike="noStrike" spc="-1">
                <a:solidFill>
                  <a:srgbClr val="000000"/>
                </a:solidFill>
                <a:latin typeface="Calibri"/>
              </a:defRPr>
            </a:lvl1pPr>
          </a:lstStyle>
          <a:p>
            <a:pPr algn="r">
              <a:buNone/>
            </a:pPr>
            <a:r>
              <a:rPr lang="en-US" sz="1400" b="0" strike="noStrike" spc="-1">
                <a:solidFill>
                  <a:srgbClr val="000000"/>
                </a:solidFill>
                <a:latin typeface="Calibri"/>
              </a:rPr>
              <a:t>&lt;date/time&gt;</a:t>
            </a:r>
          </a:p>
        </p:txBody>
      </p:sp>
      <p:sp>
        <p:nvSpPr>
          <p:cNvPr id="86"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a:defRPr lang="en-US" sz="1400" b="0" strike="noStrike" spc="-1">
                <a:solidFill>
                  <a:srgbClr val="000000"/>
                </a:solidFill>
                <a:latin typeface="Calibri"/>
              </a:defRPr>
            </a:lvl1pPr>
          </a:lstStyle>
          <a:p>
            <a:r>
              <a:rPr lang="en-US" sz="1400" b="0" strike="noStrike" spc="-1">
                <a:solidFill>
                  <a:srgbClr val="000000"/>
                </a:solidFill>
                <a:latin typeface="Calibri"/>
              </a:rPr>
              <a:t>&lt;footer&gt;</a:t>
            </a:r>
          </a:p>
        </p:txBody>
      </p:sp>
      <p:sp>
        <p:nvSpPr>
          <p:cNvPr id="87"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algn="r">
              <a:buNone/>
              <a:defRPr lang="en-US" sz="1400" b="0" strike="noStrike" spc="-1">
                <a:solidFill>
                  <a:srgbClr val="000000"/>
                </a:solidFill>
                <a:latin typeface="Calibri"/>
              </a:defRPr>
            </a:lvl1pPr>
          </a:lstStyle>
          <a:p>
            <a:pPr algn="r">
              <a:buNone/>
            </a:pPr>
            <a:fld id="{812AACC3-B637-44DE-ACAB-E31F3EB0C988}" type="slidenum">
              <a:rPr lang="en-US" sz="1400" b="0" strike="noStrike" spc="-1">
                <a:solidFill>
                  <a:srgbClr val="000000"/>
                </a:solidFill>
                <a:latin typeface="Calibri"/>
              </a:rPr>
              <a:t>‹nº›</a:t>
            </a:fld>
            <a:endParaRPr lang="en-US"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685800" y="1143000"/>
            <a:ext cx="5486400" cy="3086100"/>
          </a:xfrm>
          <a:prstGeom prst="rect">
            <a:avLst/>
          </a:prstGeom>
          <a:ln w="0">
            <a:noFill/>
          </a:ln>
        </p:spPr>
      </p:sp>
      <p:sp>
        <p:nvSpPr>
          <p:cNvPr id="530"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1800" b="0" strike="noStrike" spc="-1">
              <a:solidFill>
                <a:srgbClr val="000000"/>
              </a:solidFill>
              <a:latin typeface="Calibri"/>
            </a:endParaRPr>
          </a:p>
        </p:txBody>
      </p:sp>
      <p:sp>
        <p:nvSpPr>
          <p:cNvPr id="531"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4CC18AA1-FD6A-4AD7-A798-462164E0D508}" type="slidenum">
              <a:rPr lang="de-DE" sz="1200" b="0" strike="noStrike" spc="-1">
                <a:solidFill>
                  <a:srgbClr val="000000"/>
                </a:solidFill>
                <a:latin typeface="+mn-lt"/>
                <a:ea typeface="+mn-ea"/>
              </a:rPr>
              <a:t>1</a:t>
            </a:fld>
            <a:endParaRPr lang="en-US" sz="12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12: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2000"/>
              <a:buFont typeface="Calibri"/>
              <a:buNone/>
            </a:pPr>
            <a:r>
              <a:rPr lang="pt-BR" sz="2000" b="0" strike="noStrike">
                <a:solidFill>
                  <a:srgbClr val="000000"/>
                </a:solidFill>
                <a:latin typeface="Calibri"/>
                <a:ea typeface="Calibri"/>
                <a:cs typeface="Calibri"/>
                <a:sym typeface="Calibri"/>
              </a:rPr>
              <a:t>What would be the posiive impacts if we achieve poverty alliviation?</a:t>
            </a:r>
            <a:endParaRPr sz="2000" b="0" strike="noStrike">
              <a:solidFill>
                <a:srgbClr val="000000"/>
              </a:solidFill>
              <a:latin typeface="Calibri"/>
              <a:ea typeface="Calibri"/>
              <a:cs typeface="Calibri"/>
              <a:sym typeface="Calibri"/>
            </a:endParaRPr>
          </a:p>
        </p:txBody>
      </p:sp>
      <p:sp>
        <p:nvSpPr>
          <p:cNvPr id="341" name="Google Shape;341;p12: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11</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PlaceHolder 1"/>
          <p:cNvSpPr>
            <a:spLocks noGrp="1" noRot="1" noChangeAspect="1"/>
          </p:cNvSpPr>
          <p:nvPr>
            <p:ph type="sldImg"/>
          </p:nvPr>
        </p:nvSpPr>
        <p:spPr>
          <a:xfrm>
            <a:off x="685800" y="1143000"/>
            <a:ext cx="5486400" cy="3086100"/>
          </a:xfrm>
          <a:prstGeom prst="rect">
            <a:avLst/>
          </a:prstGeom>
          <a:ln w="0">
            <a:noFill/>
          </a:ln>
        </p:spPr>
      </p:sp>
      <p:sp>
        <p:nvSpPr>
          <p:cNvPr id="56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1800" b="0" strike="noStrike" spc="-1">
              <a:solidFill>
                <a:srgbClr val="000000"/>
              </a:solidFill>
              <a:latin typeface="Calibri"/>
            </a:endParaRPr>
          </a:p>
        </p:txBody>
      </p:sp>
      <p:sp>
        <p:nvSpPr>
          <p:cNvPr id="564"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694AEF8C-E875-4305-927B-EF153A39D0AC}" type="slidenum">
              <a:rPr lang="de-DE" sz="1200" b="0" strike="noStrike" spc="-1">
                <a:solidFill>
                  <a:srgbClr val="000000"/>
                </a:solidFill>
                <a:latin typeface="+mn-lt"/>
                <a:ea typeface="+mn-ea"/>
              </a:rPr>
              <a:t>12</a:t>
            </a:fld>
            <a:endParaRPr lang="en-US" sz="1200" b="0" strike="noStrike" spc="-1">
              <a:solidFill>
                <a:srgbClr val="000000"/>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366" name="Google Shape;366;p14: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13</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1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376" name="Google Shape;376;p15: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14</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16: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2000"/>
              <a:buFont typeface="Calibri"/>
              <a:buNone/>
            </a:pPr>
            <a:r>
              <a:rPr lang="pt-BR" sz="2000" b="0" strike="noStrike">
                <a:solidFill>
                  <a:srgbClr val="000000"/>
                </a:solidFill>
                <a:latin typeface="Calibri"/>
                <a:ea typeface="Calibri"/>
                <a:cs typeface="Calibri"/>
                <a:sym typeface="Calibri"/>
              </a:rPr>
              <a:t>https://www.statista.com/chart/21652/countries-with-armed-clashes-reported/</a:t>
            </a:r>
            <a:endParaRPr sz="2000" b="0" strike="noStrike">
              <a:solidFill>
                <a:srgbClr val="000000"/>
              </a:solidFill>
              <a:latin typeface="Calibri"/>
              <a:ea typeface="Calibri"/>
              <a:cs typeface="Calibri"/>
              <a:sym typeface="Calibri"/>
            </a:endParaRPr>
          </a:p>
        </p:txBody>
      </p:sp>
      <p:sp>
        <p:nvSpPr>
          <p:cNvPr id="386" name="Google Shape;386;p16: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15</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5" name="Google Shape;395;p1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396" name="Google Shape;396;p17: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16</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1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05" name="Google Shape;405;p18: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17</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p19: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14" name="Google Shape;414;p19: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18</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p20: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22" name="Google Shape;422;p20: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19</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21: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31" name="Google Shape;431;p21: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20</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noRot="1" noChangeAspect="1"/>
          </p:cNvSpPr>
          <p:nvPr>
            <p:ph type="sldImg"/>
          </p:nvPr>
        </p:nvSpPr>
        <p:spPr>
          <a:xfrm>
            <a:off x="685800" y="1143000"/>
            <a:ext cx="5486400" cy="3086100"/>
          </a:xfrm>
          <a:prstGeom prst="rect">
            <a:avLst/>
          </a:prstGeom>
          <a:ln w="0">
            <a:noFill/>
          </a:ln>
        </p:spPr>
      </p:sp>
      <p:sp>
        <p:nvSpPr>
          <p:cNvPr id="5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GB" sz="2000" b="0" strike="noStrike" spc="-1">
                <a:solidFill>
                  <a:srgbClr val="000000"/>
                </a:solidFill>
                <a:latin typeface="Calibri"/>
              </a:rPr>
              <a:t>The aim of this module is to present an introduction to the SDG 1 “No poverty”</a:t>
            </a:r>
            <a:r>
              <a:rPr lang="de-DE" sz="2000" b="0" strike="noStrike" spc="-1">
                <a:solidFill>
                  <a:srgbClr val="000000"/>
                </a:solidFill>
                <a:latin typeface="Calibri"/>
              </a:rPr>
              <a:t> covering its definition, the impact of global crisis on the achievement of its targets, the regional contexts progress towards SDG 1, case studies with good practices and examples of exercise that can be applied with students.</a:t>
            </a:r>
            <a:r>
              <a:rPr lang="en-US" sz="2000" b="0" strike="noStrike" spc="-1">
                <a:solidFill>
                  <a:srgbClr val="000000"/>
                </a:solidFill>
                <a:latin typeface="Calibri"/>
              </a:rPr>
              <a:t> </a:t>
            </a:r>
          </a:p>
        </p:txBody>
      </p:sp>
      <p:sp>
        <p:nvSpPr>
          <p:cNvPr id="534"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000F899A-2580-4C87-9EA1-B86DAD94B6E2}" type="slidenum">
              <a:rPr lang="de-DE" sz="1200" b="0" strike="noStrike" spc="-1">
                <a:solidFill>
                  <a:srgbClr val="000000"/>
                </a:solidFill>
                <a:latin typeface="+mn-lt"/>
                <a:ea typeface="+mn-ea"/>
              </a:rPr>
              <a:t>3</a:t>
            </a:fld>
            <a:endParaRPr lang="en-US" sz="12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1" name="Google Shape;441;p22: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42" name="Google Shape;442;p22: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21</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23: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53" name="Google Shape;453;p23: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22</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2" name="Google Shape;462;p2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63" name="Google Shape;463;p24: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23</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 name="Google Shape;471;p2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72" name="Google Shape;472;p25: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24</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26: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81" name="Google Shape;481;p26: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25</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0" name="Google Shape;490;p2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491" name="Google Shape;491;p27: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26</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p2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17" name="Google Shape;517;p28: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27</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29: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26" name="Google Shape;526;p29: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28</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30: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64" name="Google Shape;564;p30: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29</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31: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74" name="Google Shape;574;p31: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30</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PlaceHolder 1"/>
          <p:cNvSpPr>
            <a:spLocks noGrp="1" noRot="1" noChangeAspect="1"/>
          </p:cNvSpPr>
          <p:nvPr>
            <p:ph type="sldImg"/>
          </p:nvPr>
        </p:nvSpPr>
        <p:spPr>
          <a:xfrm>
            <a:off x="685800" y="1143000"/>
            <a:ext cx="5486400" cy="3086100"/>
          </a:xfrm>
          <a:prstGeom prst="rect">
            <a:avLst/>
          </a:prstGeom>
          <a:ln w="0">
            <a:noFill/>
          </a:ln>
        </p:spPr>
      </p:sp>
      <p:sp>
        <p:nvSpPr>
          <p:cNvPr id="53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GB" sz="2000" b="0" strike="noStrike" spc="-1">
                <a:solidFill>
                  <a:srgbClr val="000000"/>
                </a:solidFill>
                <a:latin typeface="Calibri"/>
              </a:rPr>
              <a:t>As you may be aware, here is the set of 2030 Agenda and the17 SDGs that integrated it.</a:t>
            </a:r>
            <a:endParaRPr lang="en-US" sz="2000" b="0" strike="noStrike" spc="-1">
              <a:solidFill>
                <a:srgbClr val="000000"/>
              </a:solidFill>
              <a:latin typeface="Calibri"/>
            </a:endParaRPr>
          </a:p>
        </p:txBody>
      </p:sp>
      <p:sp>
        <p:nvSpPr>
          <p:cNvPr id="537"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9C0B1702-56A3-4981-B958-3AC346D01B7C}" type="slidenum">
              <a:rPr lang="de-DE" sz="1200" b="0" strike="noStrike" spc="-1">
                <a:solidFill>
                  <a:srgbClr val="000000"/>
                </a:solidFill>
                <a:latin typeface="+mn-lt"/>
                <a:ea typeface="+mn-ea"/>
              </a:rPr>
              <a:t>4</a:t>
            </a:fld>
            <a:endParaRPr lang="en-US" sz="1200" b="0" strike="noStrike" spc="-1">
              <a:solidFill>
                <a:srgbClr val="000000"/>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32: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83" name="Google Shape;583;p32: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31</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1" name="Google Shape;591;p33: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592" name="Google Shape;592;p33: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32</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0" name="Google Shape;600;p3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01" name="Google Shape;601;p34: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33</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10" name="Google Shape;610;p35: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34</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8" name="Google Shape;618;p36: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19" name="Google Shape;619;p36: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35</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7" name="Google Shape;627;p3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28" name="Google Shape;628;p37: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36</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3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37" name="Google Shape;637;p38: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37</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5" name="Google Shape;645;p39: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46" name="Google Shape;646;p39: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38</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4" name="Google Shape;654;p40: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55" name="Google Shape;655;p40: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39</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3" name="Google Shape;663;p41: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64" name="Google Shape;664;p41: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40</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noRot="1" noChangeAspect="1"/>
          </p:cNvSpPr>
          <p:nvPr>
            <p:ph type="sldImg"/>
          </p:nvPr>
        </p:nvSpPr>
        <p:spPr>
          <a:xfrm>
            <a:off x="685800" y="1143000"/>
            <a:ext cx="5486400" cy="3086100"/>
          </a:xfrm>
          <a:prstGeom prst="rect">
            <a:avLst/>
          </a:prstGeom>
          <a:ln w="0">
            <a:noFill/>
          </a:ln>
        </p:spPr>
      </p:sp>
      <p:sp>
        <p:nvSpPr>
          <p:cNvPr id="5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de-DE" sz="2000" b="0" strike="noStrike" spc="-1">
                <a:solidFill>
                  <a:srgbClr val="000000"/>
                </a:solidFill>
                <a:latin typeface="Calibri"/>
              </a:rPr>
              <a:t>The following chapter of the module explores the SDG1 definition covering four aspects: significance, interdependencies, advantages and challenges </a:t>
            </a:r>
            <a:endParaRPr lang="en-US" sz="2000" b="0" strike="noStrike" spc="-1">
              <a:solidFill>
                <a:srgbClr val="000000"/>
              </a:solidFill>
              <a:latin typeface="Calibri"/>
            </a:endParaRPr>
          </a:p>
        </p:txBody>
      </p:sp>
      <p:sp>
        <p:nvSpPr>
          <p:cNvPr id="543"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94AA562D-7B3D-4792-900C-99163354BC3C}" type="slidenum">
              <a:rPr lang="de-DE" sz="1200" b="0" strike="noStrike" spc="-1">
                <a:solidFill>
                  <a:srgbClr val="000000"/>
                </a:solidFill>
                <a:latin typeface="+mn-lt"/>
                <a:ea typeface="+mn-ea"/>
              </a:rPr>
              <a:t>5</a:t>
            </a:fld>
            <a:endParaRPr lang="en-US" sz="1200" b="0" strike="noStrike" spc="-1">
              <a:solidFill>
                <a:srgbClr val="000000"/>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2" name="Google Shape;672;p42: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73" name="Google Shape;673;p42: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41</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43: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82" name="Google Shape;682;p43: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42</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p44: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691" name="Google Shape;691;p44: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43</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 name="Google Shape;699;p45: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700" name="Google Shape;700;p45: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44</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8" name="Google Shape;708;p46: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709" name="Google Shape;709;p46: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45</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7" name="Google Shape;717;p47: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800" b="0" strike="noStrike">
              <a:solidFill>
                <a:srgbClr val="000000"/>
              </a:solidFill>
              <a:latin typeface="Calibri"/>
              <a:ea typeface="Calibri"/>
              <a:cs typeface="Calibri"/>
              <a:sym typeface="Calibri"/>
            </a:endParaRPr>
          </a:p>
        </p:txBody>
      </p:sp>
      <p:sp>
        <p:nvSpPr>
          <p:cNvPr id="718" name="Google Shape;718;p47: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46</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PlaceHolder 1"/>
          <p:cNvSpPr>
            <a:spLocks noGrp="1" noRot="1" noChangeAspect="1"/>
          </p:cNvSpPr>
          <p:nvPr>
            <p:ph type="sldImg"/>
          </p:nvPr>
        </p:nvSpPr>
        <p:spPr>
          <a:xfrm>
            <a:off x="685800" y="1143000"/>
            <a:ext cx="5486400" cy="3086100"/>
          </a:xfrm>
          <a:prstGeom prst="rect">
            <a:avLst/>
          </a:prstGeom>
          <a:ln w="0">
            <a:noFill/>
          </a:ln>
        </p:spPr>
      </p:sp>
      <p:sp>
        <p:nvSpPr>
          <p:cNvPr id="62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de-DE" sz="2000" b="0" strike="noStrike" spc="-1">
                <a:solidFill>
                  <a:srgbClr val="000000"/>
                </a:solidFill>
                <a:latin typeface="Calibri"/>
              </a:rPr>
              <a:t>Following we have some suggested exercise that proveque students </a:t>
            </a:r>
            <a:r>
              <a:rPr lang="en-GB" sz="2000" b="0" strike="noStrike" spc="-1">
                <a:solidFill>
                  <a:srgbClr val="000000"/>
                </a:solidFill>
                <a:latin typeface="Calibri"/>
              </a:rPr>
              <a:t>demonstrate empathy by designing a campaign for those affected by poverty,</a:t>
            </a:r>
            <a:endParaRPr lang="en-US" sz="2000" b="0" strike="noStrike" spc="-1">
              <a:solidFill>
                <a:srgbClr val="000000"/>
              </a:solidFill>
              <a:latin typeface="Calibri"/>
            </a:endParaRPr>
          </a:p>
        </p:txBody>
      </p:sp>
      <p:sp>
        <p:nvSpPr>
          <p:cNvPr id="627"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628001DE-F0C2-4C4E-B777-F44D61817A8D}" type="slidenum">
              <a:rPr lang="de-DE" sz="1200" b="0" strike="noStrike" spc="-1">
                <a:solidFill>
                  <a:srgbClr val="000000"/>
                </a:solidFill>
                <a:latin typeface="+mn-lt"/>
                <a:ea typeface="+mn-ea"/>
              </a:rPr>
              <a:t>47</a:t>
            </a:fld>
            <a:endParaRPr lang="en-US" sz="1200" b="0" strike="noStrike" spc="-1">
              <a:solidFill>
                <a:srgbClr val="000000"/>
              </a:solidFill>
              <a:latin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laceHolder 1"/>
          <p:cNvSpPr>
            <a:spLocks noGrp="1" noRot="1" noChangeAspect="1"/>
          </p:cNvSpPr>
          <p:nvPr>
            <p:ph type="sldImg"/>
          </p:nvPr>
        </p:nvSpPr>
        <p:spPr>
          <a:xfrm>
            <a:off x="685800" y="1143000"/>
            <a:ext cx="5486400" cy="3086100"/>
          </a:xfrm>
          <a:prstGeom prst="rect">
            <a:avLst/>
          </a:prstGeom>
          <a:ln w="0">
            <a:noFill/>
          </a:ln>
        </p:spPr>
      </p:sp>
      <p:sp>
        <p:nvSpPr>
          <p:cNvPr id="62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de-DE" sz="2000" b="0" strike="noStrike" spc="-1">
                <a:solidFill>
                  <a:srgbClr val="000000"/>
                </a:solidFill>
                <a:latin typeface="Calibri"/>
              </a:rPr>
              <a:t>An exercise that </a:t>
            </a:r>
            <a:r>
              <a:rPr lang="en-GB" sz="2000" b="0" strike="noStrike" spc="-1">
                <a:solidFill>
                  <a:srgbClr val="000000"/>
                </a:solidFill>
                <a:latin typeface="Calibri"/>
              </a:rPr>
              <a:t>students should assess different strategies communities around the world are applying to face poverty challenges</a:t>
            </a:r>
            <a:endParaRPr lang="en-US" sz="2000" b="0" strike="noStrike" spc="-1">
              <a:solidFill>
                <a:srgbClr val="000000"/>
              </a:solidFill>
              <a:latin typeface="Calibri"/>
            </a:endParaRPr>
          </a:p>
          <a:p>
            <a:pPr marL="216000" indent="-216000">
              <a:lnSpc>
                <a:spcPct val="100000"/>
              </a:lnSpc>
              <a:buNone/>
            </a:pPr>
            <a:r>
              <a:rPr lang="en-GB" sz="2000" b="0" strike="noStrike" spc="-1">
                <a:solidFill>
                  <a:srgbClr val="000000"/>
                </a:solidFill>
                <a:latin typeface="Calibri"/>
              </a:rPr>
              <a:t>And also an exercise  to allows to reflect on the conditions of living in extreme poverty</a:t>
            </a:r>
            <a:endParaRPr lang="en-US" sz="2000" b="0" strike="noStrike" spc="-1">
              <a:solidFill>
                <a:srgbClr val="000000"/>
              </a:solidFill>
              <a:latin typeface="Calibri"/>
            </a:endParaRPr>
          </a:p>
        </p:txBody>
      </p:sp>
      <p:sp>
        <p:nvSpPr>
          <p:cNvPr id="630"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7EAD1FA2-5336-4246-914E-F324E779E083}" type="slidenum">
              <a:rPr lang="de-DE" sz="1200" b="0" strike="noStrike" spc="-1">
                <a:solidFill>
                  <a:srgbClr val="000000"/>
                </a:solidFill>
                <a:latin typeface="+mn-lt"/>
                <a:ea typeface="+mn-ea"/>
              </a:rPr>
              <a:t>48</a:t>
            </a:fld>
            <a:endParaRPr lang="en-US" sz="1200" b="0" strike="noStrike" spc="-1">
              <a:solidFill>
                <a:srgbClr val="000000"/>
              </a:solidFill>
              <a:latin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noRot="1" noChangeAspect="1"/>
          </p:cNvSpPr>
          <p:nvPr>
            <p:ph type="sldImg"/>
          </p:nvPr>
        </p:nvSpPr>
        <p:spPr>
          <a:xfrm>
            <a:off x="685800" y="1143000"/>
            <a:ext cx="5486400" cy="3086100"/>
          </a:xfrm>
          <a:prstGeom prst="rect">
            <a:avLst/>
          </a:prstGeom>
          <a:ln w="0">
            <a:noFill/>
          </a:ln>
        </p:spPr>
      </p:sp>
      <p:sp>
        <p:nvSpPr>
          <p:cNvPr id="64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de-DE" sz="2000" b="0" strike="noStrike" spc="-1">
                <a:solidFill>
                  <a:srgbClr val="000000"/>
                </a:solidFill>
                <a:latin typeface="Calibri"/>
              </a:rPr>
              <a:t>We hope all of you have learned bit more about the SDG1 in this class,  we have Reinforced the continued relevance of the 2030 Agenda for Sustainable Development and finally give you an advace... we can do it wecan do it... </a:t>
            </a:r>
            <a:endParaRPr lang="en-US" sz="2000" b="0" strike="noStrike" spc="-1">
              <a:solidFill>
                <a:srgbClr val="000000"/>
              </a:solidFill>
              <a:latin typeface="Calibri"/>
            </a:endParaRPr>
          </a:p>
          <a:p>
            <a:pPr marL="216000" indent="-216000">
              <a:lnSpc>
                <a:spcPct val="100000"/>
              </a:lnSpc>
              <a:buNone/>
            </a:pPr>
            <a:endParaRPr lang="en-US" sz="2000" b="0" strike="noStrike" spc="-1">
              <a:solidFill>
                <a:srgbClr val="000000"/>
              </a:solidFill>
              <a:latin typeface="Calibri"/>
            </a:endParaRPr>
          </a:p>
          <a:p>
            <a:pPr marL="216000" indent="-216000">
              <a:lnSpc>
                <a:spcPct val="100000"/>
              </a:lnSpc>
              <a:buNone/>
            </a:pPr>
            <a:endParaRPr lang="en-US" sz="2000" b="0" strike="noStrike" spc="-1">
              <a:solidFill>
                <a:srgbClr val="000000"/>
              </a:solidFill>
              <a:latin typeface="Calibri"/>
            </a:endParaRPr>
          </a:p>
          <a:p>
            <a:pPr>
              <a:lnSpc>
                <a:spcPct val="100000"/>
              </a:lnSpc>
              <a:buNone/>
            </a:pPr>
            <a:endParaRPr lang="en-US" sz="2000" b="0" strike="noStrike" spc="-1">
              <a:solidFill>
                <a:srgbClr val="000000"/>
              </a:solidFill>
              <a:latin typeface="Calibri"/>
            </a:endParaRPr>
          </a:p>
          <a:p>
            <a:pPr>
              <a:lnSpc>
                <a:spcPct val="100000"/>
              </a:lnSpc>
              <a:buNone/>
            </a:pPr>
            <a:endParaRPr lang="en-US" sz="2000" b="0" strike="noStrike" spc="-1">
              <a:solidFill>
                <a:srgbClr val="000000"/>
              </a:solidFill>
              <a:latin typeface="Calibri"/>
            </a:endParaRPr>
          </a:p>
        </p:txBody>
      </p:sp>
      <p:sp>
        <p:nvSpPr>
          <p:cNvPr id="648"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6C0131E2-8097-4263-933C-875EEB70969E}" type="slidenum">
              <a:rPr lang="de-DE" sz="1200" b="0" strike="noStrike" spc="-1">
                <a:solidFill>
                  <a:srgbClr val="000000"/>
                </a:solidFill>
                <a:latin typeface="+mn-lt"/>
                <a:ea typeface="+mn-ea"/>
              </a:rPr>
              <a:t>49</a:t>
            </a:fld>
            <a:endParaRPr lang="en-US" sz="1200" b="0" strike="noStrike" spc="-1">
              <a:solidFill>
                <a:srgbClr val="000000"/>
              </a:solidFill>
              <a:latin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noRot="1" noChangeAspect="1"/>
          </p:cNvSpPr>
          <p:nvPr>
            <p:ph type="sldImg"/>
          </p:nvPr>
        </p:nvSpPr>
        <p:spPr>
          <a:xfrm>
            <a:off x="685800" y="1143000"/>
            <a:ext cx="5486400" cy="3086100"/>
          </a:xfrm>
          <a:prstGeom prst="rect">
            <a:avLst/>
          </a:prstGeom>
          <a:ln w="0">
            <a:noFill/>
          </a:ln>
        </p:spPr>
      </p:sp>
      <p:sp>
        <p:nvSpPr>
          <p:cNvPr id="659"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1800" b="0" strike="noStrike" spc="-1">
              <a:solidFill>
                <a:srgbClr val="000000"/>
              </a:solidFill>
              <a:latin typeface="Calibri"/>
            </a:endParaRPr>
          </a:p>
        </p:txBody>
      </p:sp>
      <p:sp>
        <p:nvSpPr>
          <p:cNvPr id="660"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546F6666-E464-4313-8161-9BAE3AB5E7C4}" type="slidenum">
              <a:rPr lang="de-DE" sz="1200" b="0" strike="noStrike" spc="-1">
                <a:solidFill>
                  <a:srgbClr val="000000"/>
                </a:solidFill>
                <a:latin typeface="+mn-lt"/>
                <a:ea typeface="+mn-ea"/>
              </a:rPr>
              <a:t>50</a:t>
            </a:fld>
            <a:endParaRPr lang="en-US" sz="12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PlaceHolder 1"/>
          <p:cNvSpPr>
            <a:spLocks noGrp="1" noRot="1" noChangeAspect="1"/>
          </p:cNvSpPr>
          <p:nvPr>
            <p:ph type="sldImg"/>
          </p:nvPr>
        </p:nvSpPr>
        <p:spPr>
          <a:xfrm>
            <a:off x="685800" y="1143000"/>
            <a:ext cx="5486400" cy="3086100"/>
          </a:xfrm>
          <a:prstGeom prst="rect">
            <a:avLst/>
          </a:prstGeom>
          <a:ln w="0">
            <a:noFill/>
          </a:ln>
        </p:spPr>
      </p:sp>
      <p:sp>
        <p:nvSpPr>
          <p:cNvPr id="5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US" sz="2000" b="0" strike="noStrike" spc="-1">
                <a:solidFill>
                  <a:srgbClr val="000000"/>
                </a:solidFill>
                <a:latin typeface="Calibri"/>
              </a:rPr>
              <a:t>SDG 1 calls for action to “End poverty in all its forms everywhere” </a:t>
            </a:r>
            <a:r>
              <a:rPr lang="de-DE" sz="2000" b="0" strike="noStrike" spc="-1">
                <a:solidFill>
                  <a:srgbClr val="000000"/>
                </a:solidFill>
                <a:latin typeface="Calibri"/>
              </a:rPr>
              <a:t>. It has five suggested global outcome targets and two additional targets referred as means of implementation, each one with one or more indicators to monitor progress over time. The targets cover topics such as extreme poverty, social protection systems, access to basic services, vulnerability and resilience, and resources and policies for implementation. </a:t>
            </a:r>
            <a:r>
              <a:rPr lang="en-US" sz="2000" b="0" strike="noStrike" spc="-1">
                <a:solidFill>
                  <a:srgbClr val="000000"/>
                </a:solidFill>
                <a:latin typeface="Calibri"/>
              </a:rPr>
              <a:t> </a:t>
            </a:r>
          </a:p>
          <a:p>
            <a:pPr marL="216000" indent="-216000">
              <a:lnSpc>
                <a:spcPct val="100000"/>
              </a:lnSpc>
              <a:buNone/>
            </a:pPr>
            <a:r>
              <a:rPr lang="en-US" sz="2000" b="0" strike="noStrike" spc="-1">
                <a:solidFill>
                  <a:srgbClr val="000000"/>
                </a:solidFill>
                <a:latin typeface="Calibri"/>
              </a:rPr>
              <a:t> </a:t>
            </a:r>
          </a:p>
        </p:txBody>
      </p:sp>
      <p:sp>
        <p:nvSpPr>
          <p:cNvPr id="546"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CB4B76BF-83F6-4804-8332-973A1F4EBBE6}" type="slidenum">
              <a:rPr lang="de-DE" sz="1200" b="0" strike="noStrike" spc="-1">
                <a:solidFill>
                  <a:srgbClr val="000000"/>
                </a:solidFill>
                <a:latin typeface="+mn-lt"/>
                <a:ea typeface="+mn-ea"/>
              </a:rPr>
              <a:t>6</a:t>
            </a:fld>
            <a:endParaRPr lang="en-US" sz="12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PlaceHolder 1"/>
          <p:cNvSpPr>
            <a:spLocks noGrp="1" noRot="1" noChangeAspect="1"/>
          </p:cNvSpPr>
          <p:nvPr>
            <p:ph type="sldImg"/>
          </p:nvPr>
        </p:nvSpPr>
        <p:spPr>
          <a:xfrm>
            <a:off x="685800" y="1143000"/>
            <a:ext cx="5486400" cy="3086100"/>
          </a:xfrm>
          <a:prstGeom prst="rect">
            <a:avLst/>
          </a:prstGeom>
          <a:ln w="0">
            <a:noFill/>
          </a:ln>
        </p:spPr>
      </p:sp>
      <p:sp>
        <p:nvSpPr>
          <p:cNvPr id="5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US" sz="2000" b="0" strike="noStrike" spc="-1">
                <a:solidFill>
                  <a:srgbClr val="000000"/>
                </a:solidFill>
                <a:latin typeface="Calibri"/>
              </a:rPr>
              <a:t>SDG 1 calls for action to “End poverty in all its forms everywhere” </a:t>
            </a:r>
            <a:r>
              <a:rPr lang="de-DE" sz="2000" b="0" strike="noStrike" spc="-1">
                <a:solidFill>
                  <a:srgbClr val="000000"/>
                </a:solidFill>
                <a:latin typeface="Calibri"/>
              </a:rPr>
              <a:t>. It has five suggested global outcome targets and two additional targets referred as means of implementation, each one with one or more indicators to monitor progress over time. The targets cover topics such as extreme poverty, social protection systems, access to basic services, vulnerability and resilience, and resources and policies for implementation. </a:t>
            </a:r>
            <a:r>
              <a:rPr lang="en-US" sz="2000" b="0" strike="noStrike" spc="-1">
                <a:solidFill>
                  <a:srgbClr val="000000"/>
                </a:solidFill>
                <a:latin typeface="Calibri"/>
              </a:rPr>
              <a:t> </a:t>
            </a:r>
          </a:p>
          <a:p>
            <a:pPr marL="216000" indent="-216000">
              <a:lnSpc>
                <a:spcPct val="100000"/>
              </a:lnSpc>
              <a:buNone/>
            </a:pPr>
            <a:r>
              <a:rPr lang="en-US" sz="2000" b="0" strike="noStrike" spc="-1">
                <a:solidFill>
                  <a:srgbClr val="000000"/>
                </a:solidFill>
                <a:latin typeface="Calibri"/>
              </a:rPr>
              <a:t> </a:t>
            </a:r>
          </a:p>
        </p:txBody>
      </p:sp>
      <p:sp>
        <p:nvSpPr>
          <p:cNvPr id="546"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algn="r">
              <a:lnSpc>
                <a:spcPct val="100000"/>
              </a:lnSpc>
              <a:buNone/>
              <a:defRPr lang="de-DE" sz="1200" b="0" strike="noStrike" spc="-1">
                <a:solidFill>
                  <a:srgbClr val="000000"/>
                </a:solidFill>
                <a:latin typeface="+mn-lt"/>
                <a:ea typeface="+mn-ea"/>
              </a:defRPr>
            </a:lvl1pPr>
          </a:lstStyle>
          <a:p>
            <a:pPr algn="r">
              <a:lnSpc>
                <a:spcPct val="100000"/>
              </a:lnSpc>
              <a:buNone/>
            </a:pPr>
            <a:fld id="{CB4B76BF-83F6-4804-8332-973A1F4EBBE6}" type="slidenum">
              <a:rPr lang="de-DE" sz="1200" b="0" strike="noStrike" spc="-1">
                <a:solidFill>
                  <a:srgbClr val="000000"/>
                </a:solidFill>
                <a:latin typeface="+mn-lt"/>
                <a:ea typeface="+mn-ea"/>
              </a:rPr>
              <a:t>7</a:t>
            </a:fld>
            <a:endParaRPr lang="en-US" sz="1200" b="0" strike="noStrike" spc="-1">
              <a:solidFill>
                <a:srgbClr val="000000"/>
              </a:solidFill>
              <a:latin typeface="Calibri"/>
            </a:endParaRPr>
          </a:p>
        </p:txBody>
      </p:sp>
    </p:spTree>
    <p:extLst>
      <p:ext uri="{BB962C8B-B14F-4D97-AF65-F5344CB8AC3E}">
        <p14:creationId xmlns:p14="http://schemas.microsoft.com/office/powerpoint/2010/main" val="2012999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8: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2000"/>
              <a:buFont typeface="Calibri"/>
              <a:buNone/>
            </a:pPr>
            <a:r>
              <a:rPr lang="pt-BR" sz="2000" b="0" strike="noStrike">
                <a:solidFill>
                  <a:srgbClr val="000000"/>
                </a:solidFill>
                <a:latin typeface="Calibri"/>
                <a:ea typeface="Calibri"/>
                <a:cs typeface="Calibri"/>
                <a:sym typeface="Calibri"/>
              </a:rPr>
              <a:t>to understanding what is behind the SDG 1, we present three important and closely connected concepts with the goal.</a:t>
            </a:r>
            <a:endParaRPr sz="2000" b="0" strike="noStrike">
              <a:solidFill>
                <a:srgbClr val="000000"/>
              </a:solidFill>
              <a:latin typeface="Calibri"/>
              <a:ea typeface="Calibri"/>
              <a:cs typeface="Calibri"/>
              <a:sym typeface="Calibri"/>
            </a:endParaRPr>
          </a:p>
        </p:txBody>
      </p:sp>
      <p:sp>
        <p:nvSpPr>
          <p:cNvPr id="265" name="Google Shape;265;p8: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9: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2000"/>
              <a:buFont typeface="Calibri"/>
              <a:buNone/>
            </a:pPr>
            <a:r>
              <a:rPr lang="pt-BR" sz="2000" b="0" strike="noStrike">
                <a:solidFill>
                  <a:srgbClr val="000000"/>
                </a:solidFill>
                <a:latin typeface="Calibri"/>
                <a:ea typeface="Calibri"/>
                <a:cs typeface="Calibri"/>
                <a:sym typeface="Calibri"/>
              </a:rPr>
              <a:t>to understanding what is behind the SDG 1, we present three important and closely connected concepts with the goal.</a:t>
            </a:r>
            <a:endParaRPr sz="2000" b="0" strike="noStrike">
              <a:solidFill>
                <a:srgbClr val="000000"/>
              </a:solidFill>
              <a:latin typeface="Calibri"/>
              <a:ea typeface="Calibri"/>
              <a:cs typeface="Calibri"/>
              <a:sym typeface="Calibri"/>
            </a:endParaRPr>
          </a:p>
        </p:txBody>
      </p:sp>
      <p:sp>
        <p:nvSpPr>
          <p:cNvPr id="277" name="Google Shape;277;p9: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9</a:t>
            </a:fld>
            <a:endParaRPr sz="1200" b="0"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10:notes"/>
          <p:cNvSpPr txBox="1">
            <a:spLocks noGrp="1"/>
          </p:cNvSpPr>
          <p:nvPr>
            <p:ph type="body" idx="1"/>
          </p:nvPr>
        </p:nvSpPr>
        <p:spPr>
          <a:xfrm>
            <a:off x="685800" y="4400640"/>
            <a:ext cx="5486040" cy="36000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2000"/>
              <a:buFont typeface="Calibri"/>
              <a:buNone/>
            </a:pPr>
            <a:r>
              <a:rPr lang="pt-BR" sz="2000" b="0" strike="noStrike">
                <a:solidFill>
                  <a:srgbClr val="000000"/>
                </a:solidFill>
                <a:latin typeface="Calibri"/>
                <a:ea typeface="Calibri"/>
                <a:cs typeface="Calibri"/>
                <a:sym typeface="Calibri"/>
              </a:rPr>
              <a:t>to understanding what is behind the SDG 1, we present three important and closely connected concepts with the goal.</a:t>
            </a:r>
            <a:endParaRPr sz="2000" b="0" strike="noStrike">
              <a:solidFill>
                <a:srgbClr val="000000"/>
              </a:solidFill>
              <a:latin typeface="Calibri"/>
              <a:ea typeface="Calibri"/>
              <a:cs typeface="Calibri"/>
              <a:sym typeface="Calibri"/>
            </a:endParaRPr>
          </a:p>
        </p:txBody>
      </p:sp>
      <p:sp>
        <p:nvSpPr>
          <p:cNvPr id="289" name="Google Shape;289;p10:notes"/>
          <p:cNvSpPr txBox="1">
            <a:spLocks noGrp="1"/>
          </p:cNvSpPr>
          <p:nvPr>
            <p:ph type="sldNum" idx="12"/>
          </p:nvPr>
        </p:nvSpPr>
        <p:spPr>
          <a:xfrm>
            <a:off x="3884760" y="8685360"/>
            <a:ext cx="2971440" cy="45828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strike="noStrike">
                <a:solidFill>
                  <a:srgbClr val="000000"/>
                </a:solidFill>
                <a:latin typeface="Arial"/>
                <a:ea typeface="Arial"/>
                <a:cs typeface="Arial"/>
                <a:sym typeface="Arial"/>
              </a:rPr>
              <a:t>10</a:t>
            </a:fld>
            <a:endParaRPr sz="1200" b="0"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2ED4B581-E4FB-4320-8778-C700D0748399}" type="slidenum">
              <a:t>‹nº›</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C226246-9B74-4641-8B26-3F005C8085A8}"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FEC33F6-7E77-4384-A859-D814F9FF28E7}" type="slidenum">
              <a:t>‹nº›</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6C1CEDE3-A86F-49A5-8CD0-01C95C413A2E}" type="slidenum">
              <a:t>‹nº›</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AE9C1DEE-ECA8-4DAF-8F6C-2D52CE206A78}" type="slidenum">
              <a:t>‹nº›</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7FC4EE56-E4E0-4374-94E1-17A05D11B601}"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2D746FF1-DE56-48B1-A823-823E0CD128FB}" type="slidenum">
              <a:t>‹nº›</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C20F2182-BA46-47B4-A860-E39B1E9FC994}"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BFCFA3B6-6CBB-417D-8FD6-577B59F112C0}"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FF669810-6315-4CCD-9AAB-FBAADF5C6D50}" type="slidenum">
              <a:t>‹nº›</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08C14B43-5726-4A6E-85AE-EE9EAE9F6C92}"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B578DA6D-31DC-426C-B9BC-F9DE54AF40E8}" type="slidenum">
              <a:t>‹nº›</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1F2AFB6-55D0-46EB-BB6F-AFFCD04B53EA}"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30D4D677-7E10-43F8-8B80-554CDFF457CC}" type="slidenum">
              <a:t>‹nº›</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9268701A-D7F2-4152-8EF6-5C206F3401B9}" type="slidenum">
              <a:t>‹nº›</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F9DA6FB5-D067-40C9-A5F8-9192EF3C96D7}" type="slidenum">
              <a:t>‹nº›</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92B3D1BA-32D7-4DF1-95CC-33F12ABD8706}" type="slidenum">
              <a:t>‹nº›</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0AB4E854-F29E-48A2-8783-45B68412B166}" type="slidenum">
              <a:t>‹nº›</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42D4453A-29A5-4A42-B739-0090C21FE3C7}" type="slidenum">
              <a:t>‹nº›</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223FDBF9-D52A-4AD8-8945-274468EAF0AB}"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buNone/>
            </a:pPr>
            <a:endParaRPr lang="en-US" sz="32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A5132D7-0F7C-4350-894F-5B4FA059353F}" type="slidenum">
              <a:t>‹nº›</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25FD5DE8-E7E6-4927-89E5-5CE076DD7C1F}"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855BE76-C1E2-4676-AFC3-7C6F043F1605}"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de-DE" sz="1800" b="0" strike="noStrike" spc="-1">
              <a:solidFill>
                <a:srgbClr val="000000"/>
              </a:solidFill>
              <a:latin typeface="Calibri"/>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pPr>
              <a:lnSpc>
                <a:spcPct val="90000"/>
              </a:lnSpc>
              <a:spcBef>
                <a:spcPts val="1417"/>
              </a:spcBef>
              <a:buNone/>
            </a:pPr>
            <a:endParaRPr lang="de-DE"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AC8DE5E-B5C4-4295-AD6A-9866FBE8E004}" type="slidenum">
              <a:t>‹nº›</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algn="ctr">
              <a:lnSpc>
                <a:spcPct val="90000"/>
              </a:lnSpc>
              <a:buNone/>
            </a:pPr>
            <a:r>
              <a:rPr lang="de-DE" sz="6000" b="0" strike="noStrike" spc="-1">
                <a:solidFill>
                  <a:srgbClr val="000000"/>
                </a:solidFill>
                <a:latin typeface="Calibri Light"/>
              </a:rPr>
              <a:t>Titelmasterformat durch Klicken bearbeiten</a:t>
            </a:r>
            <a:endParaRPr lang="de-DE" sz="6000" b="0" strike="noStrike" spc="-1">
              <a:solidFill>
                <a:srgbClr val="000000"/>
              </a:solidFill>
              <a:latin typeface="Calibri"/>
            </a:endParaRPr>
          </a:p>
        </p:txBody>
      </p:sp>
      <p:sp>
        <p:nvSpPr>
          <p:cNvPr id="6"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a:lnSpc>
                <a:spcPct val="100000"/>
              </a:lnSpc>
              <a:buNone/>
              <a:defRPr lang="de-DE" sz="1200" b="0" strike="noStrike" spc="-1">
                <a:solidFill>
                  <a:srgbClr val="8B8B8B"/>
                </a:solidFill>
                <a:latin typeface="Calibri"/>
              </a:defRPr>
            </a:lvl1pPr>
          </a:lstStyle>
          <a:p>
            <a:pPr>
              <a:lnSpc>
                <a:spcPct val="100000"/>
              </a:lnSpc>
              <a:buNone/>
            </a:pPr>
            <a:r>
              <a:rPr lang="de-DE" sz="1200" b="0" strike="noStrike" spc="-1">
                <a:solidFill>
                  <a:srgbClr val="8B8B8B"/>
                </a:solidFill>
                <a:latin typeface="Calibri"/>
              </a:rPr>
              <a:t>&lt;date/time&gt;</a:t>
            </a:r>
            <a:endParaRPr lang="en-US" sz="1200" b="0" strike="noStrike" spc="-1">
              <a:solidFill>
                <a:srgbClr val="000000"/>
              </a:solidFill>
              <a:latin typeface="Calibri"/>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algn="ctr">
              <a:buNone/>
              <a:defRPr lang="en-US" sz="1400" b="0" strike="noStrike" spc="-1">
                <a:solidFill>
                  <a:srgbClr val="000000"/>
                </a:solidFill>
                <a:latin typeface="Calibri"/>
              </a:defRPr>
            </a:lvl1pPr>
          </a:lstStyle>
          <a:p>
            <a:pPr algn="ctr">
              <a:buNone/>
            </a:pPr>
            <a:r>
              <a:rPr lang="en-US" sz="1400" b="0" strike="noStrike" spc="-1">
                <a:solidFill>
                  <a:srgbClr val="000000"/>
                </a:solidFill>
                <a:latin typeface="Calibri"/>
              </a:rPr>
              <a:t>&lt;footer&gt;</a:t>
            </a: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anchor="ctr">
            <a:noAutofit/>
          </a:bodyPr>
          <a:lstStyle>
            <a:lvl1pPr algn="r">
              <a:lnSpc>
                <a:spcPct val="100000"/>
              </a:lnSpc>
              <a:buNone/>
              <a:defRPr lang="de-DE" sz="1200" b="0" strike="noStrike" spc="-1">
                <a:solidFill>
                  <a:srgbClr val="8B8B8B"/>
                </a:solidFill>
                <a:latin typeface="Calibri"/>
              </a:defRPr>
            </a:lvl1pPr>
          </a:lstStyle>
          <a:p>
            <a:pPr algn="r">
              <a:lnSpc>
                <a:spcPct val="100000"/>
              </a:lnSpc>
              <a:buNone/>
            </a:pPr>
            <a:fld id="{C0EE32CB-CA98-4C30-8FC9-9F03089A006A}" type="slidenum">
              <a:rPr lang="de-DE" sz="1200" b="0" strike="noStrike" spc="-1">
                <a:solidFill>
                  <a:srgbClr val="8B8B8B"/>
                </a:solidFill>
                <a:latin typeface="Calibri"/>
              </a:rPr>
              <a:t>‹nº›</a:t>
            </a:fld>
            <a:endParaRPr lang="en-US" sz="1200" b="0" strike="noStrike" spc="-1">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de-DE"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de-DE"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de-DE"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de-DE"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de-DE"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de-DE"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buNone/>
            </a:pPr>
            <a:r>
              <a:rPr lang="de-DE" sz="4400" b="0" strike="noStrike" spc="-1">
                <a:solidFill>
                  <a:srgbClr val="000000"/>
                </a:solidFill>
                <a:latin typeface="Calibri Light"/>
              </a:rPr>
              <a:t>Titelmasterformat durch Klicken bearbeiten</a:t>
            </a:r>
            <a:endParaRPr lang="de-DE"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de-DE" sz="2800" b="0" strike="noStrike" spc="-1">
                <a:solidFill>
                  <a:srgbClr val="000000"/>
                </a:solidFill>
                <a:latin typeface="Calibri"/>
              </a:rPr>
              <a:t>Formatvorlagen des Textmasters bearbeiten</a:t>
            </a:r>
          </a:p>
          <a:p>
            <a:pPr marL="685800" lvl="1" indent="-228600">
              <a:lnSpc>
                <a:spcPct val="90000"/>
              </a:lnSpc>
              <a:spcBef>
                <a:spcPts val="499"/>
              </a:spcBef>
              <a:buClr>
                <a:srgbClr val="000000"/>
              </a:buClr>
              <a:buFont typeface="Arial"/>
              <a:buChar char="•"/>
            </a:pPr>
            <a:r>
              <a:rPr lang="de-DE" sz="2400" b="0" strike="noStrike" spc="-1">
                <a:solidFill>
                  <a:srgbClr val="000000"/>
                </a:solidFill>
                <a:latin typeface="Calibri"/>
              </a:rPr>
              <a:t>Zweite Ebene</a:t>
            </a:r>
          </a:p>
          <a:p>
            <a:pPr marL="1143000" lvl="2" indent="-228600">
              <a:lnSpc>
                <a:spcPct val="90000"/>
              </a:lnSpc>
              <a:spcBef>
                <a:spcPts val="499"/>
              </a:spcBef>
              <a:buClr>
                <a:srgbClr val="000000"/>
              </a:buClr>
              <a:buFont typeface="Arial"/>
              <a:buChar char="•"/>
            </a:pPr>
            <a:r>
              <a:rPr lang="de-DE" sz="2000" b="0" strike="noStrike" spc="-1">
                <a:solidFill>
                  <a:srgbClr val="000000"/>
                </a:solidFill>
                <a:latin typeface="Calibri"/>
              </a:rPr>
              <a:t>Dritte Ebene</a:t>
            </a:r>
          </a:p>
          <a:p>
            <a:pPr marL="1600200" lvl="3" indent="-228600">
              <a:lnSpc>
                <a:spcPct val="90000"/>
              </a:lnSpc>
              <a:spcBef>
                <a:spcPts val="499"/>
              </a:spcBef>
              <a:buClr>
                <a:srgbClr val="000000"/>
              </a:buClr>
              <a:buFont typeface="Arial"/>
              <a:buChar char="•"/>
            </a:pPr>
            <a:r>
              <a:rPr lang="de-DE" sz="1800" b="0" strike="noStrike" spc="-1">
                <a:solidFill>
                  <a:srgbClr val="000000"/>
                </a:solidFill>
                <a:latin typeface="Calibri"/>
              </a:rPr>
              <a:t>Vierte Ebene</a:t>
            </a:r>
          </a:p>
          <a:p>
            <a:pPr marL="2057400" lvl="4" indent="-228600">
              <a:lnSpc>
                <a:spcPct val="90000"/>
              </a:lnSpc>
              <a:spcBef>
                <a:spcPts val="499"/>
              </a:spcBef>
              <a:buClr>
                <a:srgbClr val="000000"/>
              </a:buClr>
              <a:buFont typeface="Arial"/>
              <a:buChar char="•"/>
            </a:pPr>
            <a:r>
              <a:rPr lang="de-DE" sz="1800" b="0" strike="noStrike" spc="-1">
                <a:solidFill>
                  <a:srgbClr val="000000"/>
                </a:solidFill>
                <a:latin typeface="Calibri"/>
              </a:rPr>
              <a:t>Fünfte Ebene</a:t>
            </a: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a:lnSpc>
                <a:spcPct val="100000"/>
              </a:lnSpc>
              <a:buNone/>
              <a:defRPr lang="de-DE" sz="1200" b="0" strike="noStrike" spc="-1">
                <a:solidFill>
                  <a:srgbClr val="8B8B8B"/>
                </a:solidFill>
                <a:latin typeface="Calibri"/>
              </a:defRPr>
            </a:lvl1pPr>
          </a:lstStyle>
          <a:p>
            <a:pPr>
              <a:lnSpc>
                <a:spcPct val="100000"/>
              </a:lnSpc>
              <a:buNone/>
            </a:pPr>
            <a:r>
              <a:rPr lang="de-DE" sz="1200" b="0" strike="noStrike" spc="-1">
                <a:solidFill>
                  <a:srgbClr val="8B8B8B"/>
                </a:solidFill>
                <a:latin typeface="Calibri"/>
              </a:rPr>
              <a:t>&lt;date/time&gt;</a:t>
            </a:r>
            <a:endParaRPr lang="en-US" sz="1200" b="0" strike="noStrike" spc="-1">
              <a:solidFill>
                <a:srgbClr val="000000"/>
              </a:solidFill>
              <a:latin typeface="Calibri"/>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algn="ctr">
              <a:buNone/>
              <a:defRPr lang="en-US" sz="1400" b="0" strike="noStrike" spc="-1">
                <a:solidFill>
                  <a:srgbClr val="000000"/>
                </a:solidFill>
                <a:latin typeface="Calibri"/>
              </a:defRPr>
            </a:lvl1pPr>
          </a:lstStyle>
          <a:p>
            <a:pPr algn="ctr">
              <a:buNone/>
            </a:pPr>
            <a:r>
              <a:rPr lang="en-US" sz="1400" b="0" strike="noStrike" spc="-1">
                <a:solidFill>
                  <a:srgbClr val="000000"/>
                </a:solidFill>
                <a:latin typeface="Calibri"/>
              </a:rPr>
              <a:t>&lt;footer&gt;</a:t>
            </a: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algn="r">
              <a:lnSpc>
                <a:spcPct val="100000"/>
              </a:lnSpc>
              <a:buNone/>
              <a:defRPr lang="de-DE" sz="1200" b="0" strike="noStrike" spc="-1">
                <a:solidFill>
                  <a:srgbClr val="8B8B8B"/>
                </a:solidFill>
                <a:latin typeface="Calibri"/>
              </a:defRPr>
            </a:lvl1pPr>
          </a:lstStyle>
          <a:p>
            <a:pPr algn="r">
              <a:lnSpc>
                <a:spcPct val="100000"/>
              </a:lnSpc>
              <a:buNone/>
            </a:pPr>
            <a:fld id="{25BD8D78-956A-4068-85F7-6EB2888CCBD1}" type="slidenum">
              <a:rPr lang="de-DE" sz="1200" b="0" strike="noStrike" spc="-1">
                <a:solidFill>
                  <a:srgbClr val="8B8B8B"/>
                </a:solidFill>
                <a:latin typeface="Calibri"/>
              </a:rPr>
              <a:t>‹nº›</a:t>
            </a:fld>
            <a:endParaRPr lang="en-US" sz="12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30.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27.xml"/><Relationship Id="rId16"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3.jpeg"/><Relationship Id="rId11" Type="http://schemas.openxmlformats.org/officeDocument/2006/relationships/image" Target="../media/image7.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subTitle"/>
          </p:nvPr>
        </p:nvSpPr>
        <p:spPr>
          <a:xfrm>
            <a:off x="5161560" y="1223910"/>
            <a:ext cx="6211290" cy="3736710"/>
          </a:xfrm>
          <a:prstGeom prst="rect">
            <a:avLst/>
          </a:prstGeom>
          <a:noFill/>
          <a:ln w="0">
            <a:noFill/>
          </a:ln>
        </p:spPr>
        <p:txBody>
          <a:bodyPr anchor="t">
            <a:normAutofit/>
          </a:bodyPr>
          <a:lstStyle/>
          <a:p>
            <a:pPr algn="ctr">
              <a:lnSpc>
                <a:spcPct val="90000"/>
              </a:lnSpc>
              <a:spcBef>
                <a:spcPts val="1001"/>
              </a:spcBef>
              <a:buNone/>
              <a:tabLst>
                <a:tab pos="0" algn="l"/>
              </a:tabLst>
            </a:pPr>
            <a:endParaRPr lang="en-US" sz="2400" b="0" strike="noStrike" spc="-1" dirty="0">
              <a:solidFill>
                <a:srgbClr val="000000"/>
              </a:solidFill>
              <a:latin typeface="Calibri"/>
            </a:endParaRPr>
          </a:p>
          <a:p>
            <a:pPr>
              <a:lnSpc>
                <a:spcPct val="90000"/>
              </a:lnSpc>
              <a:spcBef>
                <a:spcPts val="1001"/>
              </a:spcBef>
              <a:buNone/>
              <a:tabLst>
                <a:tab pos="0" algn="l"/>
              </a:tabLst>
            </a:pPr>
            <a:r>
              <a:rPr lang="pt-BR" sz="4800" b="1" strike="noStrike" spc="-1" dirty="0" err="1">
                <a:solidFill>
                  <a:srgbClr val="000000"/>
                </a:solidFill>
                <a:latin typeface="Calibri"/>
              </a:rPr>
              <a:t>Industry</a:t>
            </a:r>
            <a:r>
              <a:rPr lang="pt-BR" sz="4800" b="1" strike="noStrike" spc="-1" dirty="0">
                <a:solidFill>
                  <a:srgbClr val="000000"/>
                </a:solidFill>
                <a:latin typeface="Calibri"/>
              </a:rPr>
              <a:t>, </a:t>
            </a:r>
            <a:r>
              <a:rPr lang="pt-BR" sz="4800" b="1" strike="noStrike" spc="-1" dirty="0" err="1">
                <a:solidFill>
                  <a:srgbClr val="000000"/>
                </a:solidFill>
                <a:latin typeface="Calibri"/>
              </a:rPr>
              <a:t>Innovation</a:t>
            </a:r>
            <a:r>
              <a:rPr lang="pt-BR" sz="4800" b="1" strike="noStrike" spc="-1" dirty="0">
                <a:solidFill>
                  <a:srgbClr val="000000"/>
                </a:solidFill>
                <a:latin typeface="Calibri"/>
              </a:rPr>
              <a:t> </a:t>
            </a:r>
            <a:r>
              <a:rPr lang="pt-BR" sz="4800" b="1" strike="noStrike" spc="-1" dirty="0" err="1">
                <a:solidFill>
                  <a:srgbClr val="000000"/>
                </a:solidFill>
                <a:latin typeface="Calibri"/>
              </a:rPr>
              <a:t>and</a:t>
            </a:r>
            <a:r>
              <a:rPr lang="pt-BR" sz="4800" b="1" strike="noStrike" spc="-1" dirty="0">
                <a:solidFill>
                  <a:srgbClr val="000000"/>
                </a:solidFill>
                <a:latin typeface="Calibri"/>
              </a:rPr>
              <a:t> </a:t>
            </a:r>
            <a:r>
              <a:rPr lang="pt-BR" sz="4800" b="1" strike="noStrike" spc="-1" dirty="0" err="1">
                <a:solidFill>
                  <a:srgbClr val="000000"/>
                </a:solidFill>
                <a:latin typeface="Calibri"/>
              </a:rPr>
              <a:t>Infrastructure</a:t>
            </a:r>
            <a:endParaRPr lang="pt-BR" sz="4800" b="1" strike="noStrike" spc="-1" dirty="0">
              <a:solidFill>
                <a:srgbClr val="000000"/>
              </a:solidFill>
              <a:latin typeface="Calibri"/>
            </a:endParaRPr>
          </a:p>
          <a:p>
            <a:pPr>
              <a:lnSpc>
                <a:spcPct val="90000"/>
              </a:lnSpc>
              <a:spcBef>
                <a:spcPts val="1001"/>
              </a:spcBef>
              <a:buNone/>
              <a:tabLst>
                <a:tab pos="0" algn="l"/>
              </a:tabLst>
            </a:pPr>
            <a:r>
              <a:rPr lang="en-US" sz="3200" b="0" strike="noStrike" spc="-1" dirty="0">
                <a:solidFill>
                  <a:srgbClr val="000000"/>
                </a:solidFill>
                <a:latin typeface="Calibri"/>
              </a:rPr>
              <a:t>Build resilient infrastructure, promote inclusive and sustainable </a:t>
            </a:r>
            <a:r>
              <a:rPr lang="en-US" sz="3200" b="0" strike="noStrike" spc="-1" dirty="0" err="1">
                <a:solidFill>
                  <a:srgbClr val="000000"/>
                </a:solidFill>
                <a:latin typeface="Calibri"/>
              </a:rPr>
              <a:t>industrialisation</a:t>
            </a:r>
            <a:r>
              <a:rPr lang="en-US" sz="3200" b="0" strike="noStrike" spc="-1" dirty="0">
                <a:solidFill>
                  <a:srgbClr val="000000"/>
                </a:solidFill>
                <a:latin typeface="Calibri"/>
              </a:rPr>
              <a:t>, and foster innovation</a:t>
            </a:r>
          </a:p>
        </p:txBody>
      </p:sp>
      <p:pic>
        <p:nvPicPr>
          <p:cNvPr id="90" name="Grafik 3"/>
          <p:cNvPicPr/>
          <p:nvPr/>
        </p:nvPicPr>
        <p:blipFill>
          <a:blip r:embed="rId3"/>
          <a:stretch/>
        </p:blipFill>
        <p:spPr>
          <a:xfrm>
            <a:off x="238320" y="139320"/>
            <a:ext cx="1674720" cy="779760"/>
          </a:xfrm>
          <a:prstGeom prst="rect">
            <a:avLst/>
          </a:prstGeom>
          <a:ln w="0">
            <a:noFill/>
          </a:ln>
        </p:spPr>
      </p:pic>
      <p:pic>
        <p:nvPicPr>
          <p:cNvPr id="91" name="Grafik 4"/>
          <p:cNvPicPr/>
          <p:nvPr/>
        </p:nvPicPr>
        <p:blipFill>
          <a:blip r:embed="rId4"/>
          <a:stretch/>
        </p:blipFill>
        <p:spPr>
          <a:xfrm>
            <a:off x="5149800" y="139320"/>
            <a:ext cx="2339280" cy="860400"/>
          </a:xfrm>
          <a:prstGeom prst="rect">
            <a:avLst/>
          </a:prstGeom>
          <a:ln w="0">
            <a:noFill/>
          </a:ln>
        </p:spPr>
      </p:pic>
      <p:pic>
        <p:nvPicPr>
          <p:cNvPr id="92"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93"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sp>
        <p:nvSpPr>
          <p:cNvPr id="94" name="Titel 1"/>
          <p:cNvSpPr/>
          <p:nvPr/>
        </p:nvSpPr>
        <p:spPr>
          <a:xfrm>
            <a:off x="1592640" y="4406040"/>
            <a:ext cx="9245160" cy="20127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gn="ctr">
              <a:lnSpc>
                <a:spcPct val="90000"/>
              </a:lnSpc>
              <a:buNone/>
            </a:pPr>
            <a:r>
              <a:rPr lang="en-US" sz="3200" b="1" strike="noStrike" spc="-1">
                <a:solidFill>
                  <a:srgbClr val="000000"/>
                </a:solidFill>
                <a:latin typeface="SourceSerifPro-Bold"/>
              </a:rPr>
              <a:t>Digital Introduction to the Sustainable Development Goals in Higher Education Teaching  </a:t>
            </a:r>
            <a:br>
              <a:rPr sz="2800"/>
            </a:br>
            <a:r>
              <a:rPr lang="en-US" sz="2000" b="1" strike="noStrike" spc="-1">
                <a:solidFill>
                  <a:srgbClr val="000000"/>
                </a:solidFill>
                <a:latin typeface="SourceSerifPro-Bold"/>
              </a:rPr>
              <a:t>Regional Aspects in Implementing the SDGs from Brazil and South Africa</a:t>
            </a:r>
            <a:endParaRPr lang="en-US" sz="2000" b="0" strike="noStrike" spc="-1">
              <a:solidFill>
                <a:srgbClr val="000000"/>
              </a:solidFill>
              <a:latin typeface="Calibri"/>
            </a:endParaRPr>
          </a:p>
        </p:txBody>
      </p:sp>
      <p:pic>
        <p:nvPicPr>
          <p:cNvPr id="2" name="Grafik 1">
            <a:extLst>
              <a:ext uri="{FF2B5EF4-FFF2-40B4-BE49-F238E27FC236}">
                <a16:creationId xmlns:a16="http://schemas.microsoft.com/office/drawing/2014/main" id="{58D74D27-961A-FD77-BBCF-9763DD4C7B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pic>
        <p:nvPicPr>
          <p:cNvPr id="1026" name="Picture 2" descr="Sustainable Development Goal 9 - Wikipedia">
            <a:extLst>
              <a:ext uri="{FF2B5EF4-FFF2-40B4-BE49-F238E27FC236}">
                <a16:creationId xmlns:a16="http://schemas.microsoft.com/office/drawing/2014/main" id="{E0239DF7-C586-2001-AFC1-E8EB20C6DE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1380" y="1536120"/>
            <a:ext cx="2869920" cy="2869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pSp>
        <p:nvGrpSpPr>
          <p:cNvPr id="291" name="Google Shape;291;p10"/>
          <p:cNvGrpSpPr/>
          <p:nvPr/>
        </p:nvGrpSpPr>
        <p:grpSpPr>
          <a:xfrm>
            <a:off x="0" y="-36282"/>
            <a:ext cx="6238569" cy="6894282"/>
            <a:chOff x="0" y="-38100"/>
            <a:chExt cx="3703107" cy="1056806"/>
          </a:xfrm>
        </p:grpSpPr>
        <p:sp>
          <p:nvSpPr>
            <p:cNvPr id="292" name="Google Shape;292;p10"/>
            <p:cNvSpPr/>
            <p:nvPr/>
          </p:nvSpPr>
          <p:spPr>
            <a:xfrm>
              <a:off x="0" y="0"/>
              <a:ext cx="3703107" cy="1018706"/>
            </a:xfrm>
            <a:custGeom>
              <a:avLst/>
              <a:gdLst/>
              <a:ahLst/>
              <a:cxnLst/>
              <a:rect l="l" t="t" r="r" b="b"/>
              <a:pathLst>
                <a:path w="3703107" h="1018706" extrusionOk="0">
                  <a:moveTo>
                    <a:pt x="0" y="0"/>
                  </a:moveTo>
                  <a:lnTo>
                    <a:pt x="3703107" y="0"/>
                  </a:lnTo>
                  <a:lnTo>
                    <a:pt x="3703107" y="1018706"/>
                  </a:lnTo>
                  <a:lnTo>
                    <a:pt x="0" y="101870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3" name="Google Shape;293;p10"/>
            <p:cNvSpPr txBox="1"/>
            <p:nvPr/>
          </p:nvSpPr>
          <p:spPr>
            <a:xfrm>
              <a:off x="0" y="-38100"/>
              <a:ext cx="3703107" cy="105680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rial"/>
                <a:ea typeface="Arial"/>
                <a:cs typeface="Arial"/>
                <a:sym typeface="Arial"/>
              </a:endParaRPr>
            </a:p>
          </p:txBody>
        </p:sp>
      </p:grpSp>
      <p:sp>
        <p:nvSpPr>
          <p:cNvPr id="294" name="Google Shape;294;p10"/>
          <p:cNvSpPr txBox="1"/>
          <p:nvPr/>
        </p:nvSpPr>
        <p:spPr>
          <a:xfrm>
            <a:off x="793799" y="1555111"/>
            <a:ext cx="335049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pt-BR" sz="3200" b="1" strike="noStrike" dirty="0">
                <a:solidFill>
                  <a:srgbClr val="000000"/>
                </a:solidFill>
                <a:latin typeface="Calibri"/>
                <a:ea typeface="Calibri"/>
                <a:cs typeface="Calibri"/>
                <a:sym typeface="Calibri"/>
              </a:rPr>
              <a:t>INFRASTRUCTURE</a:t>
            </a:r>
            <a:endParaRPr sz="3200" b="0" strike="noStrike" dirty="0">
              <a:solidFill>
                <a:srgbClr val="000000"/>
              </a:solidFill>
              <a:latin typeface="Calibri"/>
              <a:ea typeface="Calibri"/>
              <a:cs typeface="Calibri"/>
              <a:sym typeface="Calibri"/>
            </a:endParaRPr>
          </a:p>
        </p:txBody>
      </p:sp>
      <p:sp>
        <p:nvSpPr>
          <p:cNvPr id="295" name="Google Shape;295;p10"/>
          <p:cNvSpPr txBox="1"/>
          <p:nvPr/>
        </p:nvSpPr>
        <p:spPr>
          <a:xfrm>
            <a:off x="375557" y="2645229"/>
            <a:ext cx="4562538" cy="3739241"/>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000"/>
              <a:buFont typeface="Arial"/>
              <a:buNone/>
            </a:pPr>
            <a:r>
              <a:rPr lang="pt-BR" sz="2000" b="1" dirty="0" err="1">
                <a:solidFill>
                  <a:srgbClr val="000000"/>
                </a:solidFill>
                <a:latin typeface="Calibri"/>
                <a:ea typeface="Calibri"/>
                <a:cs typeface="Calibri"/>
                <a:sym typeface="Calibri"/>
              </a:rPr>
              <a:t>Quality</a:t>
            </a:r>
            <a:r>
              <a:rPr lang="pt-BR" sz="2000" b="1" dirty="0">
                <a:solidFill>
                  <a:srgbClr val="000000"/>
                </a:solidFill>
                <a:latin typeface="Calibri"/>
                <a:ea typeface="Calibri"/>
                <a:cs typeface="Calibri"/>
                <a:sym typeface="Calibri"/>
              </a:rPr>
              <a:t> </a:t>
            </a:r>
            <a:r>
              <a:rPr lang="pt-BR" sz="2000" b="1" dirty="0" err="1">
                <a:solidFill>
                  <a:srgbClr val="000000"/>
                </a:solidFill>
                <a:latin typeface="Calibri"/>
                <a:ea typeface="Calibri"/>
                <a:cs typeface="Calibri"/>
                <a:sym typeface="Calibri"/>
              </a:rPr>
              <a:t>infrastructure</a:t>
            </a:r>
            <a:r>
              <a:rPr lang="pt-BR" sz="2000" b="1" dirty="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It should be reliable, sustainable, and resilient, providing equitable access for all.</a:t>
            </a:r>
          </a:p>
          <a:p>
            <a:pPr marL="228600" marR="0" lvl="0" indent="-228600" algn="l" rtl="0">
              <a:lnSpc>
                <a:spcPct val="100000"/>
              </a:lnSpc>
              <a:spcBef>
                <a:spcPts val="0"/>
              </a:spcBef>
              <a:spcAft>
                <a:spcPts val="0"/>
              </a:spcAft>
              <a:buClr>
                <a:srgbClr val="000000"/>
              </a:buClr>
              <a:buSzPts val="2000"/>
              <a:buFont typeface="Arial"/>
              <a:buNone/>
            </a:pPr>
            <a:endParaRPr lang="en-US" sz="2000"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2000"/>
              <a:buFont typeface="Arial"/>
              <a:buNone/>
            </a:pPr>
            <a:r>
              <a:rPr lang="pt-BR" sz="2000" b="1" dirty="0" err="1">
                <a:solidFill>
                  <a:srgbClr val="000000"/>
                </a:solidFill>
                <a:latin typeface="Calibri"/>
                <a:ea typeface="Calibri"/>
                <a:cs typeface="Calibri"/>
                <a:sym typeface="Calibri"/>
              </a:rPr>
              <a:t>Impacts</a:t>
            </a:r>
            <a:r>
              <a:rPr lang="pt-BR" sz="2000" b="1" dirty="0">
                <a:solidFill>
                  <a:srgbClr val="000000"/>
                </a:solidFill>
                <a:latin typeface="Calibri"/>
                <a:ea typeface="Calibri"/>
                <a:cs typeface="Calibri"/>
                <a:sym typeface="Calibri"/>
              </a:rPr>
              <a:t> </a:t>
            </a:r>
            <a:r>
              <a:rPr lang="pt-BR" sz="2000" b="1" dirty="0" err="1">
                <a:solidFill>
                  <a:srgbClr val="000000"/>
                </a:solidFill>
                <a:latin typeface="Calibri"/>
                <a:ea typeface="Calibri"/>
                <a:cs typeface="Calibri"/>
                <a:sym typeface="Calibri"/>
              </a:rPr>
              <a:t>of</a:t>
            </a:r>
            <a:r>
              <a:rPr lang="pt-BR" sz="2000" b="1" dirty="0">
                <a:solidFill>
                  <a:srgbClr val="000000"/>
                </a:solidFill>
                <a:latin typeface="Calibri"/>
                <a:ea typeface="Calibri"/>
                <a:cs typeface="Calibri"/>
                <a:sym typeface="Calibri"/>
              </a:rPr>
              <a:t> </a:t>
            </a:r>
            <a:r>
              <a:rPr lang="pt-BR" sz="2000" b="1" dirty="0" err="1">
                <a:solidFill>
                  <a:srgbClr val="000000"/>
                </a:solidFill>
                <a:latin typeface="Calibri"/>
                <a:ea typeface="Calibri"/>
                <a:cs typeface="Calibri"/>
                <a:sym typeface="Calibri"/>
              </a:rPr>
              <a:t>sustainable</a:t>
            </a:r>
            <a:r>
              <a:rPr lang="pt-BR" sz="2000" b="1" dirty="0">
                <a:solidFill>
                  <a:srgbClr val="000000"/>
                </a:solidFill>
                <a:latin typeface="Calibri"/>
                <a:ea typeface="Calibri"/>
                <a:cs typeface="Calibri"/>
                <a:sym typeface="Calibri"/>
              </a:rPr>
              <a:t> </a:t>
            </a:r>
            <a:r>
              <a:rPr lang="pt-BR" sz="2000" b="1" dirty="0" err="1">
                <a:solidFill>
                  <a:srgbClr val="000000"/>
                </a:solidFill>
                <a:latin typeface="Calibri"/>
                <a:ea typeface="Calibri"/>
                <a:cs typeface="Calibri"/>
                <a:sym typeface="Calibri"/>
              </a:rPr>
              <a:t>infrastructure</a:t>
            </a:r>
            <a:r>
              <a:rPr lang="pt-BR" sz="2000" b="1" dirty="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Generates positive economic and social outcomes.</a:t>
            </a:r>
          </a:p>
          <a:p>
            <a:pPr marL="228600" marR="0" lvl="0" indent="-228600" algn="l" rtl="0">
              <a:lnSpc>
                <a:spcPct val="100000"/>
              </a:lnSpc>
              <a:spcBef>
                <a:spcPts val="0"/>
              </a:spcBef>
              <a:spcAft>
                <a:spcPts val="0"/>
              </a:spcAft>
              <a:buClr>
                <a:srgbClr val="000000"/>
              </a:buClr>
              <a:buSzPts val="2000"/>
              <a:buFont typeface="Arial"/>
              <a:buNone/>
            </a:pPr>
            <a:endParaRPr lang="en-US" sz="2000"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2000"/>
              <a:buFont typeface="Arial"/>
              <a:buNone/>
            </a:pPr>
            <a:r>
              <a:rPr lang="pt-BR" sz="2000" b="1" dirty="0" err="1">
                <a:solidFill>
                  <a:srgbClr val="000000"/>
                </a:solidFill>
                <a:latin typeface="Calibri"/>
                <a:ea typeface="Calibri"/>
                <a:cs typeface="Calibri"/>
                <a:sym typeface="Calibri"/>
              </a:rPr>
              <a:t>Resilient</a:t>
            </a:r>
            <a:r>
              <a:rPr lang="pt-BR" sz="2000" b="1" dirty="0">
                <a:solidFill>
                  <a:srgbClr val="000000"/>
                </a:solidFill>
                <a:latin typeface="Calibri"/>
                <a:ea typeface="Calibri"/>
                <a:cs typeface="Calibri"/>
                <a:sym typeface="Calibri"/>
              </a:rPr>
              <a:t> </a:t>
            </a:r>
            <a:r>
              <a:rPr lang="pt-BR" sz="2000" b="1" dirty="0" err="1">
                <a:solidFill>
                  <a:srgbClr val="000000"/>
                </a:solidFill>
                <a:latin typeface="Calibri"/>
                <a:ea typeface="Calibri"/>
                <a:cs typeface="Calibri"/>
                <a:sym typeface="Calibri"/>
              </a:rPr>
              <a:t>infrastructure</a:t>
            </a:r>
            <a:r>
              <a:rPr lang="pt-BR" sz="2000" b="1" dirty="0">
                <a:solidFill>
                  <a:srgbClr val="000000"/>
                </a:solidFill>
                <a:latin typeface="Calibri"/>
                <a:ea typeface="Calibri"/>
                <a:cs typeface="Calibri"/>
                <a:sym typeface="Calibri"/>
              </a:rPr>
              <a:t>: </a:t>
            </a:r>
            <a:r>
              <a:rPr lang="en-US" sz="2000" dirty="0">
                <a:solidFill>
                  <a:srgbClr val="000000"/>
                </a:solidFill>
                <a:latin typeface="Calibri"/>
                <a:ea typeface="Calibri"/>
                <a:cs typeface="Calibri"/>
                <a:sym typeface="Calibri"/>
              </a:rPr>
              <a:t>The ability to adapt to changing conditions, such as more adaptable systems that can withstand the impacts of a changing climate.</a:t>
            </a:r>
            <a:endParaRPr sz="2000" dirty="0">
              <a:solidFill>
                <a:srgbClr val="000000"/>
              </a:solidFill>
              <a:latin typeface="Calibri"/>
              <a:ea typeface="Calibri"/>
              <a:cs typeface="Calibri"/>
              <a:sym typeface="Calibri"/>
            </a:endParaRPr>
          </a:p>
        </p:txBody>
      </p:sp>
      <p:pic>
        <p:nvPicPr>
          <p:cNvPr id="296" name="Google Shape;296;p10" descr="Infraestrutura de transportes e rodovias pode ajudar no crescimento do  BrasilIPOG"/>
          <p:cNvPicPr preferRelativeResize="0"/>
          <p:nvPr/>
        </p:nvPicPr>
        <p:blipFill rotWithShape="1">
          <a:blip r:embed="rId3">
            <a:alphaModFix/>
          </a:blip>
          <a:srcRect/>
          <a:stretch/>
        </p:blipFill>
        <p:spPr>
          <a:xfrm>
            <a:off x="5340795" y="1423112"/>
            <a:ext cx="6612071" cy="4404648"/>
          </a:xfrm>
          <a:prstGeom prst="rect">
            <a:avLst/>
          </a:prstGeom>
          <a:noFill/>
          <a:ln>
            <a:noFill/>
          </a:ln>
        </p:spPr>
      </p:pic>
      <p:sp>
        <p:nvSpPr>
          <p:cNvPr id="297" name="Google Shape;297;p10"/>
          <p:cNvSpPr txBox="1"/>
          <p:nvPr/>
        </p:nvSpPr>
        <p:spPr>
          <a:xfrm>
            <a:off x="790505" y="342601"/>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dirty="0">
                <a:solidFill>
                  <a:srgbClr val="000000"/>
                </a:solidFill>
                <a:latin typeface="Calibri"/>
                <a:ea typeface="Calibri"/>
                <a:cs typeface="Calibri"/>
                <a:sym typeface="Calibri"/>
              </a:rPr>
              <a:t>2. </a:t>
            </a:r>
            <a:r>
              <a:rPr lang="pt-BR" sz="4400" b="1" dirty="0" err="1">
                <a:solidFill>
                  <a:srgbClr val="000000"/>
                </a:solidFill>
                <a:latin typeface="Calibri"/>
                <a:ea typeface="Calibri"/>
                <a:cs typeface="Calibri"/>
                <a:sym typeface="Calibri"/>
              </a:rPr>
              <a:t>Definition</a:t>
            </a:r>
            <a:r>
              <a:rPr lang="pt-BR" sz="4400" b="1" dirty="0">
                <a:solidFill>
                  <a:srgbClr val="000000"/>
                </a:solidFill>
                <a:latin typeface="Calibri"/>
                <a:ea typeface="Calibri"/>
                <a:cs typeface="Calibri"/>
                <a:sym typeface="Calibri"/>
              </a:rPr>
              <a:t> SDG 9</a:t>
            </a:r>
            <a:endParaRPr sz="4400"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6" name="Google Shape;346;p12"/>
          <p:cNvSpPr txBox="1"/>
          <p:nvPr/>
        </p:nvSpPr>
        <p:spPr>
          <a:xfrm>
            <a:off x="5257620" y="1437454"/>
            <a:ext cx="8652600" cy="4350960"/>
          </a:xfrm>
          <a:prstGeom prst="rect">
            <a:avLst/>
          </a:prstGeom>
          <a:noFill/>
          <a:ln>
            <a:noFill/>
          </a:ln>
        </p:spPr>
        <p:txBody>
          <a:bodyPr spcFirstLastPara="1" wrap="square" lIns="91425" tIns="45700" rIns="91425" bIns="45700" anchor="t" anchorCtr="0">
            <a:noAutofit/>
          </a:bodyPr>
          <a:lstStyle/>
          <a:p>
            <a:pPr marL="685800" marR="0" lvl="0" indent="-457200" algn="just" rtl="0">
              <a:lnSpc>
                <a:spcPct val="100000"/>
              </a:lnSpc>
              <a:spcBef>
                <a:spcPts val="0"/>
              </a:spcBef>
              <a:spcAft>
                <a:spcPts val="0"/>
              </a:spcAft>
              <a:buClr>
                <a:srgbClr val="202124"/>
              </a:buClr>
              <a:buSzPts val="2400"/>
              <a:buFont typeface="Arial"/>
              <a:buChar char="•"/>
            </a:pPr>
            <a:r>
              <a:rPr lang="pt-BR" sz="2400" dirty="0">
                <a:solidFill>
                  <a:srgbClr val="202124"/>
                </a:solidFill>
                <a:latin typeface="Calibri"/>
                <a:ea typeface="Calibri"/>
                <a:cs typeface="Calibri"/>
                <a:sym typeface="Calibri"/>
              </a:rPr>
              <a:t>Inclusive </a:t>
            </a:r>
            <a:r>
              <a:rPr lang="pt-BR" sz="2400" dirty="0" err="1">
                <a:solidFill>
                  <a:srgbClr val="202124"/>
                </a:solidFill>
                <a:latin typeface="Calibri"/>
                <a:ea typeface="Calibri"/>
                <a:cs typeface="Calibri"/>
                <a:sym typeface="Calibri"/>
              </a:rPr>
              <a:t>Development</a:t>
            </a:r>
            <a:endParaRPr lang="pt-BR" sz="2400" dirty="0">
              <a:solidFill>
                <a:srgbClr val="202124"/>
              </a:solidFill>
              <a:latin typeface="Calibri"/>
              <a:ea typeface="Calibri"/>
              <a:cs typeface="Calibri"/>
              <a:sym typeface="Calibri"/>
            </a:endParaRPr>
          </a:p>
          <a:p>
            <a:pPr marL="685800" marR="0" lvl="0" indent="-457200" algn="just" rtl="0">
              <a:lnSpc>
                <a:spcPct val="100000"/>
              </a:lnSpc>
              <a:spcBef>
                <a:spcPts val="2001"/>
              </a:spcBef>
              <a:spcAft>
                <a:spcPts val="0"/>
              </a:spcAft>
              <a:buClr>
                <a:srgbClr val="202124"/>
              </a:buClr>
              <a:buSzPts val="2400"/>
              <a:buFont typeface="Arial"/>
              <a:buChar char="•"/>
            </a:pPr>
            <a:r>
              <a:rPr lang="en-US" sz="2400" dirty="0">
                <a:solidFill>
                  <a:srgbClr val="202124"/>
                </a:solidFill>
                <a:latin typeface="Calibri"/>
                <a:ea typeface="Calibri"/>
                <a:cs typeface="Calibri"/>
                <a:sym typeface="Calibri"/>
              </a:rPr>
              <a:t>Resilience to Climate Change and Disasters</a:t>
            </a:r>
          </a:p>
          <a:p>
            <a:pPr marL="685800" marR="0" lvl="0" indent="-457200" algn="just" rtl="0">
              <a:lnSpc>
                <a:spcPct val="100000"/>
              </a:lnSpc>
              <a:spcBef>
                <a:spcPts val="2001"/>
              </a:spcBef>
              <a:spcAft>
                <a:spcPts val="0"/>
              </a:spcAft>
              <a:buClr>
                <a:srgbClr val="202124"/>
              </a:buClr>
              <a:buSzPts val="2400"/>
              <a:buFont typeface="Arial"/>
              <a:buChar char="•"/>
            </a:pPr>
            <a:r>
              <a:rPr lang="pt-BR" sz="2400" dirty="0">
                <a:solidFill>
                  <a:srgbClr val="202124"/>
                </a:solidFill>
                <a:latin typeface="Calibri"/>
                <a:ea typeface="Calibri"/>
                <a:cs typeface="Calibri"/>
                <a:sym typeface="Calibri"/>
              </a:rPr>
              <a:t>Global </a:t>
            </a:r>
            <a:r>
              <a:rPr lang="pt-BR" sz="2400" dirty="0" err="1">
                <a:solidFill>
                  <a:srgbClr val="202124"/>
                </a:solidFill>
                <a:latin typeface="Calibri"/>
                <a:ea typeface="Calibri"/>
                <a:cs typeface="Calibri"/>
                <a:sym typeface="Calibri"/>
              </a:rPr>
              <a:t>Partnerships</a:t>
            </a:r>
            <a:endParaRPr lang="pt-BR" sz="2400" dirty="0">
              <a:solidFill>
                <a:srgbClr val="202124"/>
              </a:solidFill>
              <a:latin typeface="Calibri"/>
              <a:ea typeface="Calibri"/>
              <a:cs typeface="Calibri"/>
              <a:sym typeface="Calibri"/>
            </a:endParaRPr>
          </a:p>
        </p:txBody>
      </p:sp>
      <p:sp>
        <p:nvSpPr>
          <p:cNvPr id="351" name="Google Shape;351;p12"/>
          <p:cNvSpPr txBox="1"/>
          <p:nvPr/>
        </p:nvSpPr>
        <p:spPr>
          <a:xfrm>
            <a:off x="5519056" y="3848483"/>
            <a:ext cx="6319159" cy="1939931"/>
          </a:xfrm>
          <a:prstGeom prst="rect">
            <a:avLst/>
          </a:prstGeom>
          <a:noFill/>
          <a:ln>
            <a:noFill/>
          </a:ln>
        </p:spPr>
        <p:txBody>
          <a:bodyPr spcFirstLastPara="1" wrap="square" lIns="91425" tIns="45700" rIns="91425" bIns="45700" anchor="t" anchorCtr="0">
            <a:noAutofit/>
          </a:bodyPr>
          <a:lstStyle/>
          <a:p>
            <a:pPr marL="685800" marR="0" lvl="0" indent="-457200" algn="l" rtl="0">
              <a:lnSpc>
                <a:spcPct val="100000"/>
              </a:lnSpc>
              <a:spcBef>
                <a:spcPts val="0"/>
              </a:spcBef>
              <a:spcAft>
                <a:spcPts val="0"/>
              </a:spcAft>
              <a:buClr>
                <a:srgbClr val="202124"/>
              </a:buClr>
              <a:buSzPts val="2400"/>
              <a:buFont typeface="Arial"/>
              <a:buChar char="•"/>
            </a:pPr>
            <a:r>
              <a:rPr lang="en-US" sz="2400" dirty="0">
                <a:solidFill>
                  <a:srgbClr val="202124"/>
                </a:solidFill>
                <a:latin typeface="Calibri"/>
                <a:ea typeface="Calibri"/>
                <a:cs typeface="Calibri"/>
                <a:sym typeface="Calibri"/>
              </a:rPr>
              <a:t>Lack of investment in research and development (R&amp;D)</a:t>
            </a:r>
          </a:p>
          <a:p>
            <a:pPr marL="685800" marR="0" lvl="0" indent="-457200" algn="l" rtl="0">
              <a:lnSpc>
                <a:spcPct val="100000"/>
              </a:lnSpc>
              <a:spcBef>
                <a:spcPts val="0"/>
              </a:spcBef>
              <a:spcAft>
                <a:spcPts val="0"/>
              </a:spcAft>
              <a:buClr>
                <a:srgbClr val="202124"/>
              </a:buClr>
              <a:buSzPts val="2400"/>
              <a:buFont typeface="Arial"/>
              <a:buChar char="•"/>
            </a:pPr>
            <a:endParaRPr lang="en-US" sz="2400" dirty="0">
              <a:solidFill>
                <a:srgbClr val="202124"/>
              </a:solidFill>
              <a:latin typeface="Calibri"/>
              <a:ea typeface="Calibri"/>
              <a:cs typeface="Calibri"/>
              <a:sym typeface="Calibri"/>
            </a:endParaRPr>
          </a:p>
          <a:p>
            <a:pPr marL="685800" marR="0" lvl="0" indent="-457200" algn="l" rtl="0">
              <a:lnSpc>
                <a:spcPct val="100000"/>
              </a:lnSpc>
              <a:spcBef>
                <a:spcPts val="0"/>
              </a:spcBef>
              <a:spcAft>
                <a:spcPts val="0"/>
              </a:spcAft>
              <a:buClr>
                <a:srgbClr val="202124"/>
              </a:buClr>
              <a:buSzPts val="2400"/>
              <a:buFont typeface="Arial"/>
              <a:buChar char="•"/>
            </a:pPr>
            <a:r>
              <a:rPr lang="en-US" sz="2400" dirty="0">
                <a:solidFill>
                  <a:srgbClr val="202124"/>
                </a:solidFill>
                <a:latin typeface="Calibri"/>
                <a:ea typeface="Calibri"/>
                <a:cs typeface="Calibri"/>
                <a:sym typeface="Calibri"/>
              </a:rPr>
              <a:t>Need to revolutionize capabilities and exchanges in science, technology, and innovation</a:t>
            </a:r>
            <a:endParaRPr sz="2400" dirty="0">
              <a:solidFill>
                <a:srgbClr val="202124"/>
              </a:solidFill>
              <a:latin typeface="Calibri"/>
              <a:ea typeface="Calibri"/>
              <a:cs typeface="Calibri"/>
              <a:sym typeface="Calibri"/>
            </a:endParaRPr>
          </a:p>
          <a:p>
            <a:pPr marL="228600" marR="0" lvl="0" indent="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p:txBody>
      </p:sp>
      <p:sp>
        <p:nvSpPr>
          <p:cNvPr id="343" name="Google Shape;343;p12"/>
          <p:cNvSpPr txBox="1">
            <a:spLocks noGrp="1"/>
          </p:cNvSpPr>
          <p:nvPr>
            <p:ph type="body" idx="4294967295"/>
          </p:nvPr>
        </p:nvSpPr>
        <p:spPr>
          <a:xfrm>
            <a:off x="536499" y="1437454"/>
            <a:ext cx="4982558" cy="1663936"/>
          </a:xfrm>
          <a:prstGeom prst="rect">
            <a:avLst/>
          </a:prstGeom>
          <a:noFill/>
          <a:ln>
            <a:noFill/>
          </a:ln>
        </p:spPr>
        <p:txBody>
          <a:bodyPr spcFirstLastPara="1" wrap="square" lIns="91425" tIns="45700" rIns="91425" bIns="45700" anchor="t" anchorCtr="0">
            <a:noAutofit/>
          </a:bodyPr>
          <a:lstStyle/>
          <a:p>
            <a:pPr marL="685800" marR="0" lvl="0" indent="-457200" algn="just" rtl="0">
              <a:lnSpc>
                <a:spcPct val="100000"/>
              </a:lnSpc>
              <a:spcBef>
                <a:spcPts val="0"/>
              </a:spcBef>
              <a:spcAft>
                <a:spcPts val="0"/>
              </a:spcAft>
              <a:buClr>
                <a:srgbClr val="202124"/>
              </a:buClr>
              <a:buSzPts val="2400"/>
              <a:buFont typeface="Arial"/>
              <a:buChar char="•"/>
            </a:pPr>
            <a:r>
              <a:rPr lang="pt-BR" sz="2400" b="0" i="0" u="none" strike="noStrike" cap="none" dirty="0" err="1">
                <a:solidFill>
                  <a:srgbClr val="202124"/>
                </a:solidFill>
                <a:latin typeface="Calibri"/>
                <a:ea typeface="Calibri"/>
                <a:cs typeface="Calibri"/>
                <a:sym typeface="Calibri"/>
              </a:rPr>
              <a:t>Improved</a:t>
            </a:r>
            <a:r>
              <a:rPr lang="pt-BR" sz="2400" b="0" i="0" u="none" strike="noStrike" cap="none" dirty="0">
                <a:solidFill>
                  <a:srgbClr val="202124"/>
                </a:solidFill>
                <a:latin typeface="Calibri"/>
                <a:ea typeface="Calibri"/>
                <a:cs typeface="Calibri"/>
                <a:sym typeface="Calibri"/>
              </a:rPr>
              <a:t> </a:t>
            </a:r>
            <a:r>
              <a:rPr lang="pt-BR" sz="2400" b="0" i="0" u="none" strike="noStrike" cap="none" dirty="0" err="1">
                <a:solidFill>
                  <a:srgbClr val="202124"/>
                </a:solidFill>
                <a:latin typeface="Calibri"/>
                <a:ea typeface="Calibri"/>
                <a:cs typeface="Calibri"/>
                <a:sym typeface="Calibri"/>
              </a:rPr>
              <a:t>Infrastructure</a:t>
            </a:r>
            <a:endParaRPr lang="pt-BR" sz="2400" b="0" i="0" u="none" strike="noStrike" cap="none" dirty="0">
              <a:solidFill>
                <a:srgbClr val="202124"/>
              </a:solidFill>
              <a:latin typeface="Calibri"/>
              <a:ea typeface="Calibri"/>
              <a:cs typeface="Calibri"/>
              <a:sym typeface="Calibri"/>
            </a:endParaRPr>
          </a:p>
          <a:p>
            <a:pPr marL="685800" marR="0" lvl="0" indent="-457200" algn="just" rtl="0">
              <a:lnSpc>
                <a:spcPct val="100000"/>
              </a:lnSpc>
              <a:spcBef>
                <a:spcPts val="2001"/>
              </a:spcBef>
              <a:spcAft>
                <a:spcPts val="0"/>
              </a:spcAft>
              <a:buClr>
                <a:srgbClr val="202124"/>
              </a:buClr>
              <a:buSzPts val="2400"/>
              <a:buFont typeface="Arial"/>
              <a:buChar char="•"/>
            </a:pPr>
            <a:r>
              <a:rPr lang="pt-BR" sz="2400" b="0" i="0" u="none" strike="noStrike" cap="none" dirty="0">
                <a:solidFill>
                  <a:srgbClr val="202124"/>
                </a:solidFill>
                <a:latin typeface="Calibri"/>
                <a:ea typeface="Calibri"/>
                <a:cs typeface="Calibri"/>
                <a:sym typeface="Calibri"/>
              </a:rPr>
              <a:t>Economic Growth</a:t>
            </a:r>
          </a:p>
          <a:p>
            <a:pPr marL="685800" marR="0" lvl="0" indent="-457200" algn="just" rtl="0">
              <a:lnSpc>
                <a:spcPct val="100000"/>
              </a:lnSpc>
              <a:spcBef>
                <a:spcPts val="2001"/>
              </a:spcBef>
              <a:spcAft>
                <a:spcPts val="0"/>
              </a:spcAft>
              <a:buClr>
                <a:srgbClr val="202124"/>
              </a:buClr>
              <a:buSzPts val="2400"/>
              <a:buFont typeface="Arial"/>
              <a:buChar char="•"/>
            </a:pPr>
            <a:r>
              <a:rPr lang="pt-BR" sz="2400" b="0" i="0" u="none" strike="noStrike" cap="none" dirty="0" err="1">
                <a:solidFill>
                  <a:srgbClr val="202124"/>
                </a:solidFill>
                <a:latin typeface="Calibri"/>
                <a:ea typeface="Calibri"/>
                <a:cs typeface="Calibri"/>
                <a:sym typeface="Calibri"/>
              </a:rPr>
              <a:t>Innovation</a:t>
            </a:r>
            <a:r>
              <a:rPr lang="pt-BR" sz="2400" b="0" i="0" u="none" strike="noStrike" cap="none" dirty="0">
                <a:solidFill>
                  <a:srgbClr val="202124"/>
                </a:solidFill>
                <a:latin typeface="Calibri"/>
                <a:ea typeface="Calibri"/>
                <a:cs typeface="Calibri"/>
                <a:sym typeface="Calibri"/>
              </a:rPr>
              <a:t> </a:t>
            </a:r>
            <a:r>
              <a:rPr lang="pt-BR" sz="2400" b="0" i="0" u="none" strike="noStrike" cap="none" dirty="0" err="1">
                <a:solidFill>
                  <a:srgbClr val="202124"/>
                </a:solidFill>
                <a:latin typeface="Calibri"/>
                <a:ea typeface="Calibri"/>
                <a:cs typeface="Calibri"/>
                <a:sym typeface="Calibri"/>
              </a:rPr>
              <a:t>and</a:t>
            </a:r>
            <a:r>
              <a:rPr lang="pt-BR" sz="2400" b="0" i="0" u="none" strike="noStrike" cap="none" dirty="0">
                <a:solidFill>
                  <a:srgbClr val="202124"/>
                </a:solidFill>
                <a:latin typeface="Calibri"/>
                <a:ea typeface="Calibri"/>
                <a:cs typeface="Calibri"/>
                <a:sym typeface="Calibri"/>
              </a:rPr>
              <a:t> </a:t>
            </a:r>
            <a:r>
              <a:rPr lang="pt-BR" sz="2400" b="0" i="0" u="none" strike="noStrike" cap="none" dirty="0" err="1">
                <a:solidFill>
                  <a:srgbClr val="202124"/>
                </a:solidFill>
                <a:latin typeface="Calibri"/>
                <a:ea typeface="Calibri"/>
                <a:cs typeface="Calibri"/>
                <a:sym typeface="Calibri"/>
              </a:rPr>
              <a:t>Technological</a:t>
            </a:r>
            <a:r>
              <a:rPr lang="pt-BR" sz="2400" b="0" i="0" u="none" strike="noStrike" cap="none" dirty="0">
                <a:solidFill>
                  <a:srgbClr val="202124"/>
                </a:solidFill>
                <a:latin typeface="Calibri"/>
                <a:ea typeface="Calibri"/>
                <a:cs typeface="Calibri"/>
                <a:sym typeface="Calibri"/>
              </a:rPr>
              <a:t> </a:t>
            </a:r>
            <a:r>
              <a:rPr lang="pt-BR" sz="2400" b="0" i="0" u="none" strike="noStrike" cap="none" dirty="0" err="1">
                <a:solidFill>
                  <a:srgbClr val="202124"/>
                </a:solidFill>
                <a:latin typeface="Calibri"/>
                <a:ea typeface="Calibri"/>
                <a:cs typeface="Calibri"/>
                <a:sym typeface="Calibri"/>
              </a:rPr>
              <a:t>Advancement</a:t>
            </a:r>
            <a:endParaRPr lang="pt-BR" sz="2400" b="0" i="0" u="none" strike="noStrike" cap="none" dirty="0">
              <a:solidFill>
                <a:srgbClr val="202124"/>
              </a:solidFill>
              <a:latin typeface="Calibri"/>
              <a:ea typeface="Calibri"/>
              <a:cs typeface="Calibri"/>
              <a:sym typeface="Calibri"/>
            </a:endParaRPr>
          </a:p>
        </p:txBody>
      </p:sp>
      <p:sp>
        <p:nvSpPr>
          <p:cNvPr id="344" name="Google Shape;344;p12"/>
          <p:cNvSpPr/>
          <p:nvPr/>
        </p:nvSpPr>
        <p:spPr>
          <a:xfrm>
            <a:off x="838380" y="33480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strike="noStrike" dirty="0" err="1">
                <a:solidFill>
                  <a:srgbClr val="000000"/>
                </a:solidFill>
                <a:latin typeface="Calibri"/>
                <a:ea typeface="Calibri"/>
                <a:cs typeface="Calibri"/>
                <a:sym typeface="Calibri"/>
              </a:rPr>
              <a:t>Advantages</a:t>
            </a:r>
            <a:endParaRPr sz="4400" b="0" strike="noStrike" dirty="0">
              <a:solidFill>
                <a:srgbClr val="000000"/>
              </a:solidFill>
              <a:latin typeface="Calibri"/>
              <a:ea typeface="Calibri"/>
              <a:cs typeface="Calibri"/>
              <a:sym typeface="Calibri"/>
            </a:endParaRPr>
          </a:p>
        </p:txBody>
      </p:sp>
      <p:sp>
        <p:nvSpPr>
          <p:cNvPr id="345" name="Google Shape;345;p12"/>
          <p:cNvSpPr/>
          <p:nvPr/>
        </p:nvSpPr>
        <p:spPr>
          <a:xfrm rot="5400000">
            <a:off x="6315438" y="-2048058"/>
            <a:ext cx="45719" cy="109998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7" name="Google Shape;347;p12"/>
          <p:cNvSpPr/>
          <p:nvPr/>
        </p:nvSpPr>
        <p:spPr>
          <a:xfrm rot="5400000">
            <a:off x="7638040" y="-2985687"/>
            <a:ext cx="254459" cy="814589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8" name="Google Shape;348;p12"/>
          <p:cNvSpPr/>
          <p:nvPr/>
        </p:nvSpPr>
        <p:spPr>
          <a:xfrm>
            <a:off x="9263922" y="5689234"/>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strike="noStrike" dirty="0" err="1">
                <a:solidFill>
                  <a:srgbClr val="000000"/>
                </a:solidFill>
                <a:latin typeface="Calibri"/>
                <a:ea typeface="Calibri"/>
                <a:cs typeface="Calibri"/>
                <a:sym typeface="Calibri"/>
              </a:rPr>
              <a:t>Challenges</a:t>
            </a:r>
            <a:endParaRPr sz="4400" b="0" strike="noStrike" dirty="0">
              <a:solidFill>
                <a:srgbClr val="000000"/>
              </a:solidFill>
              <a:latin typeface="Calibri"/>
              <a:ea typeface="Calibri"/>
              <a:cs typeface="Calibri"/>
              <a:sym typeface="Calibri"/>
            </a:endParaRPr>
          </a:p>
        </p:txBody>
      </p:sp>
      <p:sp>
        <p:nvSpPr>
          <p:cNvPr id="349" name="Google Shape;349;p12"/>
          <p:cNvSpPr/>
          <p:nvPr/>
        </p:nvSpPr>
        <p:spPr>
          <a:xfrm rot="5400000">
            <a:off x="5018877" y="2342183"/>
            <a:ext cx="223215" cy="826687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0" name="Google Shape;350;p12"/>
          <p:cNvSpPr txBox="1"/>
          <p:nvPr/>
        </p:nvSpPr>
        <p:spPr>
          <a:xfrm>
            <a:off x="556725" y="3802325"/>
            <a:ext cx="5300700" cy="2457300"/>
          </a:xfrm>
          <a:prstGeom prst="rect">
            <a:avLst/>
          </a:prstGeom>
          <a:noFill/>
          <a:ln>
            <a:noFill/>
          </a:ln>
        </p:spPr>
        <p:txBody>
          <a:bodyPr spcFirstLastPara="1" wrap="square" lIns="91425" tIns="45700" rIns="91425" bIns="45700" anchor="t" anchorCtr="0">
            <a:noAutofit/>
          </a:bodyPr>
          <a:lstStyle/>
          <a:p>
            <a:pPr marL="685800" marR="0" lvl="0" indent="-457200" algn="l" rtl="0">
              <a:lnSpc>
                <a:spcPct val="100000"/>
              </a:lnSpc>
              <a:spcBef>
                <a:spcPts val="0"/>
              </a:spcBef>
              <a:spcAft>
                <a:spcPts val="0"/>
              </a:spcAft>
              <a:buClr>
                <a:srgbClr val="202124"/>
              </a:buClr>
              <a:buSzPts val="2400"/>
              <a:buFont typeface="Arial"/>
              <a:buChar char="•"/>
            </a:pPr>
            <a:r>
              <a:rPr lang="pt-BR" sz="2400" dirty="0" err="1">
                <a:solidFill>
                  <a:srgbClr val="202124"/>
                </a:solidFill>
                <a:latin typeface="Calibri"/>
                <a:ea typeface="Calibri"/>
                <a:cs typeface="Calibri"/>
                <a:sym typeface="Calibri"/>
              </a:rPr>
              <a:t>Lack</a:t>
            </a:r>
            <a:r>
              <a:rPr lang="pt-BR" sz="2400" dirty="0">
                <a:solidFill>
                  <a:srgbClr val="202124"/>
                </a:solidFill>
                <a:latin typeface="Calibri"/>
                <a:ea typeface="Calibri"/>
                <a:cs typeface="Calibri"/>
                <a:sym typeface="Calibri"/>
              </a:rPr>
              <a:t> </a:t>
            </a:r>
            <a:r>
              <a:rPr lang="pt-BR" sz="2400" dirty="0" err="1">
                <a:solidFill>
                  <a:srgbClr val="202124"/>
                </a:solidFill>
                <a:latin typeface="Calibri"/>
                <a:ea typeface="Calibri"/>
                <a:cs typeface="Calibri"/>
                <a:sym typeface="Calibri"/>
              </a:rPr>
              <a:t>of</a:t>
            </a:r>
            <a:r>
              <a:rPr lang="pt-BR" sz="2400" dirty="0">
                <a:solidFill>
                  <a:srgbClr val="202124"/>
                </a:solidFill>
                <a:latin typeface="Calibri"/>
                <a:ea typeface="Calibri"/>
                <a:cs typeface="Calibri"/>
                <a:sym typeface="Calibri"/>
              </a:rPr>
              <a:t> </a:t>
            </a:r>
            <a:r>
              <a:rPr lang="pt-BR" sz="2400" dirty="0" err="1">
                <a:solidFill>
                  <a:srgbClr val="202124"/>
                </a:solidFill>
                <a:latin typeface="Calibri"/>
                <a:ea typeface="Calibri"/>
                <a:cs typeface="Calibri"/>
                <a:sym typeface="Calibri"/>
              </a:rPr>
              <a:t>innovation</a:t>
            </a:r>
            <a:endParaRPr lang="pt-BR" sz="2400" dirty="0">
              <a:solidFill>
                <a:srgbClr val="202124"/>
              </a:solidFill>
              <a:latin typeface="Calibri"/>
              <a:ea typeface="Calibri"/>
              <a:cs typeface="Calibri"/>
              <a:sym typeface="Calibri"/>
            </a:endParaRPr>
          </a:p>
          <a:p>
            <a:pPr marL="685800" marR="0" lvl="0" indent="-457200" algn="l" rtl="0">
              <a:lnSpc>
                <a:spcPct val="100000"/>
              </a:lnSpc>
              <a:spcBef>
                <a:spcPts val="0"/>
              </a:spcBef>
              <a:spcAft>
                <a:spcPts val="0"/>
              </a:spcAft>
              <a:buClr>
                <a:srgbClr val="202124"/>
              </a:buClr>
              <a:buSzPts val="2400"/>
              <a:buFont typeface="Arial"/>
              <a:buChar char="•"/>
            </a:pPr>
            <a:endParaRPr lang="pt-BR" sz="2400" dirty="0">
              <a:solidFill>
                <a:srgbClr val="202124"/>
              </a:solidFill>
              <a:latin typeface="Calibri"/>
              <a:ea typeface="Calibri"/>
              <a:cs typeface="Calibri"/>
              <a:sym typeface="Calibri"/>
            </a:endParaRPr>
          </a:p>
          <a:p>
            <a:pPr marL="685800" marR="0" lvl="0" indent="-457200" algn="l" rtl="0">
              <a:lnSpc>
                <a:spcPct val="100000"/>
              </a:lnSpc>
              <a:spcBef>
                <a:spcPts val="0"/>
              </a:spcBef>
              <a:spcAft>
                <a:spcPts val="0"/>
              </a:spcAft>
              <a:buClr>
                <a:srgbClr val="202124"/>
              </a:buClr>
              <a:buSzPts val="2400"/>
              <a:buFont typeface="Arial"/>
              <a:buChar char="•"/>
            </a:pPr>
            <a:r>
              <a:rPr lang="en-US" sz="2400" dirty="0">
                <a:solidFill>
                  <a:srgbClr val="202124"/>
                </a:solidFill>
                <a:latin typeface="Calibri"/>
                <a:ea typeface="Calibri"/>
                <a:cs typeface="Calibri"/>
                <a:sym typeface="Calibri"/>
              </a:rPr>
              <a:t>Technology is traditionally dominated by large corporations</a:t>
            </a:r>
          </a:p>
          <a:p>
            <a:pPr marL="685800" marR="0" lvl="0" indent="-457200" algn="l" rtl="0">
              <a:lnSpc>
                <a:spcPct val="100000"/>
              </a:lnSpc>
              <a:spcBef>
                <a:spcPts val="0"/>
              </a:spcBef>
              <a:spcAft>
                <a:spcPts val="0"/>
              </a:spcAft>
              <a:buClr>
                <a:srgbClr val="202124"/>
              </a:buClr>
              <a:buSzPts val="2400"/>
              <a:buFont typeface="Arial"/>
              <a:buChar char="•"/>
            </a:pPr>
            <a:endParaRPr lang="en-US" sz="2400" dirty="0">
              <a:solidFill>
                <a:srgbClr val="202124"/>
              </a:solidFill>
              <a:latin typeface="Calibri"/>
              <a:ea typeface="Calibri"/>
              <a:cs typeface="Calibri"/>
              <a:sym typeface="Calibri"/>
            </a:endParaRPr>
          </a:p>
          <a:p>
            <a:pPr marL="685800" marR="0" lvl="0" indent="-457200" algn="l" rtl="0">
              <a:lnSpc>
                <a:spcPct val="100000"/>
              </a:lnSpc>
              <a:spcBef>
                <a:spcPts val="0"/>
              </a:spcBef>
              <a:spcAft>
                <a:spcPts val="0"/>
              </a:spcAft>
              <a:buClr>
                <a:srgbClr val="202124"/>
              </a:buClr>
              <a:buSzPts val="2400"/>
              <a:buFont typeface="Arial"/>
              <a:buChar char="•"/>
            </a:pPr>
            <a:r>
              <a:rPr lang="pt-BR" sz="2400" dirty="0">
                <a:solidFill>
                  <a:srgbClr val="202124"/>
                </a:solidFill>
                <a:latin typeface="Calibri"/>
                <a:ea typeface="Calibri"/>
                <a:cs typeface="Calibri"/>
                <a:sym typeface="Calibri"/>
              </a:rPr>
              <a:t>Digital divides </a:t>
            </a:r>
            <a:r>
              <a:rPr lang="pt-BR" sz="2400" dirty="0" err="1">
                <a:solidFill>
                  <a:srgbClr val="202124"/>
                </a:solidFill>
                <a:latin typeface="Calibri"/>
                <a:ea typeface="Calibri"/>
                <a:cs typeface="Calibri"/>
                <a:sym typeface="Calibri"/>
              </a:rPr>
              <a:t>within</a:t>
            </a:r>
            <a:r>
              <a:rPr lang="pt-BR" sz="2400" dirty="0">
                <a:solidFill>
                  <a:srgbClr val="202124"/>
                </a:solidFill>
                <a:latin typeface="Calibri"/>
                <a:ea typeface="Calibri"/>
                <a:cs typeface="Calibri"/>
                <a:sym typeface="Calibri"/>
              </a:rPr>
              <a:t> countries</a:t>
            </a: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a:p>
            <a:pPr marL="685800" marR="0" lvl="0" indent="-304800" algn="l" rtl="0">
              <a:lnSpc>
                <a:spcPct val="100000"/>
              </a:lnSpc>
              <a:spcBef>
                <a:spcPts val="2001"/>
              </a:spcBef>
              <a:spcAft>
                <a:spcPts val="0"/>
              </a:spcAft>
              <a:buClr>
                <a:srgbClr val="202124"/>
              </a:buClr>
              <a:buSzPts val="2400"/>
              <a:buFont typeface="Arial"/>
              <a:buNone/>
            </a:pPr>
            <a:endParaRPr sz="2400" dirty="0">
              <a:solidFill>
                <a:srgbClr val="202124"/>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en-US" sz="4400" b="1" strike="noStrike" spc="-1">
                <a:solidFill>
                  <a:srgbClr val="000000"/>
                </a:solidFill>
                <a:latin typeface="Calibri Light"/>
              </a:rPr>
              <a:t>3. Overview of global crises </a:t>
            </a:r>
            <a:endParaRPr lang="de-DE" sz="4400" b="0" strike="noStrike" spc="-1">
              <a:solidFill>
                <a:srgbClr val="000000"/>
              </a:solidFill>
              <a:latin typeface="Calibri"/>
            </a:endParaRPr>
          </a:p>
        </p:txBody>
      </p:sp>
      <p:sp>
        <p:nvSpPr>
          <p:cNvPr id="213" name="PlaceHolder 2"/>
          <p:cNvSpPr>
            <a:spLocks noGrp="1"/>
          </p:cNvSpPr>
          <p:nvPr>
            <p:ph/>
          </p:nvPr>
        </p:nvSpPr>
        <p:spPr>
          <a:xfrm>
            <a:off x="838080" y="2259720"/>
            <a:ext cx="10515240" cy="4350960"/>
          </a:xfrm>
          <a:prstGeom prst="rect">
            <a:avLst/>
          </a:prstGeom>
          <a:noFill/>
          <a:ln w="0">
            <a:noFill/>
          </a:ln>
        </p:spPr>
        <p:txBody>
          <a:bodyPr anchor="t">
            <a:normAutofit/>
          </a:bodyPr>
          <a:lstStyle/>
          <a:p>
            <a:pPr>
              <a:lnSpc>
                <a:spcPct val="150000"/>
              </a:lnSpc>
              <a:spcBef>
                <a:spcPts val="1001"/>
              </a:spcBef>
              <a:buNone/>
              <a:tabLst>
                <a:tab pos="0" algn="l"/>
              </a:tabLst>
            </a:pPr>
            <a:r>
              <a:rPr lang="de-DE" sz="2800" b="0" strike="noStrike" spc="-1" dirty="0">
                <a:solidFill>
                  <a:srgbClr val="000000"/>
                </a:solidFill>
                <a:latin typeface="Calibri"/>
              </a:rPr>
              <a:t>3.1 Climate Change</a:t>
            </a:r>
          </a:p>
          <a:p>
            <a:pPr>
              <a:lnSpc>
                <a:spcPct val="150000"/>
              </a:lnSpc>
              <a:spcBef>
                <a:spcPts val="1001"/>
              </a:spcBef>
              <a:buNone/>
              <a:tabLst>
                <a:tab pos="0" algn="l"/>
              </a:tabLst>
            </a:pPr>
            <a:r>
              <a:rPr lang="de-DE" sz="2800" b="0" strike="noStrike" spc="-1" dirty="0">
                <a:solidFill>
                  <a:srgbClr val="000000"/>
                </a:solidFill>
                <a:latin typeface="Calibri"/>
              </a:rPr>
              <a:t>3.2 COVID-19 Pandemic </a:t>
            </a:r>
          </a:p>
          <a:p>
            <a:pPr>
              <a:lnSpc>
                <a:spcPct val="150000"/>
              </a:lnSpc>
              <a:spcBef>
                <a:spcPts val="1001"/>
              </a:spcBef>
              <a:buNone/>
              <a:tabLst>
                <a:tab pos="0" algn="l"/>
              </a:tabLst>
            </a:pPr>
            <a:r>
              <a:rPr lang="en-US" sz="2800" b="0" strike="noStrike" spc="-1" dirty="0">
                <a:solidFill>
                  <a:srgbClr val="000000"/>
                </a:solidFill>
                <a:latin typeface="Calibri"/>
              </a:rPr>
              <a:t>3.3 Conflict</a:t>
            </a:r>
            <a:endParaRPr lang="de-DE" sz="2800" b="0" strike="noStrike" spc="-1" dirty="0">
              <a:solidFill>
                <a:srgbClr val="000000"/>
              </a:solidFill>
              <a:latin typeface="Calibri"/>
            </a:endParaRPr>
          </a:p>
        </p:txBody>
      </p:sp>
      <p:pic>
        <p:nvPicPr>
          <p:cNvPr id="215" name="Grafik 3"/>
          <p:cNvPicPr/>
          <p:nvPr/>
        </p:nvPicPr>
        <p:blipFill>
          <a:blip r:embed="rId3"/>
          <a:stretch/>
        </p:blipFill>
        <p:spPr>
          <a:xfrm>
            <a:off x="238320" y="139320"/>
            <a:ext cx="1674720" cy="779760"/>
          </a:xfrm>
          <a:prstGeom prst="rect">
            <a:avLst/>
          </a:prstGeom>
          <a:ln w="0">
            <a:noFill/>
          </a:ln>
        </p:spPr>
      </p:pic>
      <p:pic>
        <p:nvPicPr>
          <p:cNvPr id="216" name="Grafik 4"/>
          <p:cNvPicPr/>
          <p:nvPr/>
        </p:nvPicPr>
        <p:blipFill>
          <a:blip r:embed="rId4"/>
          <a:stretch/>
        </p:blipFill>
        <p:spPr>
          <a:xfrm>
            <a:off x="5149800" y="139320"/>
            <a:ext cx="2339280" cy="860400"/>
          </a:xfrm>
          <a:prstGeom prst="rect">
            <a:avLst/>
          </a:prstGeom>
          <a:ln w="0">
            <a:noFill/>
          </a:ln>
        </p:spPr>
      </p:pic>
      <p:pic>
        <p:nvPicPr>
          <p:cNvPr id="217"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218"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219" name="Imagem 7"/>
          <p:cNvPicPr/>
          <p:nvPr/>
        </p:nvPicPr>
        <p:blipFill>
          <a:blip r:embed="rId7"/>
          <a:stretch/>
        </p:blipFill>
        <p:spPr>
          <a:xfrm>
            <a:off x="8461800" y="2296800"/>
            <a:ext cx="3425400" cy="22752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0" name="Imagem 8" descr="Uma imagem contendo pessoa, criança, pequeno, ao ar livre&#10;&#10;Descrição gerada automaticamente"/>
          <p:cNvPicPr/>
          <p:nvPr/>
        </p:nvPicPr>
        <p:blipFill>
          <a:blip r:embed="rId8"/>
          <a:stretch/>
        </p:blipFill>
        <p:spPr>
          <a:xfrm>
            <a:off x="5955840" y="3429000"/>
            <a:ext cx="3645360" cy="21931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1" name="Imagem 11" descr="Foto em preto e branco de pessoas andando na terra&#10;&#10;Descrição gerada automaticamente"/>
          <p:cNvPicPr/>
          <p:nvPr/>
        </p:nvPicPr>
        <p:blipFill>
          <a:blip r:embed="rId9"/>
          <a:stretch/>
        </p:blipFill>
        <p:spPr>
          <a:xfrm>
            <a:off x="3116880" y="4308120"/>
            <a:ext cx="3390480" cy="22363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a:extLst>
              <a:ext uri="{FF2B5EF4-FFF2-40B4-BE49-F238E27FC236}">
                <a16:creationId xmlns:a16="http://schemas.microsoft.com/office/drawing/2014/main" id="{C913D7DC-BAAD-4CB2-809A-6CE65187F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4"/>
          <p:cNvSpPr txBox="1">
            <a:spLocks noGrp="1"/>
          </p:cNvSpPr>
          <p:nvPr>
            <p:ph type="title" idx="4294967295"/>
          </p:nvPr>
        </p:nvSpPr>
        <p:spPr>
          <a:xfrm>
            <a:off x="585360"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err="1">
                <a:solidFill>
                  <a:srgbClr val="000000"/>
                </a:solidFill>
                <a:latin typeface="Calibri"/>
                <a:ea typeface="Calibri"/>
                <a:cs typeface="Calibri"/>
                <a:sym typeface="Calibri"/>
              </a:rPr>
              <a:t>Climate</a:t>
            </a:r>
            <a:r>
              <a:rPr lang="pt-BR" sz="4400" b="1" i="0" u="none" strike="noStrike" cap="none" dirty="0">
                <a:solidFill>
                  <a:srgbClr val="000000"/>
                </a:solidFill>
                <a:latin typeface="Calibri"/>
                <a:ea typeface="Calibri"/>
                <a:cs typeface="Calibri"/>
                <a:sym typeface="Calibri"/>
              </a:rPr>
              <a:t> </a:t>
            </a:r>
            <a:r>
              <a:rPr lang="pt-BR" sz="4400" b="1" i="0" u="none" strike="noStrike" cap="none" dirty="0" err="1">
                <a:solidFill>
                  <a:srgbClr val="000000"/>
                </a:solidFill>
                <a:latin typeface="Calibri"/>
                <a:ea typeface="Calibri"/>
                <a:cs typeface="Calibri"/>
                <a:sym typeface="Calibri"/>
              </a:rPr>
              <a:t>Change</a:t>
            </a:r>
            <a:endParaRPr sz="4400" b="0" i="0" u="none" strike="noStrike" cap="none" dirty="0">
              <a:solidFill>
                <a:srgbClr val="000000"/>
              </a:solidFill>
              <a:latin typeface="Calibri"/>
              <a:ea typeface="Calibri"/>
              <a:cs typeface="Calibri"/>
              <a:sym typeface="Calibri"/>
            </a:endParaRPr>
          </a:p>
        </p:txBody>
      </p:sp>
      <p:sp>
        <p:nvSpPr>
          <p:cNvPr id="369" name="Google Shape;369;p14"/>
          <p:cNvSpPr/>
          <p:nvPr/>
        </p:nvSpPr>
        <p:spPr>
          <a:xfrm>
            <a:off x="585360" y="2342913"/>
            <a:ext cx="3122432" cy="3139281"/>
          </a:xfrm>
          <a:prstGeom prst="rect">
            <a:avLst/>
          </a:prstGeom>
          <a:noFill/>
          <a:ln>
            <a:noFill/>
          </a:ln>
        </p:spPr>
        <p:txBody>
          <a:bodyPr spcFirstLastPara="1" wrap="square" lIns="91425" tIns="45700" rIns="91425" bIns="45700" anchor="t" anchorCtr="0">
            <a:spAutoFit/>
          </a:bodyPr>
          <a:lstStyle/>
          <a:p>
            <a:pPr marL="285840" marR="0" lvl="0" indent="-285840" algn="l"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Damage to infrastructure</a:t>
            </a:r>
          </a:p>
          <a:p>
            <a:pPr marL="285840" marR="0" lvl="0" indent="-285840" algn="l"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Disruption of industrial activity</a:t>
            </a:r>
          </a:p>
          <a:p>
            <a:pPr marL="285840" marR="0" lvl="0" indent="-285840" algn="l"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Instability of energy systems</a:t>
            </a:r>
          </a:p>
          <a:p>
            <a:pPr marL="285840" marR="0" lvl="0" indent="-285840" algn="l"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Financial risks</a:t>
            </a:r>
          </a:p>
          <a:p>
            <a:pPr marL="285840" marR="0" lvl="0" indent="-285840" algn="l"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Reduced focus on innovation practices</a:t>
            </a:r>
            <a:endParaRPr dirty="0"/>
          </a:p>
        </p:txBody>
      </p:sp>
      <p:sp>
        <p:nvSpPr>
          <p:cNvPr id="370" name="Google Shape;370;p14"/>
          <p:cNvSpPr txBox="1"/>
          <p:nvPr/>
        </p:nvSpPr>
        <p:spPr>
          <a:xfrm>
            <a:off x="4376217" y="6045937"/>
            <a:ext cx="60331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dirty="0" err="1">
                <a:solidFill>
                  <a:schemeClr val="dk1"/>
                </a:solidFill>
                <a:latin typeface="Arial"/>
                <a:ea typeface="Arial"/>
                <a:cs typeface="Arial"/>
                <a:sym typeface="Arial"/>
              </a:rPr>
              <a:t>Effect</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of</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the</a:t>
            </a:r>
            <a:r>
              <a:rPr lang="pt-BR" sz="1400" dirty="0">
                <a:solidFill>
                  <a:schemeClr val="dk1"/>
                </a:solidFill>
                <a:latin typeface="Arial"/>
                <a:ea typeface="Arial"/>
                <a:cs typeface="Arial"/>
                <a:sym typeface="Arial"/>
              </a:rPr>
              <a:t> </a:t>
            </a:r>
            <a:r>
              <a:rPr lang="pt-BR" sz="1400" dirty="0" err="1">
                <a:solidFill>
                  <a:schemeClr val="dk1"/>
                </a:solidFill>
                <a:latin typeface="Arial"/>
                <a:ea typeface="Arial"/>
                <a:cs typeface="Arial"/>
                <a:sym typeface="Arial"/>
              </a:rPr>
              <a:t>cyclone</a:t>
            </a:r>
            <a:r>
              <a:rPr lang="pt-BR" sz="1400" dirty="0">
                <a:solidFill>
                  <a:schemeClr val="dk1"/>
                </a:solidFill>
                <a:latin typeface="Arial"/>
                <a:ea typeface="Arial"/>
                <a:cs typeface="Arial"/>
                <a:sym typeface="Arial"/>
              </a:rPr>
              <a:t> in Lajeado (</a:t>
            </a:r>
            <a:r>
              <a:rPr lang="pt-BR" sz="1400" dirty="0" err="1">
                <a:solidFill>
                  <a:schemeClr val="dk1"/>
                </a:solidFill>
                <a:latin typeface="Arial"/>
                <a:ea typeface="Arial"/>
                <a:cs typeface="Arial"/>
                <a:sym typeface="Arial"/>
              </a:rPr>
              <a:t>September</a:t>
            </a:r>
            <a:r>
              <a:rPr lang="pt-BR" sz="1400" dirty="0">
                <a:solidFill>
                  <a:schemeClr val="dk1"/>
                </a:solidFill>
                <a:latin typeface="Arial"/>
                <a:ea typeface="Arial"/>
                <a:cs typeface="Arial"/>
                <a:sym typeface="Arial"/>
              </a:rPr>
              <a:t> 2023), in Rio Grande do Sul — </a:t>
            </a:r>
            <a:r>
              <a:rPr lang="pt-BR" sz="1400" dirty="0" err="1">
                <a:solidFill>
                  <a:schemeClr val="dk1"/>
                </a:solidFill>
                <a:latin typeface="Arial"/>
                <a:ea typeface="Arial"/>
                <a:cs typeface="Arial"/>
                <a:sym typeface="Arial"/>
              </a:rPr>
              <a:t>Photo</a:t>
            </a:r>
            <a:r>
              <a:rPr lang="pt-BR" sz="1400" dirty="0">
                <a:solidFill>
                  <a:schemeClr val="dk1"/>
                </a:solidFill>
                <a:latin typeface="Arial"/>
                <a:ea typeface="Arial"/>
                <a:cs typeface="Arial"/>
                <a:sym typeface="Arial"/>
              </a:rPr>
              <a:t>: Marcelo </a:t>
            </a:r>
            <a:r>
              <a:rPr lang="pt-BR" sz="1400" dirty="0" err="1">
                <a:solidFill>
                  <a:schemeClr val="dk1"/>
                </a:solidFill>
                <a:latin typeface="Arial"/>
                <a:ea typeface="Arial"/>
                <a:cs typeface="Arial"/>
                <a:sym typeface="Arial"/>
              </a:rPr>
              <a:t>Caumors</a:t>
            </a:r>
            <a:r>
              <a:rPr lang="pt-BR" sz="1400" dirty="0">
                <a:solidFill>
                  <a:schemeClr val="dk1"/>
                </a:solidFill>
                <a:latin typeface="Arial"/>
                <a:ea typeface="Arial"/>
                <a:cs typeface="Arial"/>
                <a:sym typeface="Arial"/>
              </a:rPr>
              <a:t> / Instagram</a:t>
            </a:r>
            <a:endParaRPr dirty="0"/>
          </a:p>
        </p:txBody>
      </p:sp>
      <p:sp>
        <p:nvSpPr>
          <p:cNvPr id="371" name="Google Shape;371;p14"/>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2" name="Google Shape;372;p14"/>
          <p:cNvPicPr preferRelativeResize="0"/>
          <p:nvPr/>
        </p:nvPicPr>
        <p:blipFill>
          <a:blip r:embed="rId3">
            <a:alphaModFix/>
          </a:blip>
          <a:stretch>
            <a:fillRect/>
          </a:stretch>
        </p:blipFill>
        <p:spPr>
          <a:xfrm>
            <a:off x="4376217" y="1325160"/>
            <a:ext cx="7005010" cy="46513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5"/>
          <p:cNvSpPr txBox="1">
            <a:spLocks noGrp="1"/>
          </p:cNvSpPr>
          <p:nvPr>
            <p:ph type="title" idx="4294967295"/>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a:solidFill>
                  <a:srgbClr val="000000"/>
                </a:solidFill>
                <a:latin typeface="Calibri"/>
                <a:ea typeface="Calibri"/>
                <a:cs typeface="Calibri"/>
                <a:sym typeface="Calibri"/>
              </a:rPr>
              <a:t>COVID-19 </a:t>
            </a:r>
            <a:r>
              <a:rPr lang="pt-BR" sz="4400" b="1" i="0" u="none" strike="noStrike" cap="none" dirty="0" err="1">
                <a:solidFill>
                  <a:srgbClr val="000000"/>
                </a:solidFill>
                <a:latin typeface="Calibri"/>
                <a:ea typeface="Calibri"/>
                <a:cs typeface="Calibri"/>
                <a:sym typeface="Calibri"/>
              </a:rPr>
              <a:t>Pandemic</a:t>
            </a:r>
            <a:r>
              <a:rPr lang="pt-BR" sz="4400" b="1" i="0" u="none" strike="noStrike" cap="none" dirty="0">
                <a:solidFill>
                  <a:srgbClr val="000000"/>
                </a:solidFill>
                <a:latin typeface="Calibri"/>
                <a:ea typeface="Calibri"/>
                <a:cs typeface="Calibri"/>
                <a:sym typeface="Calibri"/>
              </a:rPr>
              <a:t> </a:t>
            </a:r>
            <a:endParaRPr sz="4400" b="0" i="0" u="none" strike="noStrike" cap="none" dirty="0">
              <a:solidFill>
                <a:srgbClr val="000000"/>
              </a:solidFill>
              <a:latin typeface="Calibri"/>
              <a:ea typeface="Calibri"/>
              <a:cs typeface="Calibri"/>
              <a:sym typeface="Calibri"/>
            </a:endParaRPr>
          </a:p>
        </p:txBody>
      </p:sp>
      <p:sp>
        <p:nvSpPr>
          <p:cNvPr id="379" name="Google Shape;379;p15"/>
          <p:cNvSpPr/>
          <p:nvPr/>
        </p:nvSpPr>
        <p:spPr>
          <a:xfrm>
            <a:off x="566659" y="4157762"/>
            <a:ext cx="11058681" cy="2123618"/>
          </a:xfrm>
          <a:prstGeom prst="rect">
            <a:avLst/>
          </a:prstGeom>
          <a:noFill/>
          <a:ln>
            <a:noFill/>
          </a:ln>
        </p:spPr>
        <p:txBody>
          <a:bodyPr spcFirstLastPara="1" wrap="square" lIns="91425" tIns="45700" rIns="91425" bIns="45700" anchor="t" anchorCtr="0">
            <a:spAutoFit/>
          </a:bodyPr>
          <a:lstStyle/>
          <a:p>
            <a:pPr marL="285840" marR="0" lvl="0" indent="-285840" algn="just"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Lockdowns resulted in a significant economic halt, leading to decreased investment and economic stagnation.</a:t>
            </a:r>
          </a:p>
          <a:p>
            <a:pPr marL="285840" marR="0" lvl="0" indent="-285840" algn="just"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The pandemic accelerated the adoption of digital technologies and remote work practices, which can enhance efficiency and innovation.</a:t>
            </a:r>
          </a:p>
          <a:p>
            <a:pPr marL="285840" marR="0" lvl="0" indent="-285840" algn="just"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However, it also highlighted disparities in access to technology and digital infrastructure, especially in rural and underserved areas.</a:t>
            </a:r>
            <a:endParaRPr sz="2200" strike="noStrike" dirty="0">
              <a:solidFill>
                <a:srgbClr val="000000"/>
              </a:solidFill>
              <a:latin typeface="Calibri"/>
              <a:ea typeface="Calibri"/>
              <a:cs typeface="Calibri"/>
              <a:sym typeface="Calibri"/>
            </a:endParaRPr>
          </a:p>
        </p:txBody>
      </p:sp>
      <p:sp>
        <p:nvSpPr>
          <p:cNvPr id="380" name="Google Shape;380;p15"/>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1" name="Google Shape;381;p15" descr="SAI - Notícias - Câmara Municipal de Barra do Rocha"/>
          <p:cNvPicPr preferRelativeResize="0"/>
          <p:nvPr/>
        </p:nvPicPr>
        <p:blipFill rotWithShape="1">
          <a:blip r:embed="rId3">
            <a:alphaModFix/>
          </a:blip>
          <a:srcRect/>
          <a:stretch/>
        </p:blipFill>
        <p:spPr>
          <a:xfrm>
            <a:off x="5678744" y="410317"/>
            <a:ext cx="6103343" cy="3461292"/>
          </a:xfrm>
          <a:prstGeom prst="rect">
            <a:avLst/>
          </a:prstGeom>
          <a:noFill/>
          <a:ln>
            <a:noFill/>
          </a:ln>
        </p:spPr>
      </p:pic>
      <p:sp>
        <p:nvSpPr>
          <p:cNvPr id="382" name="Google Shape;382;p15"/>
          <p:cNvSpPr/>
          <p:nvPr/>
        </p:nvSpPr>
        <p:spPr>
          <a:xfrm>
            <a:off x="585359" y="1510354"/>
            <a:ext cx="4787944" cy="2123618"/>
          </a:xfrm>
          <a:prstGeom prst="rect">
            <a:avLst/>
          </a:prstGeom>
          <a:noFill/>
          <a:ln>
            <a:noFill/>
          </a:ln>
        </p:spPr>
        <p:txBody>
          <a:bodyPr spcFirstLastPara="1" wrap="square" lIns="91425" tIns="45700" rIns="91425" bIns="45700" anchor="t" anchorCtr="0">
            <a:spAutoFit/>
          </a:bodyPr>
          <a:lstStyle/>
          <a:p>
            <a:pPr marL="285840" marR="0" lvl="0" indent="-285840" algn="just"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Disruptions in supply chains and declines in demand and revenue in affected industries have hindered progress on SDG 9.</a:t>
            </a:r>
          </a:p>
          <a:p>
            <a:pPr marL="285840" marR="0" lvl="0" indent="-285840" algn="just" rtl="0">
              <a:lnSpc>
                <a:spcPct val="100000"/>
              </a:lnSpc>
              <a:spcBef>
                <a:spcPts val="0"/>
              </a:spcBef>
              <a:spcAft>
                <a:spcPts val="0"/>
              </a:spcAft>
              <a:buClr>
                <a:srgbClr val="000000"/>
              </a:buClr>
              <a:buSzPts val="2200"/>
              <a:buFont typeface="Arial"/>
              <a:buChar char="•"/>
            </a:pPr>
            <a:r>
              <a:rPr lang="en-US" sz="2200" dirty="0">
                <a:solidFill>
                  <a:srgbClr val="000000"/>
                </a:solidFill>
                <a:latin typeface="Calibri"/>
                <a:ea typeface="Calibri"/>
                <a:cs typeface="Calibri"/>
                <a:sym typeface="Calibri"/>
              </a:rPr>
              <a:t>Infrastructure projects experienced delays due to the pandemic.</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txBox="1">
            <a:spLocks noGrp="1"/>
          </p:cNvSpPr>
          <p:nvPr>
            <p:ph type="title" idx="4294967295"/>
          </p:nvPr>
        </p:nvSpPr>
        <p:spPr>
          <a:xfrm>
            <a:off x="790099" y="17537"/>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err="1">
                <a:solidFill>
                  <a:srgbClr val="000000"/>
                </a:solidFill>
                <a:latin typeface="Calibri"/>
                <a:ea typeface="Calibri"/>
                <a:cs typeface="Calibri"/>
                <a:sym typeface="Calibri"/>
              </a:rPr>
              <a:t>Conflict</a:t>
            </a:r>
            <a:r>
              <a:rPr lang="pt-BR" sz="4400" b="1" i="0" u="none" strike="noStrike" cap="none" dirty="0">
                <a:solidFill>
                  <a:srgbClr val="000000"/>
                </a:solidFill>
                <a:latin typeface="Calibri"/>
                <a:ea typeface="Calibri"/>
                <a:cs typeface="Calibri"/>
                <a:sym typeface="Calibri"/>
              </a:rPr>
              <a:t> </a:t>
            </a:r>
            <a:endParaRPr sz="4400" b="0" i="0" u="none" strike="noStrike" cap="none" dirty="0">
              <a:solidFill>
                <a:srgbClr val="000000"/>
              </a:solidFill>
              <a:latin typeface="Calibri"/>
              <a:ea typeface="Calibri"/>
              <a:cs typeface="Calibri"/>
              <a:sym typeface="Calibri"/>
            </a:endParaRPr>
          </a:p>
        </p:txBody>
      </p:sp>
      <p:sp>
        <p:nvSpPr>
          <p:cNvPr id="389" name="Google Shape;389;p16"/>
          <p:cNvSpPr/>
          <p:nvPr/>
        </p:nvSpPr>
        <p:spPr>
          <a:xfrm>
            <a:off x="790099" y="4480075"/>
            <a:ext cx="11049219" cy="2462172"/>
          </a:xfrm>
          <a:prstGeom prst="rect">
            <a:avLst/>
          </a:prstGeom>
          <a:noFill/>
          <a:ln>
            <a:noFill/>
          </a:ln>
        </p:spPr>
        <p:txBody>
          <a:bodyPr spcFirstLastPara="1" wrap="square" lIns="91425" tIns="45700" rIns="91425" bIns="45700" anchor="t" anchorCtr="0">
            <a:spAutoFit/>
          </a:bodyPr>
          <a:lstStyle/>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Population displacement leads to refugee crises and lack of access to basic services, exacerbating poverty, food, and water insecurity.</a:t>
            </a:r>
          </a:p>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Companies may shut down or relocate operations, resulting in job losses and reduced investment in infrastructure and industrial development.</a:t>
            </a:r>
          </a:p>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Greater challenge in advancing technology and focusing on research and development, with some regions falling further behind in innovation and progress toward sustainability goals.</a:t>
            </a:r>
            <a:endParaRPr dirty="0"/>
          </a:p>
        </p:txBody>
      </p:sp>
      <p:sp>
        <p:nvSpPr>
          <p:cNvPr id="390" name="Google Shape;390;p16"/>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1" name="Google Shape;391;p16" descr="Conflito entre Rússia e Ucrânia atinge diretamente o futebol da região |  Blogs - ESPN"/>
          <p:cNvPicPr preferRelativeResize="0"/>
          <p:nvPr/>
        </p:nvPicPr>
        <p:blipFill rotWithShape="1">
          <a:blip r:embed="rId3">
            <a:alphaModFix/>
          </a:blip>
          <a:srcRect/>
          <a:stretch/>
        </p:blipFill>
        <p:spPr>
          <a:xfrm>
            <a:off x="5070855" y="0"/>
            <a:ext cx="7121145" cy="4007075"/>
          </a:xfrm>
          <a:prstGeom prst="rect">
            <a:avLst/>
          </a:prstGeom>
          <a:noFill/>
          <a:ln>
            <a:noFill/>
          </a:ln>
        </p:spPr>
      </p:pic>
      <p:sp>
        <p:nvSpPr>
          <p:cNvPr id="392" name="Google Shape;392;p16"/>
          <p:cNvSpPr/>
          <p:nvPr/>
        </p:nvSpPr>
        <p:spPr>
          <a:xfrm>
            <a:off x="790100" y="1040803"/>
            <a:ext cx="4280756" cy="3477835"/>
          </a:xfrm>
          <a:prstGeom prst="rect">
            <a:avLst/>
          </a:prstGeom>
          <a:noFill/>
          <a:ln>
            <a:noFill/>
          </a:ln>
        </p:spPr>
        <p:txBody>
          <a:bodyPr spcFirstLastPara="1" wrap="square" lIns="91425" tIns="45700" rIns="91425" bIns="45700" anchor="t" anchorCtr="0">
            <a:spAutoFit/>
          </a:bodyPr>
          <a:lstStyle/>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Interruptions in economic activities, compromising growth and investments in innovative and sustainable practices.</a:t>
            </a:r>
          </a:p>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Significant impact on infrastructure, industries, and services, requiring additional investments for reconstruction.</a:t>
            </a:r>
          </a:p>
          <a:p>
            <a:pPr marL="0" marR="0" lvl="0" indent="-139700" algn="l" rtl="0">
              <a:spcBef>
                <a:spcPts val="0"/>
              </a:spcBef>
              <a:spcAft>
                <a:spcPts val="0"/>
              </a:spcAft>
              <a:buClr>
                <a:srgbClr val="0D0D0D"/>
              </a:buClr>
              <a:buSzPts val="2200"/>
              <a:buFont typeface="Arial"/>
              <a:buChar char="•"/>
            </a:pPr>
            <a:r>
              <a:rPr lang="en-US" sz="2200" b="0" i="0" u="none" strike="noStrike" dirty="0">
                <a:solidFill>
                  <a:srgbClr val="0D0D0D"/>
                </a:solidFill>
                <a:latin typeface="Arial"/>
                <a:ea typeface="Arial"/>
                <a:cs typeface="Arial"/>
                <a:sym typeface="Arial"/>
              </a:rPr>
              <a:t>Increased uncertainties, leading to a reduction in investments.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7"/>
          <p:cNvSpPr txBox="1">
            <a:spLocks noGrp="1"/>
          </p:cNvSpPr>
          <p:nvPr>
            <p:ph type="title" idx="4294967295"/>
          </p:nvPr>
        </p:nvSpPr>
        <p:spPr>
          <a:xfrm>
            <a:off x="838380" y="1209"/>
            <a:ext cx="1135362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a:solidFill>
                  <a:srgbClr val="000000"/>
                </a:solidFill>
                <a:latin typeface="Calibri"/>
                <a:ea typeface="Calibri"/>
                <a:cs typeface="Calibri"/>
                <a:sym typeface="Calibri"/>
              </a:rPr>
              <a:t>4. </a:t>
            </a:r>
            <a:r>
              <a:rPr lang="en-US" sz="4400" b="1" i="0" u="none" strike="noStrike" cap="none" dirty="0">
                <a:solidFill>
                  <a:srgbClr val="000000"/>
                </a:solidFill>
                <a:latin typeface="Calibri"/>
                <a:ea typeface="Calibri"/>
                <a:cs typeface="Calibri"/>
                <a:sym typeface="Calibri"/>
              </a:rPr>
              <a:t>Progress towards the achievement of </a:t>
            </a:r>
            <a:r>
              <a:rPr lang="pt-BR" sz="4400" b="1" i="0" u="none" strike="noStrike" cap="none" dirty="0">
                <a:solidFill>
                  <a:srgbClr val="000000"/>
                </a:solidFill>
                <a:latin typeface="Calibri"/>
                <a:ea typeface="Calibri"/>
                <a:cs typeface="Calibri"/>
                <a:sym typeface="Calibri"/>
              </a:rPr>
              <a:t>SDG 9</a:t>
            </a:r>
            <a:endParaRPr sz="4400" b="0" i="0" u="none" strike="noStrike" cap="none" dirty="0">
              <a:solidFill>
                <a:srgbClr val="000000"/>
              </a:solidFill>
              <a:latin typeface="Calibri"/>
              <a:ea typeface="Calibri"/>
              <a:cs typeface="Calibri"/>
              <a:sym typeface="Calibri"/>
            </a:endParaRPr>
          </a:p>
        </p:txBody>
      </p:sp>
      <p:pic>
        <p:nvPicPr>
          <p:cNvPr id="399" name="Google Shape;399;p17" descr="SDG 9"/>
          <p:cNvPicPr preferRelativeResize="0"/>
          <p:nvPr/>
        </p:nvPicPr>
        <p:blipFill rotWithShape="1">
          <a:blip r:embed="rId3">
            <a:alphaModFix/>
          </a:blip>
          <a:srcRect l="9756" t="57049" r="47439" b="18921"/>
          <a:stretch/>
        </p:blipFill>
        <p:spPr>
          <a:xfrm>
            <a:off x="6421928" y="1759963"/>
            <a:ext cx="5391669" cy="4034494"/>
          </a:xfrm>
          <a:prstGeom prst="rect">
            <a:avLst/>
          </a:prstGeom>
          <a:noFill/>
          <a:ln>
            <a:noFill/>
          </a:ln>
        </p:spPr>
      </p:pic>
      <p:pic>
        <p:nvPicPr>
          <p:cNvPr id="400" name="Google Shape;400;p17" descr="SDG 9"/>
          <p:cNvPicPr preferRelativeResize="0"/>
          <p:nvPr/>
        </p:nvPicPr>
        <p:blipFill rotWithShape="1">
          <a:blip r:embed="rId3">
            <a:alphaModFix/>
          </a:blip>
          <a:srcRect l="6947" t="22983" r="42681" b="45332"/>
          <a:stretch/>
        </p:blipFill>
        <p:spPr>
          <a:xfrm>
            <a:off x="541689" y="1372808"/>
            <a:ext cx="5735492" cy="4808805"/>
          </a:xfrm>
          <a:prstGeom prst="rect">
            <a:avLst/>
          </a:prstGeom>
          <a:noFill/>
          <a:ln>
            <a:noFill/>
          </a:ln>
        </p:spPr>
      </p:pic>
      <p:sp>
        <p:nvSpPr>
          <p:cNvPr id="401" name="Google Shape;401;p17"/>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18" descr="SDG 9"/>
          <p:cNvPicPr preferRelativeResize="0"/>
          <p:nvPr/>
        </p:nvPicPr>
        <p:blipFill rotWithShape="1">
          <a:blip r:embed="rId3">
            <a:alphaModFix/>
          </a:blip>
          <a:srcRect l="59324" t="24065" r="6401" b="50935"/>
          <a:stretch/>
        </p:blipFill>
        <p:spPr>
          <a:xfrm>
            <a:off x="838380" y="1326369"/>
            <a:ext cx="5381649" cy="5232164"/>
          </a:xfrm>
          <a:prstGeom prst="rect">
            <a:avLst/>
          </a:prstGeom>
          <a:noFill/>
          <a:ln>
            <a:noFill/>
          </a:ln>
        </p:spPr>
      </p:pic>
      <p:pic>
        <p:nvPicPr>
          <p:cNvPr id="408" name="Google Shape;408;p18" descr="SDG 9"/>
          <p:cNvPicPr preferRelativeResize="0"/>
          <p:nvPr/>
        </p:nvPicPr>
        <p:blipFill rotWithShape="1">
          <a:blip r:embed="rId3">
            <a:alphaModFix/>
          </a:blip>
          <a:srcRect l="58384" t="48095" r="6411" b="19286"/>
          <a:stretch/>
        </p:blipFill>
        <p:spPr>
          <a:xfrm>
            <a:off x="6647715" y="1036542"/>
            <a:ext cx="4705905" cy="5811818"/>
          </a:xfrm>
          <a:prstGeom prst="rect">
            <a:avLst/>
          </a:prstGeom>
          <a:noFill/>
          <a:ln>
            <a:noFill/>
          </a:ln>
        </p:spPr>
      </p:pic>
      <p:sp>
        <p:nvSpPr>
          <p:cNvPr id="409" name="Google Shape;409;p18"/>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398;p17">
            <a:extLst>
              <a:ext uri="{FF2B5EF4-FFF2-40B4-BE49-F238E27FC236}">
                <a16:creationId xmlns:a16="http://schemas.microsoft.com/office/drawing/2014/main" id="{5C29C9BF-D853-8270-E776-AE1DF608860E}"/>
              </a:ext>
            </a:extLst>
          </p:cNvPr>
          <p:cNvSpPr txBox="1">
            <a:spLocks/>
          </p:cNvSpPr>
          <p:nvPr/>
        </p:nvSpPr>
        <p:spPr>
          <a:xfrm>
            <a:off x="838380" y="1209"/>
            <a:ext cx="11353620" cy="1325160"/>
          </a:xfrm>
          <a:prstGeom prst="rect">
            <a:avLst/>
          </a:prstGeom>
          <a:noFill/>
          <a:ln w="0">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00000"/>
              </a:buClr>
              <a:buSzPts val="4400"/>
              <a:buFont typeface="Calibri"/>
              <a:buNone/>
            </a:pPr>
            <a:r>
              <a:rPr lang="en-US" b="1">
                <a:solidFill>
                  <a:srgbClr val="000000"/>
                </a:solidFill>
                <a:latin typeface="Calibri"/>
                <a:ea typeface="Calibri"/>
                <a:cs typeface="Calibri"/>
                <a:sym typeface="Calibri"/>
              </a:rPr>
              <a:t>4. Progress towards the achievement of SDG 9</a:t>
            </a:r>
            <a:endParaRPr lang="en-US" dirty="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9" descr="SDG 9"/>
          <p:cNvPicPr preferRelativeResize="0"/>
          <p:nvPr/>
        </p:nvPicPr>
        <p:blipFill rotWithShape="1">
          <a:blip r:embed="rId3">
            <a:alphaModFix/>
          </a:blip>
          <a:srcRect t="80677"/>
          <a:stretch/>
        </p:blipFill>
        <p:spPr>
          <a:xfrm>
            <a:off x="-164681" y="2458697"/>
            <a:ext cx="12521361" cy="3224983"/>
          </a:xfrm>
          <a:prstGeom prst="rect">
            <a:avLst/>
          </a:prstGeom>
          <a:noFill/>
          <a:ln>
            <a:noFill/>
          </a:ln>
        </p:spPr>
      </p:pic>
      <p:sp>
        <p:nvSpPr>
          <p:cNvPr id="417" name="Google Shape;417;p19"/>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398;p17">
            <a:extLst>
              <a:ext uri="{FF2B5EF4-FFF2-40B4-BE49-F238E27FC236}">
                <a16:creationId xmlns:a16="http://schemas.microsoft.com/office/drawing/2014/main" id="{130E5A01-6FAA-D95D-9E48-E49673B347BA}"/>
              </a:ext>
            </a:extLst>
          </p:cNvPr>
          <p:cNvSpPr txBox="1">
            <a:spLocks/>
          </p:cNvSpPr>
          <p:nvPr/>
        </p:nvSpPr>
        <p:spPr>
          <a:xfrm>
            <a:off x="838380" y="1209"/>
            <a:ext cx="11353620" cy="1325160"/>
          </a:xfrm>
          <a:prstGeom prst="rect">
            <a:avLst/>
          </a:prstGeom>
          <a:noFill/>
          <a:ln w="0">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000000"/>
              </a:buClr>
              <a:buSzPts val="4400"/>
              <a:buFont typeface="Calibri"/>
              <a:buNone/>
            </a:pPr>
            <a:r>
              <a:rPr lang="en-US" b="1">
                <a:solidFill>
                  <a:srgbClr val="000000"/>
                </a:solidFill>
                <a:latin typeface="Calibri"/>
                <a:ea typeface="Calibri"/>
                <a:cs typeface="Calibri"/>
                <a:sym typeface="Calibri"/>
              </a:rPr>
              <a:t>4. Progress towards the achievement of SDG 9</a:t>
            </a:r>
            <a:endParaRPr lang="en-US" dirty="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0"/>
          <p:cNvPicPr preferRelativeResize="0"/>
          <p:nvPr/>
        </p:nvPicPr>
        <p:blipFill rotWithShape="1">
          <a:blip r:embed="rId3">
            <a:alphaModFix/>
          </a:blip>
          <a:srcRect l="15178" t="9018" r="4383" b="8391"/>
          <a:stretch/>
        </p:blipFill>
        <p:spPr>
          <a:xfrm>
            <a:off x="3800325" y="1307938"/>
            <a:ext cx="7839174" cy="5129876"/>
          </a:xfrm>
          <a:prstGeom prst="rect">
            <a:avLst/>
          </a:prstGeom>
          <a:noFill/>
          <a:ln>
            <a:noFill/>
          </a:ln>
        </p:spPr>
      </p:pic>
      <p:sp>
        <p:nvSpPr>
          <p:cNvPr id="425" name="Google Shape;425;p20"/>
          <p:cNvSpPr txBox="1">
            <a:spLocks noGrp="1"/>
          </p:cNvSpPr>
          <p:nvPr>
            <p:ph type="title" idx="4294967295"/>
          </p:nvPr>
        </p:nvSpPr>
        <p:spPr>
          <a:xfrm>
            <a:off x="795960" y="14391"/>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a:solidFill>
                  <a:srgbClr val="000000"/>
                </a:solidFill>
                <a:latin typeface="Calibri"/>
                <a:ea typeface="Calibri"/>
                <a:cs typeface="Calibri"/>
                <a:sym typeface="Calibri"/>
              </a:rPr>
              <a:t>5. </a:t>
            </a:r>
            <a:r>
              <a:rPr lang="pt-BR" b="1" dirty="0">
                <a:solidFill>
                  <a:srgbClr val="000000"/>
                </a:solidFill>
                <a:latin typeface="Calibri"/>
                <a:ea typeface="Calibri"/>
                <a:cs typeface="Calibri"/>
                <a:sym typeface="Calibri"/>
              </a:rPr>
              <a:t>Case </a:t>
            </a:r>
            <a:r>
              <a:rPr lang="pt-BR" b="1" dirty="0" err="1">
                <a:solidFill>
                  <a:srgbClr val="000000"/>
                </a:solidFill>
                <a:latin typeface="Calibri"/>
                <a:ea typeface="Calibri"/>
                <a:cs typeface="Calibri"/>
                <a:sym typeface="Calibri"/>
              </a:rPr>
              <a:t>studies</a:t>
            </a:r>
            <a:endParaRPr sz="4400" b="0" i="0" u="none" strike="noStrike" cap="none" dirty="0">
              <a:solidFill>
                <a:srgbClr val="000000"/>
              </a:solidFill>
              <a:latin typeface="Calibri"/>
              <a:ea typeface="Calibri"/>
              <a:cs typeface="Calibri"/>
              <a:sym typeface="Calibri"/>
            </a:endParaRPr>
          </a:p>
        </p:txBody>
      </p:sp>
      <p:sp>
        <p:nvSpPr>
          <p:cNvPr id="426" name="Google Shape;426;p20"/>
          <p:cNvSpPr txBox="1">
            <a:spLocks noGrp="1"/>
          </p:cNvSpPr>
          <p:nvPr>
            <p:ph type="body" idx="4294967295"/>
          </p:nvPr>
        </p:nvSpPr>
        <p:spPr>
          <a:xfrm>
            <a:off x="728820" y="1605780"/>
            <a:ext cx="2622600" cy="4534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5.1 </a:t>
            </a:r>
            <a:r>
              <a:rPr lang="pt-BR" sz="1700" b="0" i="0" u="none" strike="noStrike" cap="none" dirty="0" err="1">
                <a:solidFill>
                  <a:srgbClr val="000000"/>
                </a:solidFill>
                <a:latin typeface="Calibri"/>
                <a:ea typeface="Calibri"/>
                <a:cs typeface="Calibri"/>
                <a:sym typeface="Calibri"/>
              </a:rPr>
              <a:t>Colombia</a:t>
            </a:r>
            <a:endParaRPr lang="pt-BR" sz="1700" b="0" i="0" u="none" strike="noStrike" cap="none" dirty="0">
              <a:solidFill>
                <a:srgbClr val="000000"/>
              </a:solidFill>
              <a:latin typeface="Calibri"/>
              <a:ea typeface="Calibri"/>
              <a:cs typeface="Calibri"/>
              <a:sym typeface="Calibri"/>
            </a:endParaRP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5.2 Mexico</a:t>
            </a: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5.3 </a:t>
            </a:r>
            <a:r>
              <a:rPr lang="pt-BR" sz="1700" b="0" i="0" u="none" strike="noStrike" cap="none" dirty="0" err="1">
                <a:solidFill>
                  <a:srgbClr val="000000"/>
                </a:solidFill>
                <a:latin typeface="Calibri"/>
                <a:ea typeface="Calibri"/>
                <a:cs typeface="Calibri"/>
                <a:sym typeface="Calibri"/>
              </a:rPr>
              <a:t>Brazil</a:t>
            </a:r>
            <a:endParaRPr lang="pt-BR" sz="1700" b="0" i="0" u="none" strike="noStrike" cap="none" dirty="0">
              <a:solidFill>
                <a:srgbClr val="000000"/>
              </a:solidFill>
              <a:latin typeface="Calibri"/>
              <a:ea typeface="Calibri"/>
              <a:cs typeface="Calibri"/>
              <a:sym typeface="Calibri"/>
            </a:endParaRP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5.4 Niger</a:t>
            </a: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5.5 Nigeria</a:t>
            </a: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5.6 </a:t>
            </a:r>
            <a:r>
              <a:rPr lang="pt-BR" sz="1700" b="0" i="0" u="none" strike="noStrike" cap="none" dirty="0" err="1">
                <a:solidFill>
                  <a:srgbClr val="000000"/>
                </a:solidFill>
                <a:latin typeface="Calibri"/>
                <a:ea typeface="Calibri"/>
                <a:cs typeface="Calibri"/>
                <a:sym typeface="Calibri"/>
              </a:rPr>
              <a:t>Ethiopia</a:t>
            </a:r>
            <a:endParaRPr lang="pt-BR" sz="1700" b="0" i="0" u="none" strike="noStrike" cap="none" dirty="0">
              <a:solidFill>
                <a:srgbClr val="000000"/>
              </a:solidFill>
              <a:latin typeface="Calibri"/>
              <a:ea typeface="Calibri"/>
              <a:cs typeface="Calibri"/>
              <a:sym typeface="Calibri"/>
            </a:endParaRP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5.7 </a:t>
            </a:r>
            <a:r>
              <a:rPr lang="pt-BR" sz="1700" b="0" i="0" u="none" strike="noStrike" cap="none" dirty="0" err="1">
                <a:solidFill>
                  <a:srgbClr val="000000"/>
                </a:solidFill>
                <a:latin typeface="Calibri"/>
                <a:ea typeface="Calibri"/>
                <a:cs typeface="Calibri"/>
                <a:sym typeface="Calibri"/>
              </a:rPr>
              <a:t>Finland</a:t>
            </a:r>
            <a:endParaRPr lang="pt-BR" sz="1700" b="0" i="0" u="none" strike="noStrike" cap="none" dirty="0">
              <a:solidFill>
                <a:srgbClr val="000000"/>
              </a:solidFill>
              <a:latin typeface="Calibri"/>
              <a:ea typeface="Calibri"/>
              <a:cs typeface="Calibri"/>
              <a:sym typeface="Calibri"/>
            </a:endParaRP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5.8 Spain</a:t>
            </a:r>
          </a:p>
          <a:p>
            <a:pPr marL="228600" marR="0" lvl="0" indent="-228600" algn="l" rtl="0">
              <a:lnSpc>
                <a:spcPct val="150000"/>
              </a:lnSpc>
              <a:spcBef>
                <a:spcPts val="0"/>
              </a:spcBef>
              <a:spcAft>
                <a:spcPts val="0"/>
              </a:spcAft>
              <a:buClr>
                <a:srgbClr val="000000"/>
              </a:buClr>
              <a:buSzPts val="1700"/>
              <a:buFont typeface="Arial"/>
              <a:buNone/>
            </a:pPr>
            <a:r>
              <a:rPr lang="pt-BR" sz="1700" b="0" i="0" u="none" strike="noStrike" cap="none" dirty="0">
                <a:solidFill>
                  <a:srgbClr val="000000"/>
                </a:solidFill>
                <a:latin typeface="Calibri"/>
                <a:ea typeface="Calibri"/>
                <a:cs typeface="Calibri"/>
                <a:sym typeface="Calibri"/>
              </a:rPr>
              <a:t>5.9 </a:t>
            </a:r>
            <a:r>
              <a:rPr lang="pt-BR" sz="1700" b="0" i="0" u="none" strike="noStrike" cap="none" dirty="0" err="1">
                <a:solidFill>
                  <a:srgbClr val="000000"/>
                </a:solidFill>
                <a:latin typeface="Calibri"/>
                <a:ea typeface="Calibri"/>
                <a:cs typeface="Calibri"/>
                <a:sym typeface="Calibri"/>
              </a:rPr>
              <a:t>Lithuania</a:t>
            </a:r>
            <a:endParaRPr sz="1700" b="0" i="0" u="none" strike="noStrike" cap="none" dirty="0">
              <a:solidFill>
                <a:srgbClr val="000000"/>
              </a:solidFill>
              <a:latin typeface="Calibri"/>
              <a:ea typeface="Calibri"/>
              <a:cs typeface="Calibri"/>
              <a:sym typeface="Calibri"/>
            </a:endParaRPr>
          </a:p>
        </p:txBody>
      </p:sp>
      <p:sp>
        <p:nvSpPr>
          <p:cNvPr id="427" name="Google Shape;427;p20"/>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7061D-1B36-6F71-7A2D-A32717267F3C}"/>
              </a:ext>
            </a:extLst>
          </p:cNvPr>
          <p:cNvSpPr>
            <a:spLocks noGrp="1"/>
          </p:cNvSpPr>
          <p:nvPr>
            <p:ph type="title"/>
          </p:nvPr>
        </p:nvSpPr>
        <p:spPr/>
        <p:txBody>
          <a:bodyPr/>
          <a:lstStyle/>
          <a:p>
            <a:pPr algn="ctr"/>
            <a:r>
              <a:rPr lang="de-DE" b="1" dirty="0">
                <a:latin typeface="Calibri Light" panose="020F0302020204030204" pitchFamily="34" charset="0"/>
                <a:ea typeface="Calibri Light" panose="020F0302020204030204" pitchFamily="34" charset="0"/>
                <a:cs typeface="Calibri Light" panose="020F0302020204030204" pitchFamily="34" charset="0"/>
              </a:rPr>
              <a:t>This </a:t>
            </a:r>
            <a:r>
              <a:rPr lang="de-DE" b="1" dirty="0" err="1">
                <a:latin typeface="Calibri Light" panose="020F0302020204030204" pitchFamily="34" charset="0"/>
                <a:ea typeface="Calibri Light" panose="020F0302020204030204" pitchFamily="34" charset="0"/>
                <a:cs typeface="Calibri Light" panose="020F0302020204030204" pitchFamily="34" charset="0"/>
              </a:rPr>
              <a:t>project</a:t>
            </a:r>
            <a:r>
              <a:rPr lang="de-DE" b="1" dirty="0">
                <a:latin typeface="Calibri Light" panose="020F0302020204030204" pitchFamily="34" charset="0"/>
                <a:ea typeface="Calibri Light" panose="020F0302020204030204" pitchFamily="34" charset="0"/>
                <a:cs typeface="Calibri Light" panose="020F0302020204030204" pitchFamily="34" charset="0"/>
              </a:rPr>
              <a:t> </a:t>
            </a:r>
            <a:r>
              <a:rPr lang="de-DE" b="1" dirty="0" err="1">
                <a:latin typeface="Calibri Light" panose="020F0302020204030204" pitchFamily="34" charset="0"/>
                <a:ea typeface="Calibri Light" panose="020F0302020204030204" pitchFamily="34" charset="0"/>
                <a:cs typeface="Calibri Light" panose="020F0302020204030204" pitchFamily="34" charset="0"/>
              </a:rPr>
              <a:t>is</a:t>
            </a:r>
            <a:r>
              <a:rPr lang="de-DE" b="1" dirty="0">
                <a:latin typeface="Calibri Light" panose="020F0302020204030204" pitchFamily="34" charset="0"/>
                <a:ea typeface="Calibri Light" panose="020F0302020204030204" pitchFamily="34" charset="0"/>
                <a:cs typeface="Calibri Light" panose="020F0302020204030204" pitchFamily="34" charset="0"/>
              </a:rPr>
              <a:t> </a:t>
            </a:r>
            <a:r>
              <a:rPr lang="de-DE" b="1" dirty="0" err="1">
                <a:latin typeface="Calibri Light" panose="020F0302020204030204" pitchFamily="34" charset="0"/>
                <a:ea typeface="Calibri Light" panose="020F0302020204030204" pitchFamily="34" charset="0"/>
                <a:cs typeface="Calibri Light" panose="020F0302020204030204" pitchFamily="34" charset="0"/>
              </a:rPr>
              <a:t>funded</a:t>
            </a:r>
            <a:r>
              <a:rPr lang="de-DE" b="1" dirty="0">
                <a:latin typeface="Calibri Light" panose="020F0302020204030204" pitchFamily="34" charset="0"/>
                <a:ea typeface="Calibri Light" panose="020F0302020204030204" pitchFamily="34" charset="0"/>
                <a:cs typeface="Calibri Light" panose="020F0302020204030204" pitchFamily="34" charset="0"/>
              </a:rPr>
              <a:t> </a:t>
            </a:r>
            <a:r>
              <a:rPr lang="de-DE" b="1" dirty="0" err="1">
                <a:latin typeface="Calibri Light" panose="020F0302020204030204" pitchFamily="34" charset="0"/>
                <a:ea typeface="Calibri Light" panose="020F0302020204030204" pitchFamily="34" charset="0"/>
                <a:cs typeface="Calibri Light" panose="020F0302020204030204" pitchFamily="34" charset="0"/>
              </a:rPr>
              <a:t>by</a:t>
            </a:r>
            <a:r>
              <a:rPr lang="de-DE" b="1" dirty="0">
                <a:latin typeface="Calibri Light" panose="020F0302020204030204" pitchFamily="34" charset="0"/>
                <a:ea typeface="Calibri Light" panose="020F0302020204030204" pitchFamily="34" charset="0"/>
                <a:cs typeface="Calibri Light" panose="020F0302020204030204" pitchFamily="34" charset="0"/>
              </a:rPr>
              <a:t> </a:t>
            </a:r>
            <a:r>
              <a:rPr lang="de-DE" b="1" dirty="0" err="1">
                <a:latin typeface="Calibri Light" panose="020F0302020204030204" pitchFamily="34" charset="0"/>
                <a:ea typeface="Calibri Light" panose="020F0302020204030204" pitchFamily="34" charset="0"/>
                <a:cs typeface="Calibri Light" panose="020F0302020204030204" pitchFamily="34" charset="0"/>
              </a:rPr>
              <a:t>the</a:t>
            </a:r>
            <a:r>
              <a:rPr lang="de-DE" b="1" dirty="0">
                <a:latin typeface="Calibri Light" panose="020F0302020204030204" pitchFamily="34" charset="0"/>
                <a:ea typeface="Calibri Light" panose="020F0302020204030204" pitchFamily="34" charset="0"/>
                <a:cs typeface="Calibri Light" panose="020F0302020204030204" pitchFamily="34" charset="0"/>
              </a:rPr>
              <a:t> German Academic Exchange Service</a:t>
            </a:r>
          </a:p>
        </p:txBody>
      </p:sp>
      <p:pic>
        <p:nvPicPr>
          <p:cNvPr id="3" name="Grafik 2" descr="Ein Bild, das Text, Schrift, Screenshot, Visitenkarte enthält.&#10;&#10;Automatisch generierte Beschreibung">
            <a:extLst>
              <a:ext uri="{FF2B5EF4-FFF2-40B4-BE49-F238E27FC236}">
                <a16:creationId xmlns:a16="http://schemas.microsoft.com/office/drawing/2014/main" id="{17809B55-239D-0C37-4837-7B807C0B1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61" y="1864285"/>
            <a:ext cx="8859273" cy="3230229"/>
          </a:xfrm>
          <a:prstGeom prst="rect">
            <a:avLst/>
          </a:prstGeom>
        </p:spPr>
      </p:pic>
    </p:spTree>
    <p:extLst>
      <p:ext uri="{BB962C8B-B14F-4D97-AF65-F5344CB8AC3E}">
        <p14:creationId xmlns:p14="http://schemas.microsoft.com/office/powerpoint/2010/main" val="1869363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21" descr="Trem passando pela rua de uma cidade&#10;&#10;Descrição gerada automaticamente"/>
          <p:cNvPicPr preferRelativeResize="0"/>
          <p:nvPr/>
        </p:nvPicPr>
        <p:blipFill rotWithShape="1">
          <a:blip r:embed="rId3">
            <a:alphaModFix/>
          </a:blip>
          <a:srcRect/>
          <a:stretch/>
        </p:blipFill>
        <p:spPr>
          <a:xfrm>
            <a:off x="279918" y="1801441"/>
            <a:ext cx="11945025" cy="5056560"/>
          </a:xfrm>
          <a:prstGeom prst="rect">
            <a:avLst/>
          </a:prstGeom>
          <a:noFill/>
          <a:ln>
            <a:noFill/>
          </a:ln>
        </p:spPr>
      </p:pic>
      <p:sp>
        <p:nvSpPr>
          <p:cNvPr id="434" name="Google Shape;434;p21"/>
          <p:cNvSpPr/>
          <p:nvPr/>
        </p:nvSpPr>
        <p:spPr>
          <a:xfrm>
            <a:off x="279918" y="1388390"/>
            <a:ext cx="11945024" cy="1738211"/>
          </a:xfrm>
          <a:prstGeom prst="rect">
            <a:avLst/>
          </a:prstGeom>
          <a:solidFill>
            <a:schemeClr val="lt2">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5" name="Google Shape;435;p21"/>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436" name="Google Shape;436;p21"/>
          <p:cNvSpPr/>
          <p:nvPr/>
        </p:nvSpPr>
        <p:spPr>
          <a:xfrm>
            <a:off x="585359" y="926112"/>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Colombia</a:t>
            </a:r>
            <a:r>
              <a:rPr lang="pt-BR" sz="2400" b="1" i="0" u="none" strike="noStrike" dirty="0">
                <a:solidFill>
                  <a:srgbClr val="0D0D0D"/>
                </a:solidFill>
                <a:latin typeface="Arial"/>
                <a:ea typeface="Arial"/>
                <a:cs typeface="Arial"/>
                <a:sym typeface="Arial"/>
              </a:rPr>
              <a:t>: MDE – Medellín </a:t>
            </a:r>
            <a:r>
              <a:rPr lang="pt-BR" sz="2400" b="1" i="0" u="none" strike="noStrike" dirty="0" err="1">
                <a:solidFill>
                  <a:srgbClr val="0D0D0D"/>
                </a:solidFill>
                <a:latin typeface="Arial"/>
                <a:ea typeface="Arial"/>
                <a:cs typeface="Arial"/>
                <a:sym typeface="Arial"/>
              </a:rPr>
              <a:t>Smart</a:t>
            </a:r>
            <a:r>
              <a:rPr lang="pt-BR" sz="2400" b="1" i="0" u="none" strike="noStrike" dirty="0">
                <a:solidFill>
                  <a:srgbClr val="0D0D0D"/>
                </a:solidFill>
                <a:latin typeface="Arial"/>
                <a:ea typeface="Arial"/>
                <a:cs typeface="Arial"/>
                <a:sym typeface="Arial"/>
              </a:rPr>
              <a:t> City</a:t>
            </a:r>
            <a:endParaRPr dirty="0"/>
          </a:p>
        </p:txBody>
      </p:sp>
      <p:sp>
        <p:nvSpPr>
          <p:cNvPr id="437" name="Google Shape;437;p21"/>
          <p:cNvSpPr/>
          <p:nvPr/>
        </p:nvSpPr>
        <p:spPr>
          <a:xfrm>
            <a:off x="723090" y="1472985"/>
            <a:ext cx="11058681"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rgbClr val="0D0D0D"/>
                </a:solidFill>
                <a:latin typeface="Arial"/>
                <a:ea typeface="Arial"/>
                <a:cs typeface="Arial"/>
                <a:sym typeface="Arial"/>
              </a:rPr>
              <a:t>Formerly known for security challenges, it has transformed into a global hub for technological and social innovation.</a:t>
            </a:r>
          </a:p>
          <a:p>
            <a:pPr marL="0" marR="0" lvl="0" indent="0" algn="l" rtl="0">
              <a:spcBef>
                <a:spcPts val="0"/>
              </a:spcBef>
              <a:spcAft>
                <a:spcPts val="0"/>
              </a:spcAft>
              <a:buNone/>
            </a:pPr>
            <a:r>
              <a:rPr lang="en-US" sz="2200" dirty="0">
                <a:solidFill>
                  <a:srgbClr val="0D0D0D"/>
                </a:solidFill>
                <a:latin typeface="Arial"/>
                <a:ea typeface="Arial"/>
                <a:cs typeface="Arial"/>
                <a:sym typeface="Arial"/>
              </a:rPr>
              <a:t>Strategic interventions have turned it into a smart city, with a focus on mobility, environmental management, and security.</a:t>
            </a:r>
            <a:endParaRPr dirty="0"/>
          </a:p>
        </p:txBody>
      </p:sp>
      <p:sp>
        <p:nvSpPr>
          <p:cNvPr id="438" name="Google Shape;438;p21"/>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22" descr="Rua com prédios ao fundo&#10;&#10;Descrição gerada automaticamente"/>
          <p:cNvPicPr preferRelativeResize="0"/>
          <p:nvPr/>
        </p:nvPicPr>
        <p:blipFill rotWithShape="1">
          <a:blip r:embed="rId3">
            <a:alphaModFix/>
          </a:blip>
          <a:srcRect/>
          <a:stretch/>
        </p:blipFill>
        <p:spPr>
          <a:xfrm>
            <a:off x="4115112" y="1456520"/>
            <a:ext cx="7503268" cy="4880304"/>
          </a:xfrm>
          <a:prstGeom prst="rect">
            <a:avLst/>
          </a:prstGeom>
          <a:noFill/>
          <a:ln>
            <a:noFill/>
          </a:ln>
        </p:spPr>
      </p:pic>
      <p:sp>
        <p:nvSpPr>
          <p:cNvPr id="447" name="Google Shape;447;p22"/>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22"/>
          <p:cNvSpPr/>
          <p:nvPr/>
        </p:nvSpPr>
        <p:spPr>
          <a:xfrm>
            <a:off x="279918" y="2119688"/>
            <a:ext cx="6387100" cy="3785651"/>
          </a:xfrm>
          <a:prstGeom prst="rect">
            <a:avLst/>
          </a:prstGeom>
          <a:solidFill>
            <a:schemeClr val="lt2">
              <a:alpha val="6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9" name="Google Shape;449;p22"/>
          <p:cNvSpPr/>
          <p:nvPr/>
        </p:nvSpPr>
        <p:spPr>
          <a:xfrm>
            <a:off x="573620" y="2146236"/>
            <a:ext cx="6177375" cy="37856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pt-BR" sz="2400" b="0" i="0" u="none" strike="noStrike" dirty="0" err="1">
                <a:solidFill>
                  <a:srgbClr val="0D0D0D"/>
                </a:solidFill>
                <a:latin typeface="Arial"/>
                <a:ea typeface="Arial"/>
                <a:cs typeface="Arial"/>
                <a:sym typeface="Arial"/>
              </a:rPr>
              <a:t>Smart</a:t>
            </a:r>
            <a:r>
              <a:rPr lang="pt-BR" sz="2400" b="0" i="0" u="none" strike="noStrike" dirty="0">
                <a:solidFill>
                  <a:srgbClr val="0D0D0D"/>
                </a:solidFill>
                <a:latin typeface="Arial"/>
                <a:ea typeface="Arial"/>
                <a:cs typeface="Arial"/>
                <a:sym typeface="Arial"/>
              </a:rPr>
              <a:t> Mobility System (SIMM)</a:t>
            </a:r>
          </a:p>
          <a:p>
            <a:pPr marL="342900" marR="0" lvl="0" indent="-342900" algn="l" rtl="0">
              <a:spcBef>
                <a:spcPts val="0"/>
              </a:spcBef>
              <a:spcAft>
                <a:spcPts val="0"/>
              </a:spcAft>
              <a:buClr>
                <a:srgbClr val="0D0D0D"/>
              </a:buClr>
              <a:buSzPts val="2400"/>
              <a:buFont typeface="Arial"/>
              <a:buChar char="•"/>
            </a:pPr>
            <a:r>
              <a:rPr lang="pt-BR" sz="2400" b="0" i="0" u="none" strike="noStrike" dirty="0">
                <a:solidFill>
                  <a:srgbClr val="0D0D0D"/>
                </a:solidFill>
                <a:latin typeface="Arial"/>
                <a:ea typeface="Arial"/>
                <a:cs typeface="Arial"/>
                <a:sym typeface="Arial"/>
              </a:rPr>
              <a:t>Early </a:t>
            </a:r>
            <a:r>
              <a:rPr lang="pt-BR" sz="2400" b="0" i="0" u="none" strike="noStrike" dirty="0" err="1">
                <a:solidFill>
                  <a:srgbClr val="0D0D0D"/>
                </a:solidFill>
                <a:latin typeface="Arial"/>
                <a:ea typeface="Arial"/>
                <a:cs typeface="Arial"/>
                <a:sym typeface="Arial"/>
              </a:rPr>
              <a:t>Warning</a:t>
            </a:r>
            <a:r>
              <a:rPr lang="pt-BR" sz="2400" b="0" i="0" u="none" strike="noStrike" dirty="0">
                <a:solidFill>
                  <a:srgbClr val="0D0D0D"/>
                </a:solidFill>
                <a:latin typeface="Arial"/>
                <a:ea typeface="Arial"/>
                <a:cs typeface="Arial"/>
                <a:sym typeface="Arial"/>
              </a:rPr>
              <a:t> System (SIATA)</a:t>
            </a:r>
          </a:p>
          <a:p>
            <a:pPr marL="342900" marR="0" lvl="0" indent="-342900" algn="l" rtl="0">
              <a:spcBef>
                <a:spcPts val="0"/>
              </a:spcBef>
              <a:spcAft>
                <a:spcPts val="0"/>
              </a:spcAft>
              <a:buClr>
                <a:srgbClr val="0D0D0D"/>
              </a:buClr>
              <a:buSzPts val="2400"/>
              <a:buFont typeface="Arial"/>
              <a:buChar char="•"/>
            </a:pPr>
            <a:r>
              <a:rPr lang="pt-BR" sz="2400" b="0" i="0" u="none" strike="noStrike" dirty="0">
                <a:solidFill>
                  <a:srgbClr val="0D0D0D"/>
                </a:solidFill>
                <a:latin typeface="Arial"/>
                <a:ea typeface="Arial"/>
                <a:cs typeface="Arial"/>
                <a:sym typeface="Arial"/>
              </a:rPr>
              <a:t>Noise </a:t>
            </a:r>
            <a:r>
              <a:rPr lang="pt-BR" sz="2400" b="0" i="0" u="none" strike="noStrike" dirty="0" err="1">
                <a:solidFill>
                  <a:srgbClr val="0D0D0D"/>
                </a:solidFill>
                <a:latin typeface="Arial"/>
                <a:ea typeface="Arial"/>
                <a:cs typeface="Arial"/>
                <a:sym typeface="Arial"/>
              </a:rPr>
              <a:t>Monitoring</a:t>
            </a:r>
            <a:r>
              <a:rPr lang="pt-BR" sz="2400" b="0" i="0" u="none" strike="noStrike" dirty="0">
                <a:solidFill>
                  <a:srgbClr val="0D0D0D"/>
                </a:solidFill>
                <a:latin typeface="Arial"/>
                <a:ea typeface="Arial"/>
                <a:cs typeface="Arial"/>
                <a:sym typeface="Arial"/>
              </a:rPr>
              <a:t> Network </a:t>
            </a:r>
            <a:r>
              <a:rPr lang="pt-BR" sz="2400" b="0" i="0" u="none" strike="noStrike" dirty="0" err="1">
                <a:solidFill>
                  <a:srgbClr val="0D0D0D"/>
                </a:solidFill>
                <a:latin typeface="Arial"/>
                <a:ea typeface="Arial"/>
                <a:cs typeface="Arial"/>
                <a:sym typeface="Arial"/>
              </a:rPr>
              <a:t>and</a:t>
            </a:r>
            <a:r>
              <a:rPr lang="pt-BR" sz="2400" b="0" i="0" u="none" strike="noStrike" dirty="0">
                <a:solidFill>
                  <a:srgbClr val="0D0D0D"/>
                </a:solidFill>
                <a:latin typeface="Arial"/>
                <a:ea typeface="Arial"/>
                <a:cs typeface="Arial"/>
                <a:sym typeface="Arial"/>
              </a:rPr>
              <a:t> Air </a:t>
            </a:r>
            <a:r>
              <a:rPr lang="pt-BR" sz="2400" b="0" i="0" u="none" strike="noStrike" dirty="0" err="1">
                <a:solidFill>
                  <a:srgbClr val="0D0D0D"/>
                </a:solidFill>
                <a:latin typeface="Arial"/>
                <a:ea typeface="Arial"/>
                <a:cs typeface="Arial"/>
                <a:sym typeface="Arial"/>
              </a:rPr>
              <a:t>Quality</a:t>
            </a:r>
            <a:r>
              <a:rPr lang="pt-BR" sz="2400" b="0" i="0" u="none" strike="noStrike" dirty="0">
                <a:solidFill>
                  <a:srgbClr val="0D0D0D"/>
                </a:solidFill>
                <a:latin typeface="Arial"/>
                <a:ea typeface="Arial"/>
                <a:cs typeface="Arial"/>
                <a:sym typeface="Arial"/>
              </a:rPr>
              <a:t> Network</a:t>
            </a:r>
          </a:p>
          <a:p>
            <a:pPr marL="342900" marR="0" lvl="0" indent="-342900" algn="l" rtl="0">
              <a:spcBef>
                <a:spcPts val="0"/>
              </a:spcBef>
              <a:spcAft>
                <a:spcPts val="0"/>
              </a:spcAft>
              <a:buClr>
                <a:srgbClr val="0D0D0D"/>
              </a:buClr>
              <a:buSzPts val="2400"/>
              <a:buFont typeface="Arial"/>
              <a:buChar char="•"/>
            </a:pPr>
            <a:r>
              <a:rPr lang="pt-BR" sz="2400" b="0" i="0" u="none" strike="noStrike" dirty="0" err="1">
                <a:solidFill>
                  <a:srgbClr val="0D0D0D"/>
                </a:solidFill>
                <a:latin typeface="Arial"/>
                <a:ea typeface="Arial"/>
                <a:cs typeface="Arial"/>
                <a:sym typeface="Arial"/>
              </a:rPr>
              <a:t>Integrated</a:t>
            </a:r>
            <a:r>
              <a:rPr lang="pt-BR" sz="2400" b="0" i="0" u="none" strike="noStrike" dirty="0">
                <a:solidFill>
                  <a:srgbClr val="0D0D0D"/>
                </a:solidFill>
                <a:latin typeface="Arial"/>
                <a:ea typeface="Arial"/>
                <a:cs typeface="Arial"/>
                <a:sym typeface="Arial"/>
              </a:rPr>
              <a:t> Metropolitan </a:t>
            </a:r>
            <a:r>
              <a:rPr lang="pt-BR" sz="2400" b="0" i="0" u="none" strike="noStrike" dirty="0" err="1">
                <a:solidFill>
                  <a:srgbClr val="0D0D0D"/>
                </a:solidFill>
                <a:latin typeface="Arial"/>
                <a:ea typeface="Arial"/>
                <a:cs typeface="Arial"/>
                <a:sym typeface="Arial"/>
              </a:rPr>
              <a:t>Emergency</a:t>
            </a:r>
            <a:r>
              <a:rPr lang="pt-BR" sz="2400" b="0" i="0" u="none" strike="noStrike" dirty="0">
                <a:solidFill>
                  <a:srgbClr val="0D0D0D"/>
                </a:solidFill>
                <a:latin typeface="Arial"/>
                <a:ea typeface="Arial"/>
                <a:cs typeface="Arial"/>
                <a:sym typeface="Arial"/>
              </a:rPr>
              <a:t> </a:t>
            </a:r>
            <a:r>
              <a:rPr lang="pt-BR" sz="2400" b="0" i="0" u="none" strike="noStrike" dirty="0" err="1">
                <a:solidFill>
                  <a:srgbClr val="0D0D0D"/>
                </a:solidFill>
                <a:latin typeface="Arial"/>
                <a:ea typeface="Arial"/>
                <a:cs typeface="Arial"/>
                <a:sym typeface="Arial"/>
              </a:rPr>
              <a:t>and</a:t>
            </a:r>
            <a:r>
              <a:rPr lang="pt-BR" sz="2400" b="0" i="0" u="none" strike="noStrike" dirty="0">
                <a:solidFill>
                  <a:srgbClr val="0D0D0D"/>
                </a:solidFill>
                <a:latin typeface="Arial"/>
                <a:ea typeface="Arial"/>
                <a:cs typeface="Arial"/>
                <a:sym typeface="Arial"/>
              </a:rPr>
              <a:t> Security System (SIES-M)</a:t>
            </a:r>
          </a:p>
          <a:p>
            <a:pPr marL="342900" marR="0" lvl="0" indent="-342900" algn="l" rtl="0">
              <a:spcBef>
                <a:spcPts val="0"/>
              </a:spcBef>
              <a:spcAft>
                <a:spcPts val="0"/>
              </a:spcAft>
              <a:buClr>
                <a:srgbClr val="0D0D0D"/>
              </a:buClr>
              <a:buSzPts val="2400"/>
              <a:buFont typeface="Arial"/>
              <a:buChar char="•"/>
            </a:pPr>
            <a:r>
              <a:rPr lang="pt-BR" sz="2400" b="0" i="0" u="none" strike="noStrike" dirty="0">
                <a:solidFill>
                  <a:srgbClr val="0D0D0D"/>
                </a:solidFill>
                <a:latin typeface="Arial"/>
                <a:ea typeface="Arial"/>
                <a:cs typeface="Arial"/>
                <a:sym typeface="Arial"/>
              </a:rPr>
              <a:t>Key </a:t>
            </a:r>
            <a:r>
              <a:rPr lang="pt-BR" sz="2400" b="0" i="0" u="none" strike="noStrike" dirty="0" err="1">
                <a:solidFill>
                  <a:srgbClr val="0D0D0D"/>
                </a:solidFill>
                <a:latin typeface="Arial"/>
                <a:ea typeface="Arial"/>
                <a:cs typeface="Arial"/>
                <a:sym typeface="Arial"/>
              </a:rPr>
              <a:t>technological</a:t>
            </a:r>
            <a:r>
              <a:rPr lang="pt-BR" sz="2400" b="0" i="0" u="none" strike="noStrike" dirty="0">
                <a:solidFill>
                  <a:srgbClr val="0D0D0D"/>
                </a:solidFill>
                <a:latin typeface="Arial"/>
                <a:ea typeface="Arial"/>
                <a:cs typeface="Arial"/>
                <a:sym typeface="Arial"/>
              </a:rPr>
              <a:t> </a:t>
            </a:r>
            <a:r>
              <a:rPr lang="pt-BR" sz="2400" b="0" i="0" u="none" strike="noStrike" dirty="0" err="1">
                <a:solidFill>
                  <a:srgbClr val="0D0D0D"/>
                </a:solidFill>
                <a:latin typeface="Arial"/>
                <a:ea typeface="Arial"/>
                <a:cs typeface="Arial"/>
                <a:sym typeface="Arial"/>
              </a:rPr>
              <a:t>enablers:Big</a:t>
            </a:r>
            <a:r>
              <a:rPr lang="pt-BR" sz="2400" b="0" i="0" u="none" strike="noStrike" dirty="0">
                <a:solidFill>
                  <a:srgbClr val="0D0D0D"/>
                </a:solidFill>
                <a:latin typeface="Arial"/>
                <a:ea typeface="Arial"/>
                <a:cs typeface="Arial"/>
                <a:sym typeface="Arial"/>
              </a:rPr>
              <a:t> Data, Blockchain, Cloud Services, Digital/Open </a:t>
            </a:r>
            <a:r>
              <a:rPr lang="pt-BR" sz="2400" b="0" i="0" u="none" strike="noStrike" dirty="0" err="1">
                <a:solidFill>
                  <a:srgbClr val="0D0D0D"/>
                </a:solidFill>
                <a:latin typeface="Arial"/>
                <a:ea typeface="Arial"/>
                <a:cs typeface="Arial"/>
                <a:sym typeface="Arial"/>
              </a:rPr>
              <a:t>Government</a:t>
            </a:r>
            <a:r>
              <a:rPr lang="pt-BR" sz="2400" b="0" i="0" u="none" strike="noStrike" dirty="0">
                <a:solidFill>
                  <a:srgbClr val="0D0D0D"/>
                </a:solidFill>
                <a:latin typeface="Arial"/>
                <a:ea typeface="Arial"/>
                <a:cs typeface="Arial"/>
                <a:sym typeface="Arial"/>
              </a:rPr>
              <a:t>, Artificial </a:t>
            </a:r>
            <a:r>
              <a:rPr lang="pt-BR" sz="2400" b="0" i="0" u="none" strike="noStrike" dirty="0" err="1">
                <a:solidFill>
                  <a:srgbClr val="0D0D0D"/>
                </a:solidFill>
                <a:latin typeface="Arial"/>
                <a:ea typeface="Arial"/>
                <a:cs typeface="Arial"/>
                <a:sym typeface="Arial"/>
              </a:rPr>
              <a:t>Intelligence</a:t>
            </a:r>
            <a:r>
              <a:rPr lang="pt-BR" sz="2400" b="0" i="0" u="none" strike="noStrike" dirty="0">
                <a:solidFill>
                  <a:srgbClr val="0D0D0D"/>
                </a:solidFill>
                <a:latin typeface="Arial"/>
                <a:ea typeface="Arial"/>
                <a:cs typeface="Arial"/>
                <a:sym typeface="Arial"/>
              </a:rPr>
              <a:t>, Internet </a:t>
            </a:r>
            <a:r>
              <a:rPr lang="pt-BR" sz="2400" b="0" i="0" u="none" strike="noStrike" dirty="0" err="1">
                <a:solidFill>
                  <a:srgbClr val="0D0D0D"/>
                </a:solidFill>
                <a:latin typeface="Arial"/>
                <a:ea typeface="Arial"/>
                <a:cs typeface="Arial"/>
                <a:sym typeface="Arial"/>
              </a:rPr>
              <a:t>of</a:t>
            </a:r>
            <a:r>
              <a:rPr lang="pt-BR" sz="2400" b="0" i="0" u="none" strike="noStrike" dirty="0">
                <a:solidFill>
                  <a:srgbClr val="0D0D0D"/>
                </a:solidFill>
                <a:latin typeface="Arial"/>
                <a:ea typeface="Arial"/>
                <a:cs typeface="Arial"/>
                <a:sym typeface="Arial"/>
              </a:rPr>
              <a:t> </a:t>
            </a:r>
            <a:r>
              <a:rPr lang="pt-BR" sz="2400" b="0" i="0" u="none" strike="noStrike" dirty="0" err="1">
                <a:solidFill>
                  <a:srgbClr val="0D0D0D"/>
                </a:solidFill>
                <a:latin typeface="Arial"/>
                <a:ea typeface="Arial"/>
                <a:cs typeface="Arial"/>
                <a:sym typeface="Arial"/>
              </a:rPr>
              <a:t>Things</a:t>
            </a:r>
            <a:r>
              <a:rPr lang="pt-BR" sz="2400" b="0" i="0" u="none" strike="noStrike" dirty="0">
                <a:solidFill>
                  <a:srgbClr val="0D0D0D"/>
                </a:solidFill>
                <a:latin typeface="Arial"/>
                <a:ea typeface="Arial"/>
                <a:cs typeface="Arial"/>
                <a:sym typeface="Arial"/>
              </a:rPr>
              <a:t> (IoT), </a:t>
            </a:r>
            <a:r>
              <a:rPr lang="pt-BR" sz="2400" b="0" i="0" u="none" strike="noStrike" dirty="0" err="1">
                <a:solidFill>
                  <a:srgbClr val="0D0D0D"/>
                </a:solidFill>
                <a:latin typeface="Arial"/>
                <a:ea typeface="Arial"/>
                <a:cs typeface="Arial"/>
                <a:sym typeface="Arial"/>
              </a:rPr>
              <a:t>and</a:t>
            </a:r>
            <a:r>
              <a:rPr lang="pt-BR" sz="2400" b="0" i="0" u="none" strike="noStrike" dirty="0">
                <a:solidFill>
                  <a:srgbClr val="0D0D0D"/>
                </a:solidFill>
                <a:latin typeface="Arial"/>
                <a:ea typeface="Arial"/>
                <a:cs typeface="Arial"/>
                <a:sym typeface="Arial"/>
              </a:rPr>
              <a:t> 5G/</a:t>
            </a:r>
            <a:r>
              <a:rPr lang="pt-BR" sz="2400" b="0" i="0" u="none" strike="noStrike" dirty="0" err="1">
                <a:solidFill>
                  <a:srgbClr val="0D0D0D"/>
                </a:solidFill>
                <a:latin typeface="Arial"/>
                <a:ea typeface="Arial"/>
                <a:cs typeface="Arial"/>
                <a:sym typeface="Arial"/>
              </a:rPr>
              <a:t>fibre</a:t>
            </a:r>
            <a:r>
              <a:rPr lang="pt-BR" sz="2400" b="0" i="0" u="none" strike="noStrike" dirty="0">
                <a:solidFill>
                  <a:srgbClr val="0D0D0D"/>
                </a:solidFill>
                <a:latin typeface="Arial"/>
                <a:ea typeface="Arial"/>
                <a:cs typeface="Arial"/>
                <a:sym typeface="Arial"/>
              </a:rPr>
              <a:t>.</a:t>
            </a:r>
            <a:endParaRPr dirty="0"/>
          </a:p>
        </p:txBody>
      </p:sp>
      <p:sp>
        <p:nvSpPr>
          <p:cNvPr id="2" name="Google Shape;435;p21">
            <a:extLst>
              <a:ext uri="{FF2B5EF4-FFF2-40B4-BE49-F238E27FC236}">
                <a16:creationId xmlns:a16="http://schemas.microsoft.com/office/drawing/2014/main" id="{74DBD064-5AFF-4C64-41A1-C909DD872DB7}"/>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3" name="Google Shape;436;p21">
            <a:extLst>
              <a:ext uri="{FF2B5EF4-FFF2-40B4-BE49-F238E27FC236}">
                <a16:creationId xmlns:a16="http://schemas.microsoft.com/office/drawing/2014/main" id="{582E5849-3135-44C3-D59F-58816371D554}"/>
              </a:ext>
            </a:extLst>
          </p:cNvPr>
          <p:cNvSpPr/>
          <p:nvPr/>
        </p:nvSpPr>
        <p:spPr>
          <a:xfrm>
            <a:off x="585359" y="926112"/>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Colombia</a:t>
            </a:r>
            <a:r>
              <a:rPr lang="pt-BR" sz="2400" b="1" i="0" u="none" strike="noStrike" dirty="0">
                <a:solidFill>
                  <a:srgbClr val="0D0D0D"/>
                </a:solidFill>
                <a:latin typeface="Arial"/>
                <a:ea typeface="Arial"/>
                <a:cs typeface="Arial"/>
                <a:sym typeface="Arial"/>
              </a:rPr>
              <a:t>: MDE – Medellín </a:t>
            </a:r>
            <a:r>
              <a:rPr lang="pt-BR" sz="2400" b="1" i="0" u="none" strike="noStrike" dirty="0" err="1">
                <a:solidFill>
                  <a:srgbClr val="0D0D0D"/>
                </a:solidFill>
                <a:latin typeface="Arial"/>
                <a:ea typeface="Arial"/>
                <a:cs typeface="Arial"/>
                <a:sym typeface="Arial"/>
              </a:rPr>
              <a:t>Smart</a:t>
            </a:r>
            <a:r>
              <a:rPr lang="pt-BR" sz="2400" b="1" i="0" u="none" strike="noStrike" dirty="0">
                <a:solidFill>
                  <a:srgbClr val="0D0D0D"/>
                </a:solidFill>
                <a:latin typeface="Arial"/>
                <a:ea typeface="Arial"/>
                <a:cs typeface="Arial"/>
                <a:sym typeface="Arial"/>
              </a:rPr>
              <a:t> City</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3"/>
          <p:cNvSpPr/>
          <p:nvPr/>
        </p:nvSpPr>
        <p:spPr>
          <a:xfrm>
            <a:off x="432639" y="2460629"/>
            <a:ext cx="4278471"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D0D0D"/>
                </a:solidFill>
                <a:latin typeface="Arial"/>
                <a:ea typeface="Arial"/>
                <a:cs typeface="Arial"/>
                <a:sym typeface="Arial"/>
              </a:rPr>
              <a:t>Economy: </a:t>
            </a:r>
            <a:r>
              <a:rPr lang="en-US" sz="2400" dirty="0">
                <a:solidFill>
                  <a:srgbClr val="0D0D0D"/>
                </a:solidFill>
                <a:latin typeface="Arial"/>
                <a:ea typeface="Arial"/>
                <a:cs typeface="Arial"/>
                <a:sym typeface="Arial"/>
              </a:rPr>
              <a:t>More than 2,500 technology companies in the IT sector are operating in the city.</a:t>
            </a:r>
          </a:p>
          <a:p>
            <a:pPr marL="0" marR="0" lvl="0" indent="0" algn="l" rtl="0">
              <a:spcBef>
                <a:spcPts val="0"/>
              </a:spcBef>
              <a:spcAft>
                <a:spcPts val="0"/>
              </a:spcAft>
              <a:buNone/>
            </a:pPr>
            <a:endParaRPr sz="2400" i="0" u="none" strike="noStrike" dirty="0">
              <a:solidFill>
                <a:srgbClr val="0D0D0D"/>
              </a:solidFill>
              <a:latin typeface="Arial"/>
              <a:ea typeface="Arial"/>
              <a:cs typeface="Arial"/>
              <a:sym typeface="Arial"/>
            </a:endParaRPr>
          </a:p>
          <a:p>
            <a:pPr marL="0" marR="0" lvl="0" indent="0" algn="l" rtl="0">
              <a:spcBef>
                <a:spcPts val="0"/>
              </a:spcBef>
              <a:spcAft>
                <a:spcPts val="0"/>
              </a:spcAft>
              <a:buNone/>
            </a:pPr>
            <a:r>
              <a:rPr lang="en-US" sz="2400" b="1" dirty="0">
                <a:solidFill>
                  <a:srgbClr val="0D0D0D"/>
                </a:solidFill>
                <a:latin typeface="Arial"/>
                <a:ea typeface="Arial"/>
                <a:cs typeface="Arial"/>
                <a:sym typeface="Arial"/>
              </a:rPr>
              <a:t>Thriving tech hub: </a:t>
            </a:r>
            <a:r>
              <a:rPr lang="en-US" sz="2400" dirty="0">
                <a:solidFill>
                  <a:srgbClr val="0D0D0D"/>
                </a:solidFill>
                <a:latin typeface="Arial"/>
                <a:ea typeface="Arial"/>
                <a:cs typeface="Arial"/>
                <a:sym typeface="Arial"/>
              </a:rPr>
              <a:t>Job creation, with 26,669 new jobs in the sector in 2021 alone.</a:t>
            </a:r>
            <a:endParaRPr dirty="0"/>
          </a:p>
        </p:txBody>
      </p:sp>
      <p:pic>
        <p:nvPicPr>
          <p:cNvPr id="456" name="Google Shape;456;p23" descr="page23image266096"/>
          <p:cNvPicPr preferRelativeResize="0"/>
          <p:nvPr/>
        </p:nvPicPr>
        <p:blipFill rotWithShape="1">
          <a:blip r:embed="rId3">
            <a:alphaModFix/>
          </a:blip>
          <a:srcRect/>
          <a:stretch/>
        </p:blipFill>
        <p:spPr>
          <a:xfrm>
            <a:off x="4863831" y="1441545"/>
            <a:ext cx="6780210" cy="5085157"/>
          </a:xfrm>
          <a:prstGeom prst="rect">
            <a:avLst/>
          </a:prstGeom>
          <a:noFill/>
          <a:ln>
            <a:noFill/>
          </a:ln>
        </p:spPr>
      </p:pic>
      <p:sp>
        <p:nvSpPr>
          <p:cNvPr id="459" name="Google Shape;459;p23"/>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435;p21">
            <a:extLst>
              <a:ext uri="{FF2B5EF4-FFF2-40B4-BE49-F238E27FC236}">
                <a16:creationId xmlns:a16="http://schemas.microsoft.com/office/drawing/2014/main" id="{C6A3C605-1423-6CE7-9E5A-60ABC81C0400}"/>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3" name="Google Shape;436;p21">
            <a:extLst>
              <a:ext uri="{FF2B5EF4-FFF2-40B4-BE49-F238E27FC236}">
                <a16:creationId xmlns:a16="http://schemas.microsoft.com/office/drawing/2014/main" id="{EAA871D8-2303-3969-E638-E1EF10D7AC01}"/>
              </a:ext>
            </a:extLst>
          </p:cNvPr>
          <p:cNvSpPr/>
          <p:nvPr/>
        </p:nvSpPr>
        <p:spPr>
          <a:xfrm>
            <a:off x="585359" y="926112"/>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Colombia</a:t>
            </a:r>
            <a:r>
              <a:rPr lang="pt-BR" sz="2400" b="1" i="0" u="none" strike="noStrike" dirty="0">
                <a:solidFill>
                  <a:srgbClr val="0D0D0D"/>
                </a:solidFill>
                <a:latin typeface="Arial"/>
                <a:ea typeface="Arial"/>
                <a:cs typeface="Arial"/>
                <a:sym typeface="Arial"/>
              </a:rPr>
              <a:t>: MDE – Medellín </a:t>
            </a:r>
            <a:r>
              <a:rPr lang="pt-BR" sz="2400" b="1" i="0" u="none" strike="noStrike" dirty="0" err="1">
                <a:solidFill>
                  <a:srgbClr val="0D0D0D"/>
                </a:solidFill>
                <a:latin typeface="Arial"/>
                <a:ea typeface="Arial"/>
                <a:cs typeface="Arial"/>
                <a:sym typeface="Arial"/>
              </a:rPr>
              <a:t>Smart</a:t>
            </a:r>
            <a:r>
              <a:rPr lang="pt-BR" sz="2400" b="1" i="0" u="none" strike="noStrike" dirty="0">
                <a:solidFill>
                  <a:srgbClr val="0D0D0D"/>
                </a:solidFill>
                <a:latin typeface="Arial"/>
                <a:ea typeface="Arial"/>
                <a:cs typeface="Arial"/>
                <a:sym typeface="Arial"/>
              </a:rPr>
              <a:t> City</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4"/>
          <p:cNvSpPr/>
          <p:nvPr/>
        </p:nvSpPr>
        <p:spPr>
          <a:xfrm>
            <a:off x="585360" y="1063371"/>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dirty="0" err="1">
                <a:solidFill>
                  <a:srgbClr val="0D0D0D"/>
                </a:solidFill>
                <a:latin typeface="Arial"/>
                <a:ea typeface="Arial"/>
                <a:cs typeface="Arial"/>
                <a:sym typeface="Arial"/>
              </a:rPr>
              <a:t>Mexico</a:t>
            </a:r>
            <a:r>
              <a:rPr lang="es-ES" sz="2400" b="1" i="0" u="none" strike="noStrike" dirty="0">
                <a:solidFill>
                  <a:srgbClr val="0D0D0D"/>
                </a:solidFill>
                <a:latin typeface="Arial"/>
                <a:ea typeface="Arial"/>
                <a:cs typeface="Arial"/>
                <a:sym typeface="Arial"/>
              </a:rPr>
              <a:t>: Guadalajara – Digital </a:t>
            </a:r>
            <a:r>
              <a:rPr lang="es-ES" sz="2400" b="1" i="0" u="none" strike="noStrike" dirty="0" err="1">
                <a:solidFill>
                  <a:srgbClr val="0D0D0D"/>
                </a:solidFill>
                <a:latin typeface="Arial"/>
                <a:ea typeface="Arial"/>
                <a:cs typeface="Arial"/>
                <a:sym typeface="Arial"/>
              </a:rPr>
              <a:t>Empowerment</a:t>
            </a:r>
            <a:r>
              <a:rPr lang="es-ES" sz="2400" b="1" i="0" u="none" strike="noStrike" dirty="0">
                <a:solidFill>
                  <a:srgbClr val="0D0D0D"/>
                </a:solidFill>
                <a:latin typeface="Arial"/>
                <a:ea typeface="Arial"/>
                <a:cs typeface="Arial"/>
                <a:sym typeface="Arial"/>
              </a:rPr>
              <a:t> in a </a:t>
            </a:r>
            <a:r>
              <a:rPr lang="es-ES" sz="2400" b="1" i="0" u="none" strike="noStrike" dirty="0" err="1">
                <a:solidFill>
                  <a:srgbClr val="0D0D0D"/>
                </a:solidFill>
                <a:latin typeface="Arial"/>
                <a:ea typeface="Arial"/>
                <a:cs typeface="Arial"/>
                <a:sym typeface="Arial"/>
              </a:rPr>
              <a:t>Conflict</a:t>
            </a:r>
            <a:r>
              <a:rPr lang="es-ES" sz="2400" b="1" i="0" u="none" strike="noStrike" dirty="0">
                <a:solidFill>
                  <a:srgbClr val="0D0D0D"/>
                </a:solidFill>
                <a:latin typeface="Arial"/>
                <a:ea typeface="Arial"/>
                <a:cs typeface="Arial"/>
                <a:sym typeface="Arial"/>
              </a:rPr>
              <a:t> </a:t>
            </a:r>
            <a:r>
              <a:rPr lang="es-ES" sz="2400" b="1" i="0" u="none" strike="noStrike" dirty="0" err="1">
                <a:solidFill>
                  <a:srgbClr val="0D0D0D"/>
                </a:solidFill>
                <a:latin typeface="Arial"/>
                <a:ea typeface="Arial"/>
                <a:cs typeface="Arial"/>
                <a:sym typeface="Arial"/>
              </a:rPr>
              <a:t>Zone</a:t>
            </a:r>
            <a:endParaRPr dirty="0"/>
          </a:p>
        </p:txBody>
      </p:sp>
      <p:pic>
        <p:nvPicPr>
          <p:cNvPr id="467" name="Google Shape;467;p24" descr="page5image17274224"/>
          <p:cNvPicPr preferRelativeResize="0"/>
          <p:nvPr/>
        </p:nvPicPr>
        <p:blipFill rotWithShape="1">
          <a:blip r:embed="rId3">
            <a:alphaModFix/>
          </a:blip>
          <a:srcRect/>
          <a:stretch/>
        </p:blipFill>
        <p:spPr>
          <a:xfrm>
            <a:off x="27852" y="1774394"/>
            <a:ext cx="12157105" cy="4372583"/>
          </a:xfrm>
          <a:prstGeom prst="rect">
            <a:avLst/>
          </a:prstGeom>
          <a:noFill/>
          <a:ln>
            <a:noFill/>
          </a:ln>
        </p:spPr>
      </p:pic>
      <p:sp>
        <p:nvSpPr>
          <p:cNvPr id="468" name="Google Shape;468;p24"/>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435;p21">
            <a:extLst>
              <a:ext uri="{FF2B5EF4-FFF2-40B4-BE49-F238E27FC236}">
                <a16:creationId xmlns:a16="http://schemas.microsoft.com/office/drawing/2014/main" id="{85974FF0-3F30-A7AA-1F7A-271048E17D4A}"/>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 name="Google Shape;435;p21">
            <a:extLst>
              <a:ext uri="{FF2B5EF4-FFF2-40B4-BE49-F238E27FC236}">
                <a16:creationId xmlns:a16="http://schemas.microsoft.com/office/drawing/2014/main" id="{AF07185F-993B-122F-0B0A-9FAC6F0B686C}"/>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476" name="Google Shape;476;p25"/>
          <p:cNvSpPr/>
          <p:nvPr/>
        </p:nvSpPr>
        <p:spPr>
          <a:xfrm>
            <a:off x="585359" y="1788108"/>
            <a:ext cx="11058681"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600"/>
              <a:buFont typeface="Arial"/>
              <a:buChar char="•"/>
            </a:pPr>
            <a:r>
              <a:rPr lang="en-US" sz="2600" dirty="0" err="1">
                <a:solidFill>
                  <a:srgbClr val="0D0D0D"/>
                </a:solidFill>
                <a:latin typeface="Arial"/>
                <a:ea typeface="Arial"/>
                <a:cs typeface="Arial"/>
                <a:sym typeface="Arial"/>
              </a:rPr>
              <a:t>FabLabs</a:t>
            </a:r>
            <a:r>
              <a:rPr lang="en-US" sz="2600" dirty="0">
                <a:solidFill>
                  <a:srgbClr val="0D0D0D"/>
                </a:solidFill>
                <a:latin typeface="Arial"/>
                <a:ea typeface="Arial"/>
                <a:cs typeface="Arial"/>
                <a:sym typeface="Arial"/>
              </a:rPr>
              <a:t> are digital fabrication laboratories that are part of the maker movement, promoting community engagement, entrepreneurship, creativity, and education.</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There are over 1,600 </a:t>
            </a:r>
            <a:r>
              <a:rPr lang="en-US" sz="2600" dirty="0" err="1">
                <a:solidFill>
                  <a:srgbClr val="0D0D0D"/>
                </a:solidFill>
                <a:latin typeface="Arial"/>
                <a:ea typeface="Arial"/>
                <a:cs typeface="Arial"/>
                <a:sym typeface="Arial"/>
              </a:rPr>
              <a:t>FabLabs</a:t>
            </a:r>
            <a:r>
              <a:rPr lang="en-US" sz="2600" dirty="0">
                <a:solidFill>
                  <a:srgbClr val="0D0D0D"/>
                </a:solidFill>
                <a:latin typeface="Arial"/>
                <a:ea typeface="Arial"/>
                <a:cs typeface="Arial"/>
                <a:sym typeface="Arial"/>
              </a:rPr>
              <a:t> worldwide, including 27 in </a:t>
            </a:r>
            <a:r>
              <a:rPr lang="en-US" sz="2600" dirty="0" err="1">
                <a:solidFill>
                  <a:srgbClr val="0D0D0D"/>
                </a:solidFill>
                <a:latin typeface="Arial"/>
                <a:ea typeface="Arial"/>
                <a:cs typeface="Arial"/>
                <a:sym typeface="Arial"/>
              </a:rPr>
              <a:t>Mexico.They</a:t>
            </a:r>
            <a:r>
              <a:rPr lang="en-US" sz="2600" dirty="0">
                <a:solidFill>
                  <a:srgbClr val="0D0D0D"/>
                </a:solidFill>
                <a:latin typeface="Arial"/>
                <a:ea typeface="Arial"/>
                <a:cs typeface="Arial"/>
                <a:sym typeface="Arial"/>
              </a:rPr>
              <a:t> serve as incubators for community development solutions and responses to global challenges.</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FabLab Nueva Santa Maria was inaugurated in 2018 in the Cerro community.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Established in partnership with ITESO University and the local community.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Its operational model divides the FabLab’s activities into two main buckets: (1) training and (2) creative space.</a:t>
            </a:r>
            <a:endParaRPr dirty="0"/>
          </a:p>
        </p:txBody>
      </p:sp>
      <p:sp>
        <p:nvSpPr>
          <p:cNvPr id="477" name="Google Shape;477;p25"/>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465;p24">
            <a:extLst>
              <a:ext uri="{FF2B5EF4-FFF2-40B4-BE49-F238E27FC236}">
                <a16:creationId xmlns:a16="http://schemas.microsoft.com/office/drawing/2014/main" id="{D7E1D55F-1F49-634E-F1F9-B465694AAC9C}"/>
              </a:ext>
            </a:extLst>
          </p:cNvPr>
          <p:cNvSpPr/>
          <p:nvPr/>
        </p:nvSpPr>
        <p:spPr>
          <a:xfrm>
            <a:off x="585360" y="1063371"/>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dirty="0" err="1">
                <a:solidFill>
                  <a:srgbClr val="0D0D0D"/>
                </a:solidFill>
                <a:latin typeface="Arial"/>
                <a:ea typeface="Arial"/>
                <a:cs typeface="Arial"/>
                <a:sym typeface="Arial"/>
              </a:rPr>
              <a:t>Mexico</a:t>
            </a:r>
            <a:r>
              <a:rPr lang="es-ES" sz="2400" b="1" i="0" u="none" strike="noStrike" dirty="0">
                <a:solidFill>
                  <a:srgbClr val="0D0D0D"/>
                </a:solidFill>
                <a:latin typeface="Arial"/>
                <a:ea typeface="Arial"/>
                <a:cs typeface="Arial"/>
                <a:sym typeface="Arial"/>
              </a:rPr>
              <a:t>: Guadalajara – Digital </a:t>
            </a:r>
            <a:r>
              <a:rPr lang="es-ES" sz="2400" b="1" i="0" u="none" strike="noStrike" dirty="0" err="1">
                <a:solidFill>
                  <a:srgbClr val="0D0D0D"/>
                </a:solidFill>
                <a:latin typeface="Arial"/>
                <a:ea typeface="Arial"/>
                <a:cs typeface="Arial"/>
                <a:sym typeface="Arial"/>
              </a:rPr>
              <a:t>Empowerment</a:t>
            </a:r>
            <a:r>
              <a:rPr lang="es-ES" sz="2400" b="1" i="0" u="none" strike="noStrike" dirty="0">
                <a:solidFill>
                  <a:srgbClr val="0D0D0D"/>
                </a:solidFill>
                <a:latin typeface="Arial"/>
                <a:ea typeface="Arial"/>
                <a:cs typeface="Arial"/>
                <a:sym typeface="Arial"/>
              </a:rPr>
              <a:t> in a </a:t>
            </a:r>
            <a:r>
              <a:rPr lang="es-ES" sz="2400" b="1" i="0" u="none" strike="noStrike" dirty="0" err="1">
                <a:solidFill>
                  <a:srgbClr val="0D0D0D"/>
                </a:solidFill>
                <a:latin typeface="Arial"/>
                <a:ea typeface="Arial"/>
                <a:cs typeface="Arial"/>
                <a:sym typeface="Arial"/>
              </a:rPr>
              <a:t>Conflict</a:t>
            </a:r>
            <a:r>
              <a:rPr lang="es-ES" sz="2400" b="1" i="0" u="none" strike="noStrike" dirty="0">
                <a:solidFill>
                  <a:srgbClr val="0D0D0D"/>
                </a:solidFill>
                <a:latin typeface="Arial"/>
                <a:ea typeface="Arial"/>
                <a:cs typeface="Arial"/>
                <a:sym typeface="Arial"/>
              </a:rPr>
              <a:t> </a:t>
            </a:r>
            <a:r>
              <a:rPr lang="es-ES" sz="2400" b="1" i="0" u="none" strike="noStrike" dirty="0" err="1">
                <a:solidFill>
                  <a:srgbClr val="0D0D0D"/>
                </a:solidFill>
                <a:latin typeface="Arial"/>
                <a:ea typeface="Arial"/>
                <a:cs typeface="Arial"/>
                <a:sym typeface="Arial"/>
              </a:rPr>
              <a:t>Zone</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 name="Google Shape;435;p21">
            <a:extLst>
              <a:ext uri="{FF2B5EF4-FFF2-40B4-BE49-F238E27FC236}">
                <a16:creationId xmlns:a16="http://schemas.microsoft.com/office/drawing/2014/main" id="{8F33C891-43F6-3E43-FA3D-469616EF7BD3}"/>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485" name="Google Shape;485;p26"/>
          <p:cNvSpPr/>
          <p:nvPr/>
        </p:nvSpPr>
        <p:spPr>
          <a:xfrm>
            <a:off x="585359" y="2220743"/>
            <a:ext cx="4768306"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Training community members to create various items using equipment such as a laser cutter, a 3D printer, and a computer numerical control (CNC) router.</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Driven by: community ownership, operational self-sufficiency, and the need for success stories within the community.</a:t>
            </a:r>
            <a:endParaRPr dirty="0"/>
          </a:p>
        </p:txBody>
      </p:sp>
      <p:pic>
        <p:nvPicPr>
          <p:cNvPr id="486" name="Google Shape;486;p26" descr="page13image84226640"/>
          <p:cNvPicPr preferRelativeResize="0"/>
          <p:nvPr/>
        </p:nvPicPr>
        <p:blipFill rotWithShape="1">
          <a:blip r:embed="rId3">
            <a:alphaModFix/>
          </a:blip>
          <a:srcRect/>
          <a:stretch/>
        </p:blipFill>
        <p:spPr>
          <a:xfrm>
            <a:off x="5353665" y="2361573"/>
            <a:ext cx="6620794" cy="3591404"/>
          </a:xfrm>
          <a:prstGeom prst="rect">
            <a:avLst/>
          </a:prstGeom>
          <a:noFill/>
          <a:ln>
            <a:noFill/>
          </a:ln>
        </p:spPr>
      </p:pic>
      <p:sp>
        <p:nvSpPr>
          <p:cNvPr id="487" name="Google Shape;487;p26"/>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465;p24">
            <a:extLst>
              <a:ext uri="{FF2B5EF4-FFF2-40B4-BE49-F238E27FC236}">
                <a16:creationId xmlns:a16="http://schemas.microsoft.com/office/drawing/2014/main" id="{2122D196-1667-2229-B5D6-8061FCEFB260}"/>
              </a:ext>
            </a:extLst>
          </p:cNvPr>
          <p:cNvSpPr/>
          <p:nvPr/>
        </p:nvSpPr>
        <p:spPr>
          <a:xfrm>
            <a:off x="585360" y="1063371"/>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i="0" u="none" strike="noStrike" dirty="0" err="1">
                <a:solidFill>
                  <a:srgbClr val="0D0D0D"/>
                </a:solidFill>
                <a:latin typeface="Arial"/>
                <a:ea typeface="Arial"/>
                <a:cs typeface="Arial"/>
                <a:sym typeface="Arial"/>
              </a:rPr>
              <a:t>Mexico</a:t>
            </a:r>
            <a:r>
              <a:rPr lang="es-ES" sz="2400" b="1" i="0" u="none" strike="noStrike" dirty="0">
                <a:solidFill>
                  <a:srgbClr val="0D0D0D"/>
                </a:solidFill>
                <a:latin typeface="Arial"/>
                <a:ea typeface="Arial"/>
                <a:cs typeface="Arial"/>
                <a:sym typeface="Arial"/>
              </a:rPr>
              <a:t>: Guadalajara – Digital </a:t>
            </a:r>
            <a:r>
              <a:rPr lang="es-ES" sz="2400" b="1" i="0" u="none" strike="noStrike" dirty="0" err="1">
                <a:solidFill>
                  <a:srgbClr val="0D0D0D"/>
                </a:solidFill>
                <a:latin typeface="Arial"/>
                <a:ea typeface="Arial"/>
                <a:cs typeface="Arial"/>
                <a:sym typeface="Arial"/>
              </a:rPr>
              <a:t>Empowerment</a:t>
            </a:r>
            <a:r>
              <a:rPr lang="es-ES" sz="2400" b="1" i="0" u="none" strike="noStrike" dirty="0">
                <a:solidFill>
                  <a:srgbClr val="0D0D0D"/>
                </a:solidFill>
                <a:latin typeface="Arial"/>
                <a:ea typeface="Arial"/>
                <a:cs typeface="Arial"/>
                <a:sym typeface="Arial"/>
              </a:rPr>
              <a:t> in a </a:t>
            </a:r>
            <a:r>
              <a:rPr lang="es-ES" sz="2400" b="1" i="0" u="none" strike="noStrike" dirty="0" err="1">
                <a:solidFill>
                  <a:srgbClr val="0D0D0D"/>
                </a:solidFill>
                <a:latin typeface="Arial"/>
                <a:ea typeface="Arial"/>
                <a:cs typeface="Arial"/>
                <a:sym typeface="Arial"/>
              </a:rPr>
              <a:t>Conflict</a:t>
            </a:r>
            <a:r>
              <a:rPr lang="es-ES" sz="2400" b="1" i="0" u="none" strike="noStrike" dirty="0">
                <a:solidFill>
                  <a:srgbClr val="0D0D0D"/>
                </a:solidFill>
                <a:latin typeface="Arial"/>
                <a:ea typeface="Arial"/>
                <a:cs typeface="Arial"/>
                <a:sym typeface="Arial"/>
              </a:rPr>
              <a:t> </a:t>
            </a:r>
            <a:r>
              <a:rPr lang="es-ES" sz="2400" b="1" i="0" u="none" strike="noStrike" dirty="0" err="1">
                <a:solidFill>
                  <a:srgbClr val="0D0D0D"/>
                </a:solidFill>
                <a:latin typeface="Arial"/>
                <a:ea typeface="Arial"/>
                <a:cs typeface="Arial"/>
                <a:sym typeface="Arial"/>
              </a:rPr>
              <a:t>Zone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2" name="Google Shape;435;p21">
            <a:extLst>
              <a:ext uri="{FF2B5EF4-FFF2-40B4-BE49-F238E27FC236}">
                <a16:creationId xmlns:a16="http://schemas.microsoft.com/office/drawing/2014/main" id="{4E709884-3E18-4D13-F150-5D52444B98F3}"/>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493" name="Google Shape;493;p27"/>
          <p:cNvSpPr/>
          <p:nvPr/>
        </p:nvSpPr>
        <p:spPr>
          <a:xfrm>
            <a:off x="585360" y="815539"/>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Brazil</a:t>
            </a:r>
            <a:r>
              <a:rPr lang="pt-BR" sz="2400" b="1" i="0" u="none" strike="noStrike" dirty="0">
                <a:solidFill>
                  <a:srgbClr val="0D0D0D"/>
                </a:solidFill>
                <a:latin typeface="Arial"/>
                <a:ea typeface="Arial"/>
                <a:cs typeface="Arial"/>
                <a:sym typeface="Arial"/>
              </a:rPr>
              <a:t>: Itaipu Binacional</a:t>
            </a:r>
            <a:endParaRPr dirty="0"/>
          </a:p>
        </p:txBody>
      </p:sp>
      <p:pic>
        <p:nvPicPr>
          <p:cNvPr id="495" name="Google Shape;495;p27" descr="page25image10696816"/>
          <p:cNvPicPr preferRelativeResize="0"/>
          <p:nvPr/>
        </p:nvPicPr>
        <p:blipFill rotWithShape="1">
          <a:blip r:embed="rId3">
            <a:alphaModFix/>
          </a:blip>
          <a:srcRect/>
          <a:stretch/>
        </p:blipFill>
        <p:spPr>
          <a:xfrm>
            <a:off x="3093396" y="1238780"/>
            <a:ext cx="9098604" cy="5276620"/>
          </a:xfrm>
          <a:prstGeom prst="rect">
            <a:avLst/>
          </a:prstGeom>
          <a:noFill/>
          <a:ln>
            <a:noFill/>
          </a:ln>
        </p:spPr>
      </p:pic>
      <p:pic>
        <p:nvPicPr>
          <p:cNvPr id="496" name="Google Shape;496;p27" descr="page25image21999808"/>
          <p:cNvPicPr preferRelativeResize="0"/>
          <p:nvPr/>
        </p:nvPicPr>
        <p:blipFill rotWithShape="1">
          <a:blip r:embed="rId4">
            <a:alphaModFix/>
          </a:blip>
          <a:srcRect/>
          <a:stretch/>
        </p:blipFill>
        <p:spPr>
          <a:xfrm>
            <a:off x="4069081" y="2360416"/>
            <a:ext cx="45719" cy="365752"/>
          </a:xfrm>
          <a:prstGeom prst="rect">
            <a:avLst/>
          </a:prstGeom>
          <a:noFill/>
          <a:ln>
            <a:noFill/>
          </a:ln>
        </p:spPr>
      </p:pic>
      <p:pic>
        <p:nvPicPr>
          <p:cNvPr id="497" name="Google Shape;497;p27" descr="page25image22000000"/>
          <p:cNvPicPr preferRelativeResize="0"/>
          <p:nvPr/>
        </p:nvPicPr>
        <p:blipFill rotWithShape="1">
          <a:blip r:embed="rId5">
            <a:alphaModFix/>
          </a:blip>
          <a:srcRect/>
          <a:stretch/>
        </p:blipFill>
        <p:spPr>
          <a:xfrm>
            <a:off x="4056381" y="2360416"/>
            <a:ext cx="45719" cy="731504"/>
          </a:xfrm>
          <a:prstGeom prst="rect">
            <a:avLst/>
          </a:prstGeom>
          <a:noFill/>
          <a:ln>
            <a:noFill/>
          </a:ln>
        </p:spPr>
      </p:pic>
      <p:pic>
        <p:nvPicPr>
          <p:cNvPr id="498" name="Google Shape;498;p27" descr="page25image22001152"/>
          <p:cNvPicPr preferRelativeResize="0"/>
          <p:nvPr/>
        </p:nvPicPr>
        <p:blipFill rotWithShape="1">
          <a:blip r:embed="rId4">
            <a:alphaModFix/>
          </a:blip>
          <a:srcRect/>
          <a:stretch/>
        </p:blipFill>
        <p:spPr>
          <a:xfrm>
            <a:off x="4069081" y="2360416"/>
            <a:ext cx="45719" cy="365752"/>
          </a:xfrm>
          <a:prstGeom prst="rect">
            <a:avLst/>
          </a:prstGeom>
          <a:noFill/>
          <a:ln>
            <a:noFill/>
          </a:ln>
        </p:spPr>
      </p:pic>
      <p:pic>
        <p:nvPicPr>
          <p:cNvPr id="499" name="Google Shape;499;p27" descr="page25image22000576"/>
          <p:cNvPicPr preferRelativeResize="0"/>
          <p:nvPr/>
        </p:nvPicPr>
        <p:blipFill rotWithShape="1">
          <a:blip r:embed="rId5">
            <a:alphaModFix/>
          </a:blip>
          <a:srcRect/>
          <a:stretch/>
        </p:blipFill>
        <p:spPr>
          <a:xfrm>
            <a:off x="4056381" y="2360416"/>
            <a:ext cx="45719" cy="731504"/>
          </a:xfrm>
          <a:prstGeom prst="rect">
            <a:avLst/>
          </a:prstGeom>
          <a:noFill/>
          <a:ln>
            <a:noFill/>
          </a:ln>
        </p:spPr>
      </p:pic>
      <p:pic>
        <p:nvPicPr>
          <p:cNvPr id="500" name="Google Shape;500;p27" descr="page25image22000768"/>
          <p:cNvPicPr preferRelativeResize="0"/>
          <p:nvPr/>
        </p:nvPicPr>
        <p:blipFill rotWithShape="1">
          <a:blip r:embed="rId6">
            <a:alphaModFix/>
          </a:blip>
          <a:srcRect/>
          <a:stretch/>
        </p:blipFill>
        <p:spPr>
          <a:xfrm>
            <a:off x="3926848" y="2360415"/>
            <a:ext cx="365752" cy="45719"/>
          </a:xfrm>
          <a:prstGeom prst="rect">
            <a:avLst/>
          </a:prstGeom>
          <a:noFill/>
          <a:ln>
            <a:noFill/>
          </a:ln>
        </p:spPr>
      </p:pic>
      <p:pic>
        <p:nvPicPr>
          <p:cNvPr id="501" name="Google Shape;501;p27" descr="page25image22000960"/>
          <p:cNvPicPr preferRelativeResize="0"/>
          <p:nvPr/>
        </p:nvPicPr>
        <p:blipFill rotWithShape="1">
          <a:blip r:embed="rId7">
            <a:alphaModFix/>
          </a:blip>
          <a:srcRect/>
          <a:stretch/>
        </p:blipFill>
        <p:spPr>
          <a:xfrm>
            <a:off x="3926848" y="2360415"/>
            <a:ext cx="365752" cy="45719"/>
          </a:xfrm>
          <a:prstGeom prst="rect">
            <a:avLst/>
          </a:prstGeom>
          <a:noFill/>
          <a:ln>
            <a:noFill/>
          </a:ln>
        </p:spPr>
      </p:pic>
      <p:pic>
        <p:nvPicPr>
          <p:cNvPr id="502" name="Google Shape;502;p27" descr="page25image22001344"/>
          <p:cNvPicPr preferRelativeResize="0"/>
          <p:nvPr/>
        </p:nvPicPr>
        <p:blipFill rotWithShape="1">
          <a:blip r:embed="rId8">
            <a:alphaModFix/>
          </a:blip>
          <a:srcRect/>
          <a:stretch/>
        </p:blipFill>
        <p:spPr>
          <a:xfrm>
            <a:off x="3561096" y="2360415"/>
            <a:ext cx="731504" cy="45719"/>
          </a:xfrm>
          <a:prstGeom prst="rect">
            <a:avLst/>
          </a:prstGeom>
          <a:noFill/>
          <a:ln>
            <a:noFill/>
          </a:ln>
        </p:spPr>
      </p:pic>
      <p:pic>
        <p:nvPicPr>
          <p:cNvPr id="503" name="Google Shape;503;p27" descr="page25image22001536"/>
          <p:cNvPicPr preferRelativeResize="0"/>
          <p:nvPr/>
        </p:nvPicPr>
        <p:blipFill rotWithShape="1">
          <a:blip r:embed="rId9">
            <a:alphaModFix/>
          </a:blip>
          <a:srcRect/>
          <a:stretch/>
        </p:blipFill>
        <p:spPr>
          <a:xfrm>
            <a:off x="3561096" y="2360415"/>
            <a:ext cx="731504" cy="45719"/>
          </a:xfrm>
          <a:prstGeom prst="rect">
            <a:avLst/>
          </a:prstGeom>
          <a:noFill/>
          <a:ln>
            <a:noFill/>
          </a:ln>
        </p:spPr>
      </p:pic>
      <p:pic>
        <p:nvPicPr>
          <p:cNvPr id="504" name="Google Shape;504;p27" descr="page25image22001728"/>
          <p:cNvPicPr preferRelativeResize="0"/>
          <p:nvPr/>
        </p:nvPicPr>
        <p:blipFill rotWithShape="1">
          <a:blip r:embed="rId6">
            <a:alphaModFix/>
          </a:blip>
          <a:srcRect/>
          <a:stretch/>
        </p:blipFill>
        <p:spPr>
          <a:xfrm>
            <a:off x="3926848" y="2360415"/>
            <a:ext cx="365752" cy="45719"/>
          </a:xfrm>
          <a:prstGeom prst="rect">
            <a:avLst/>
          </a:prstGeom>
          <a:noFill/>
          <a:ln>
            <a:noFill/>
          </a:ln>
        </p:spPr>
      </p:pic>
      <p:pic>
        <p:nvPicPr>
          <p:cNvPr id="505" name="Google Shape;505;p27" descr="page25image22001920"/>
          <p:cNvPicPr preferRelativeResize="0"/>
          <p:nvPr/>
        </p:nvPicPr>
        <p:blipFill rotWithShape="1">
          <a:blip r:embed="rId7">
            <a:alphaModFix/>
          </a:blip>
          <a:srcRect/>
          <a:stretch/>
        </p:blipFill>
        <p:spPr>
          <a:xfrm>
            <a:off x="3926848" y="2360415"/>
            <a:ext cx="365752" cy="45719"/>
          </a:xfrm>
          <a:prstGeom prst="rect">
            <a:avLst/>
          </a:prstGeom>
          <a:noFill/>
          <a:ln>
            <a:noFill/>
          </a:ln>
        </p:spPr>
      </p:pic>
      <p:pic>
        <p:nvPicPr>
          <p:cNvPr id="506" name="Google Shape;506;p27" descr="page25image22002112"/>
          <p:cNvPicPr preferRelativeResize="0"/>
          <p:nvPr/>
        </p:nvPicPr>
        <p:blipFill rotWithShape="1">
          <a:blip r:embed="rId8">
            <a:alphaModFix/>
          </a:blip>
          <a:srcRect/>
          <a:stretch/>
        </p:blipFill>
        <p:spPr>
          <a:xfrm>
            <a:off x="3561096" y="2360415"/>
            <a:ext cx="731504" cy="45719"/>
          </a:xfrm>
          <a:prstGeom prst="rect">
            <a:avLst/>
          </a:prstGeom>
          <a:noFill/>
          <a:ln>
            <a:noFill/>
          </a:ln>
        </p:spPr>
      </p:pic>
      <p:pic>
        <p:nvPicPr>
          <p:cNvPr id="507" name="Google Shape;507;p27" descr="page25image22002496"/>
          <p:cNvPicPr preferRelativeResize="0"/>
          <p:nvPr/>
        </p:nvPicPr>
        <p:blipFill rotWithShape="1">
          <a:blip r:embed="rId10">
            <a:alphaModFix/>
          </a:blip>
          <a:srcRect/>
          <a:stretch/>
        </p:blipFill>
        <p:spPr>
          <a:xfrm>
            <a:off x="4069081" y="2360416"/>
            <a:ext cx="45719" cy="365752"/>
          </a:xfrm>
          <a:prstGeom prst="rect">
            <a:avLst/>
          </a:prstGeom>
          <a:noFill/>
          <a:ln>
            <a:noFill/>
          </a:ln>
        </p:spPr>
      </p:pic>
      <p:pic>
        <p:nvPicPr>
          <p:cNvPr id="508" name="Google Shape;508;p27" descr="page25image22002688"/>
          <p:cNvPicPr preferRelativeResize="0"/>
          <p:nvPr/>
        </p:nvPicPr>
        <p:blipFill rotWithShape="1">
          <a:blip r:embed="rId10">
            <a:alphaModFix/>
          </a:blip>
          <a:srcRect/>
          <a:stretch/>
        </p:blipFill>
        <p:spPr>
          <a:xfrm>
            <a:off x="4069081" y="2360416"/>
            <a:ext cx="45719" cy="365752"/>
          </a:xfrm>
          <a:prstGeom prst="rect">
            <a:avLst/>
          </a:prstGeom>
          <a:noFill/>
          <a:ln>
            <a:noFill/>
          </a:ln>
        </p:spPr>
      </p:pic>
      <p:pic>
        <p:nvPicPr>
          <p:cNvPr id="509" name="Google Shape;509;p27" descr="page25image22002880"/>
          <p:cNvPicPr preferRelativeResize="0"/>
          <p:nvPr/>
        </p:nvPicPr>
        <p:blipFill rotWithShape="1">
          <a:blip r:embed="rId11">
            <a:alphaModFix/>
          </a:blip>
          <a:srcRect/>
          <a:stretch/>
        </p:blipFill>
        <p:spPr>
          <a:xfrm>
            <a:off x="4056381" y="2360416"/>
            <a:ext cx="45719" cy="731504"/>
          </a:xfrm>
          <a:prstGeom prst="rect">
            <a:avLst/>
          </a:prstGeom>
          <a:noFill/>
          <a:ln>
            <a:noFill/>
          </a:ln>
        </p:spPr>
      </p:pic>
      <p:pic>
        <p:nvPicPr>
          <p:cNvPr id="510" name="Google Shape;510;p27" descr="page25image22003072"/>
          <p:cNvPicPr preferRelativeResize="0"/>
          <p:nvPr/>
        </p:nvPicPr>
        <p:blipFill rotWithShape="1">
          <a:blip r:embed="rId11">
            <a:alphaModFix/>
          </a:blip>
          <a:srcRect/>
          <a:stretch/>
        </p:blipFill>
        <p:spPr>
          <a:xfrm>
            <a:off x="4056381" y="2360416"/>
            <a:ext cx="45719" cy="731504"/>
          </a:xfrm>
          <a:prstGeom prst="rect">
            <a:avLst/>
          </a:prstGeom>
          <a:noFill/>
          <a:ln>
            <a:noFill/>
          </a:ln>
        </p:spPr>
      </p:pic>
      <p:sp>
        <p:nvSpPr>
          <p:cNvPr id="511" name="Google Shape;511;p27"/>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2" name="Google Shape;512;p27"/>
          <p:cNvSpPr/>
          <p:nvPr/>
        </p:nvSpPr>
        <p:spPr>
          <a:xfrm>
            <a:off x="279919" y="2119688"/>
            <a:ext cx="5816082" cy="3785651"/>
          </a:xfrm>
          <a:prstGeom prst="rect">
            <a:avLst/>
          </a:prstGeom>
          <a:solidFill>
            <a:schemeClr val="lt2">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27"/>
          <p:cNvSpPr/>
          <p:nvPr/>
        </p:nvSpPr>
        <p:spPr>
          <a:xfrm>
            <a:off x="613284" y="2472225"/>
            <a:ext cx="5510641"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D0D0D"/>
                </a:solidFill>
                <a:latin typeface="Arial"/>
                <a:ea typeface="Arial"/>
                <a:cs typeface="Arial"/>
                <a:sym typeface="Arial"/>
              </a:rPr>
              <a:t>Established in 1974 by Brazil and Paraguay, Itaipu is a binational institution created to harness the power of the Paraná River—which forms the border between the two countries—for hydroelectric energy generation. Today, the Itaipu Hydropower Plant is the world’s largest producer of renewable energy.</a:t>
            </a:r>
            <a:endParaRPr sz="2400" i="0" u="none" strike="noStrike" dirty="0">
              <a:solidFill>
                <a:srgbClr val="0D0D0D"/>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Google Shape;435;p21">
            <a:extLst>
              <a:ext uri="{FF2B5EF4-FFF2-40B4-BE49-F238E27FC236}">
                <a16:creationId xmlns:a16="http://schemas.microsoft.com/office/drawing/2014/main" id="{CDA9F13C-0D55-B39A-04B9-16543F67C9BB}"/>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5.1 </a:t>
            </a:r>
            <a:r>
              <a:rPr lang="en-US" sz="3200" b="1" dirty="0">
                <a:solidFill>
                  <a:srgbClr val="000000"/>
                </a:solidFill>
                <a:latin typeface="Calibri"/>
                <a:ea typeface="Calibri"/>
                <a:cs typeface="Calibri"/>
                <a:sym typeface="Calibri"/>
              </a:rPr>
              <a:t>Case Studies in Latin America</a:t>
            </a:r>
            <a:endParaRPr sz="3200" dirty="0">
              <a:solidFill>
                <a:srgbClr val="000000"/>
              </a:solidFill>
              <a:latin typeface="Calibri"/>
              <a:ea typeface="Calibri"/>
              <a:cs typeface="Calibri"/>
              <a:sym typeface="Calibri"/>
            </a:endParaRPr>
          </a:p>
        </p:txBody>
      </p:sp>
      <p:sp>
        <p:nvSpPr>
          <p:cNvPr id="519" name="Google Shape;519;p28"/>
          <p:cNvSpPr/>
          <p:nvPr/>
        </p:nvSpPr>
        <p:spPr>
          <a:xfrm>
            <a:off x="585360" y="877984"/>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Brazil</a:t>
            </a:r>
            <a:r>
              <a:rPr lang="pt-BR" sz="2400" b="1" i="0" u="none" strike="noStrike" dirty="0">
                <a:solidFill>
                  <a:srgbClr val="0D0D0D"/>
                </a:solidFill>
                <a:latin typeface="Arial"/>
                <a:ea typeface="Arial"/>
                <a:cs typeface="Arial"/>
                <a:sym typeface="Arial"/>
              </a:rPr>
              <a:t>: Itaipu Binacional</a:t>
            </a:r>
            <a:endParaRPr dirty="0"/>
          </a:p>
        </p:txBody>
      </p:sp>
      <p:sp>
        <p:nvSpPr>
          <p:cNvPr id="521" name="Google Shape;521;p28"/>
          <p:cNvSpPr/>
          <p:nvPr/>
        </p:nvSpPr>
        <p:spPr>
          <a:xfrm>
            <a:off x="585360" y="1882760"/>
            <a:ext cx="11058681" cy="4401164"/>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Construction of cross-border bridges</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Implementation of the Regional Infrastructure Development </a:t>
            </a:r>
            <a:r>
              <a:rPr lang="en-US" sz="2800" dirty="0" err="1">
                <a:solidFill>
                  <a:srgbClr val="0D0D0D"/>
                </a:solidFill>
                <a:latin typeface="Arial"/>
                <a:ea typeface="Arial"/>
                <a:cs typeface="Arial"/>
                <a:sym typeface="Arial"/>
              </a:rPr>
              <a:t>Programme</a:t>
            </a:r>
            <a:endParaRPr lang="en-US" sz="2800" dirty="0">
              <a:solidFill>
                <a:srgbClr val="0D0D0D"/>
              </a:solidFill>
              <a:latin typeface="Arial"/>
              <a:ea typeface="Arial"/>
              <a:cs typeface="Arial"/>
              <a:sym typeface="Arial"/>
            </a:endParaRP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Technological upgrading of the Itaipu Hydropower Plant</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Sustainable rural development</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Sustainable territorial management</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Center for Advanced Studies in Dam Safety</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Laboratory for Automation and Simulation of Electrical Systems</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Territorial Intelligence Center</a:t>
            </a:r>
          </a:p>
          <a:p>
            <a:pPr marL="342900" marR="0" lvl="0" indent="-342900" algn="l" rtl="0">
              <a:spcBef>
                <a:spcPts val="0"/>
              </a:spcBef>
              <a:spcAft>
                <a:spcPts val="0"/>
              </a:spcAft>
              <a:buClr>
                <a:srgbClr val="0D0D0D"/>
              </a:buClr>
              <a:buSzPts val="2800"/>
              <a:buFont typeface="Arial"/>
              <a:buChar char="•"/>
            </a:pPr>
            <a:r>
              <a:rPr lang="en-US" sz="2800" dirty="0">
                <a:solidFill>
                  <a:srgbClr val="0D0D0D"/>
                </a:solidFill>
                <a:latin typeface="Arial"/>
                <a:ea typeface="Arial"/>
                <a:cs typeface="Arial"/>
                <a:sym typeface="Arial"/>
              </a:rPr>
              <a:t>Pilot Project for Microgrids in Western Paraná</a:t>
            </a:r>
            <a:endParaRPr dirty="0"/>
          </a:p>
        </p:txBody>
      </p:sp>
      <p:sp>
        <p:nvSpPr>
          <p:cNvPr id="522" name="Google Shape;522;p28"/>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9"/>
          <p:cNvSpPr/>
          <p:nvPr/>
        </p:nvSpPr>
        <p:spPr>
          <a:xfrm>
            <a:off x="1622621" y="15043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Brazil</a:t>
            </a:r>
            <a:r>
              <a:rPr lang="pt-BR" sz="2400" b="1" i="0" u="none" strike="noStrike" dirty="0">
                <a:solidFill>
                  <a:srgbClr val="0D0D0D"/>
                </a:solidFill>
                <a:latin typeface="Arial"/>
                <a:ea typeface="Arial"/>
                <a:cs typeface="Arial"/>
                <a:sym typeface="Arial"/>
              </a:rPr>
              <a:t>: Itaipu Binacional</a:t>
            </a:r>
            <a:endParaRPr dirty="0"/>
          </a:p>
        </p:txBody>
      </p:sp>
      <p:pic>
        <p:nvPicPr>
          <p:cNvPr id="529" name="Google Shape;529;p29" descr="page38image27814256"/>
          <p:cNvPicPr preferRelativeResize="0"/>
          <p:nvPr/>
        </p:nvPicPr>
        <p:blipFill rotWithShape="1">
          <a:blip r:embed="rId3">
            <a:alphaModFix/>
          </a:blip>
          <a:srcRect/>
          <a:stretch/>
        </p:blipFill>
        <p:spPr>
          <a:xfrm>
            <a:off x="1622621" y="778281"/>
            <a:ext cx="4684000" cy="2881242"/>
          </a:xfrm>
          <a:prstGeom prst="rect">
            <a:avLst/>
          </a:prstGeom>
          <a:noFill/>
          <a:ln>
            <a:noFill/>
          </a:ln>
        </p:spPr>
      </p:pic>
      <p:pic>
        <p:nvPicPr>
          <p:cNvPr id="530" name="Google Shape;530;p29" descr="page34image27895760"/>
          <p:cNvPicPr preferRelativeResize="0"/>
          <p:nvPr/>
        </p:nvPicPr>
        <p:blipFill rotWithShape="1">
          <a:blip r:embed="rId4">
            <a:alphaModFix/>
          </a:blip>
          <a:srcRect/>
          <a:stretch/>
        </p:blipFill>
        <p:spPr>
          <a:xfrm>
            <a:off x="6436154" y="778281"/>
            <a:ext cx="4672284" cy="2881242"/>
          </a:xfrm>
          <a:prstGeom prst="rect">
            <a:avLst/>
          </a:prstGeom>
          <a:noFill/>
          <a:ln>
            <a:noFill/>
          </a:ln>
        </p:spPr>
      </p:pic>
      <p:pic>
        <p:nvPicPr>
          <p:cNvPr id="531" name="Google Shape;531;p29" descr="page23image21996736"/>
          <p:cNvPicPr preferRelativeResize="0"/>
          <p:nvPr/>
        </p:nvPicPr>
        <p:blipFill rotWithShape="1">
          <a:blip r:embed="rId5">
            <a:alphaModFix/>
          </a:blip>
          <a:srcRect/>
          <a:stretch/>
        </p:blipFill>
        <p:spPr>
          <a:xfrm>
            <a:off x="1068292" y="1592550"/>
            <a:ext cx="45719" cy="365752"/>
          </a:xfrm>
          <a:prstGeom prst="rect">
            <a:avLst/>
          </a:prstGeom>
          <a:noFill/>
          <a:ln>
            <a:noFill/>
          </a:ln>
        </p:spPr>
      </p:pic>
      <p:pic>
        <p:nvPicPr>
          <p:cNvPr id="532" name="Google Shape;532;p29" descr="page23image21996928"/>
          <p:cNvPicPr preferRelativeResize="0"/>
          <p:nvPr/>
        </p:nvPicPr>
        <p:blipFill rotWithShape="1">
          <a:blip r:embed="rId6">
            <a:alphaModFix/>
          </a:blip>
          <a:srcRect/>
          <a:stretch/>
        </p:blipFill>
        <p:spPr>
          <a:xfrm>
            <a:off x="1055592" y="1592550"/>
            <a:ext cx="45719" cy="731504"/>
          </a:xfrm>
          <a:prstGeom prst="rect">
            <a:avLst/>
          </a:prstGeom>
          <a:noFill/>
          <a:ln>
            <a:noFill/>
          </a:ln>
        </p:spPr>
      </p:pic>
      <p:pic>
        <p:nvPicPr>
          <p:cNvPr id="533" name="Google Shape;533;p29" descr="page23image21998080"/>
          <p:cNvPicPr preferRelativeResize="0"/>
          <p:nvPr/>
        </p:nvPicPr>
        <p:blipFill rotWithShape="1">
          <a:blip r:embed="rId5">
            <a:alphaModFix/>
          </a:blip>
          <a:srcRect/>
          <a:stretch/>
        </p:blipFill>
        <p:spPr>
          <a:xfrm>
            <a:off x="1068292" y="1592550"/>
            <a:ext cx="45719" cy="365752"/>
          </a:xfrm>
          <a:prstGeom prst="rect">
            <a:avLst/>
          </a:prstGeom>
          <a:noFill/>
          <a:ln>
            <a:noFill/>
          </a:ln>
        </p:spPr>
      </p:pic>
      <p:pic>
        <p:nvPicPr>
          <p:cNvPr id="534" name="Google Shape;534;p29" descr="page23image21996352"/>
          <p:cNvPicPr preferRelativeResize="0"/>
          <p:nvPr/>
        </p:nvPicPr>
        <p:blipFill rotWithShape="1">
          <a:blip r:embed="rId6">
            <a:alphaModFix/>
          </a:blip>
          <a:srcRect/>
          <a:stretch/>
        </p:blipFill>
        <p:spPr>
          <a:xfrm>
            <a:off x="1055592" y="1592550"/>
            <a:ext cx="45719" cy="731504"/>
          </a:xfrm>
          <a:prstGeom prst="rect">
            <a:avLst/>
          </a:prstGeom>
          <a:noFill/>
          <a:ln>
            <a:noFill/>
          </a:ln>
        </p:spPr>
      </p:pic>
      <p:pic>
        <p:nvPicPr>
          <p:cNvPr id="535" name="Google Shape;535;p29" descr="page23image21997888"/>
          <p:cNvPicPr preferRelativeResize="0"/>
          <p:nvPr/>
        </p:nvPicPr>
        <p:blipFill rotWithShape="1">
          <a:blip r:embed="rId7">
            <a:alphaModFix/>
          </a:blip>
          <a:srcRect/>
          <a:stretch/>
        </p:blipFill>
        <p:spPr>
          <a:xfrm>
            <a:off x="926059" y="1592549"/>
            <a:ext cx="365752" cy="45719"/>
          </a:xfrm>
          <a:prstGeom prst="rect">
            <a:avLst/>
          </a:prstGeom>
          <a:noFill/>
          <a:ln>
            <a:noFill/>
          </a:ln>
        </p:spPr>
      </p:pic>
      <p:pic>
        <p:nvPicPr>
          <p:cNvPr id="536" name="Google Shape;536;p29" descr="page23image21995968"/>
          <p:cNvPicPr preferRelativeResize="0"/>
          <p:nvPr/>
        </p:nvPicPr>
        <p:blipFill rotWithShape="1">
          <a:blip r:embed="rId8">
            <a:alphaModFix/>
          </a:blip>
          <a:srcRect/>
          <a:stretch/>
        </p:blipFill>
        <p:spPr>
          <a:xfrm>
            <a:off x="926059" y="1592549"/>
            <a:ext cx="365752" cy="45719"/>
          </a:xfrm>
          <a:prstGeom prst="rect">
            <a:avLst/>
          </a:prstGeom>
          <a:noFill/>
          <a:ln>
            <a:noFill/>
          </a:ln>
        </p:spPr>
      </p:pic>
      <p:pic>
        <p:nvPicPr>
          <p:cNvPr id="537" name="Google Shape;537;p29" descr="page23image21995776"/>
          <p:cNvPicPr preferRelativeResize="0"/>
          <p:nvPr/>
        </p:nvPicPr>
        <p:blipFill rotWithShape="1">
          <a:blip r:embed="rId7">
            <a:alphaModFix/>
          </a:blip>
          <a:srcRect/>
          <a:stretch/>
        </p:blipFill>
        <p:spPr>
          <a:xfrm>
            <a:off x="926059" y="1592549"/>
            <a:ext cx="365752" cy="45719"/>
          </a:xfrm>
          <a:prstGeom prst="rect">
            <a:avLst/>
          </a:prstGeom>
          <a:noFill/>
          <a:ln>
            <a:noFill/>
          </a:ln>
        </p:spPr>
      </p:pic>
      <p:pic>
        <p:nvPicPr>
          <p:cNvPr id="538" name="Google Shape;538;p29" descr="page23image21997504"/>
          <p:cNvPicPr preferRelativeResize="0"/>
          <p:nvPr/>
        </p:nvPicPr>
        <p:blipFill rotWithShape="1">
          <a:blip r:embed="rId8">
            <a:alphaModFix/>
          </a:blip>
          <a:srcRect/>
          <a:stretch/>
        </p:blipFill>
        <p:spPr>
          <a:xfrm>
            <a:off x="926059" y="1592549"/>
            <a:ext cx="365752" cy="45719"/>
          </a:xfrm>
          <a:prstGeom prst="rect">
            <a:avLst/>
          </a:prstGeom>
          <a:noFill/>
          <a:ln>
            <a:noFill/>
          </a:ln>
        </p:spPr>
      </p:pic>
      <p:pic>
        <p:nvPicPr>
          <p:cNvPr id="539" name="Google Shape;539;p29" descr="page23image21998272"/>
          <p:cNvPicPr preferRelativeResize="0"/>
          <p:nvPr/>
        </p:nvPicPr>
        <p:blipFill rotWithShape="1">
          <a:blip r:embed="rId9">
            <a:alphaModFix/>
          </a:blip>
          <a:srcRect/>
          <a:stretch/>
        </p:blipFill>
        <p:spPr>
          <a:xfrm>
            <a:off x="1068292" y="1592550"/>
            <a:ext cx="45719" cy="365752"/>
          </a:xfrm>
          <a:prstGeom prst="rect">
            <a:avLst/>
          </a:prstGeom>
          <a:noFill/>
          <a:ln>
            <a:noFill/>
          </a:ln>
        </p:spPr>
      </p:pic>
      <p:pic>
        <p:nvPicPr>
          <p:cNvPr id="540" name="Google Shape;540;p29" descr="page23image21998848"/>
          <p:cNvPicPr preferRelativeResize="0"/>
          <p:nvPr/>
        </p:nvPicPr>
        <p:blipFill rotWithShape="1">
          <a:blip r:embed="rId9">
            <a:alphaModFix/>
          </a:blip>
          <a:srcRect/>
          <a:stretch/>
        </p:blipFill>
        <p:spPr>
          <a:xfrm>
            <a:off x="1068292" y="1592550"/>
            <a:ext cx="45719" cy="365752"/>
          </a:xfrm>
          <a:prstGeom prst="rect">
            <a:avLst/>
          </a:prstGeom>
          <a:noFill/>
          <a:ln>
            <a:noFill/>
          </a:ln>
        </p:spPr>
      </p:pic>
      <p:pic>
        <p:nvPicPr>
          <p:cNvPr id="541" name="Google Shape;541;p29" descr="page23image21998656"/>
          <p:cNvPicPr preferRelativeResize="0"/>
          <p:nvPr/>
        </p:nvPicPr>
        <p:blipFill rotWithShape="1">
          <a:blip r:embed="rId10">
            <a:alphaModFix/>
          </a:blip>
          <a:srcRect/>
          <a:stretch/>
        </p:blipFill>
        <p:spPr>
          <a:xfrm>
            <a:off x="1055592" y="1592550"/>
            <a:ext cx="45719" cy="731504"/>
          </a:xfrm>
          <a:prstGeom prst="rect">
            <a:avLst/>
          </a:prstGeom>
          <a:noFill/>
          <a:ln>
            <a:noFill/>
          </a:ln>
        </p:spPr>
      </p:pic>
      <p:pic>
        <p:nvPicPr>
          <p:cNvPr id="542" name="Google Shape;542;p29" descr="page21image27848480"/>
          <p:cNvPicPr preferRelativeResize="0"/>
          <p:nvPr/>
        </p:nvPicPr>
        <p:blipFill rotWithShape="1">
          <a:blip r:embed="rId11">
            <a:alphaModFix/>
          </a:blip>
          <a:srcRect/>
          <a:stretch/>
        </p:blipFill>
        <p:spPr>
          <a:xfrm>
            <a:off x="1622621" y="3820468"/>
            <a:ext cx="4684000" cy="2717354"/>
          </a:xfrm>
          <a:prstGeom prst="rect">
            <a:avLst/>
          </a:prstGeom>
          <a:noFill/>
          <a:ln>
            <a:noFill/>
          </a:ln>
        </p:spPr>
      </p:pic>
      <p:sp>
        <p:nvSpPr>
          <p:cNvPr id="543" name="Google Shape;543;p29"/>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4" name="Google Shape;544;p29" descr="page13image37338768"/>
          <p:cNvPicPr preferRelativeResize="0"/>
          <p:nvPr/>
        </p:nvPicPr>
        <p:blipFill rotWithShape="1">
          <a:blip r:embed="rId12">
            <a:alphaModFix/>
          </a:blip>
          <a:srcRect/>
          <a:stretch/>
        </p:blipFill>
        <p:spPr>
          <a:xfrm>
            <a:off x="6436154" y="3820469"/>
            <a:ext cx="4684000" cy="2717354"/>
          </a:xfrm>
          <a:prstGeom prst="rect">
            <a:avLst/>
          </a:prstGeom>
          <a:noFill/>
          <a:ln>
            <a:noFill/>
          </a:ln>
        </p:spPr>
      </p:pic>
      <p:pic>
        <p:nvPicPr>
          <p:cNvPr id="545" name="Google Shape;545;p29" descr="page13image48027072"/>
          <p:cNvPicPr preferRelativeResize="0"/>
          <p:nvPr/>
        </p:nvPicPr>
        <p:blipFill rotWithShape="1">
          <a:blip r:embed="rId13">
            <a:alphaModFix/>
          </a:blip>
          <a:srcRect/>
          <a:stretch/>
        </p:blipFill>
        <p:spPr>
          <a:xfrm>
            <a:off x="5575116" y="4242218"/>
            <a:ext cx="45719" cy="365752"/>
          </a:xfrm>
          <a:prstGeom prst="rect">
            <a:avLst/>
          </a:prstGeom>
          <a:noFill/>
          <a:ln>
            <a:noFill/>
          </a:ln>
        </p:spPr>
      </p:pic>
      <p:pic>
        <p:nvPicPr>
          <p:cNvPr id="546" name="Google Shape;546;p29" descr="page13image48022464"/>
          <p:cNvPicPr preferRelativeResize="0"/>
          <p:nvPr/>
        </p:nvPicPr>
        <p:blipFill rotWithShape="1">
          <a:blip r:embed="rId14">
            <a:alphaModFix/>
          </a:blip>
          <a:srcRect/>
          <a:stretch/>
        </p:blipFill>
        <p:spPr>
          <a:xfrm>
            <a:off x="5575116" y="4242218"/>
            <a:ext cx="45719" cy="731504"/>
          </a:xfrm>
          <a:prstGeom prst="rect">
            <a:avLst/>
          </a:prstGeom>
          <a:noFill/>
          <a:ln>
            <a:noFill/>
          </a:ln>
        </p:spPr>
      </p:pic>
      <p:pic>
        <p:nvPicPr>
          <p:cNvPr id="547" name="Google Shape;547;p29" descr="page13image48037248"/>
          <p:cNvPicPr preferRelativeResize="0"/>
          <p:nvPr/>
        </p:nvPicPr>
        <p:blipFill rotWithShape="1">
          <a:blip r:embed="rId13">
            <a:alphaModFix/>
          </a:blip>
          <a:srcRect/>
          <a:stretch/>
        </p:blipFill>
        <p:spPr>
          <a:xfrm>
            <a:off x="5575116" y="4242218"/>
            <a:ext cx="45719" cy="365752"/>
          </a:xfrm>
          <a:prstGeom prst="rect">
            <a:avLst/>
          </a:prstGeom>
          <a:noFill/>
          <a:ln>
            <a:noFill/>
          </a:ln>
        </p:spPr>
      </p:pic>
      <p:pic>
        <p:nvPicPr>
          <p:cNvPr id="548" name="Google Shape;548;p29" descr="page13image48030720"/>
          <p:cNvPicPr preferRelativeResize="0"/>
          <p:nvPr/>
        </p:nvPicPr>
        <p:blipFill rotWithShape="1">
          <a:blip r:embed="rId14">
            <a:alphaModFix/>
          </a:blip>
          <a:srcRect/>
          <a:stretch/>
        </p:blipFill>
        <p:spPr>
          <a:xfrm>
            <a:off x="5575116" y="4242218"/>
            <a:ext cx="45719" cy="731504"/>
          </a:xfrm>
          <a:prstGeom prst="rect">
            <a:avLst/>
          </a:prstGeom>
          <a:noFill/>
          <a:ln>
            <a:noFill/>
          </a:ln>
        </p:spPr>
      </p:pic>
      <p:pic>
        <p:nvPicPr>
          <p:cNvPr id="549" name="Google Shape;549;p29" descr="page13image48028032"/>
          <p:cNvPicPr preferRelativeResize="0"/>
          <p:nvPr/>
        </p:nvPicPr>
        <p:blipFill rotWithShape="1">
          <a:blip r:embed="rId7">
            <a:alphaModFix/>
          </a:blip>
          <a:srcRect/>
          <a:stretch/>
        </p:blipFill>
        <p:spPr>
          <a:xfrm>
            <a:off x="5575117" y="4242217"/>
            <a:ext cx="365752" cy="45719"/>
          </a:xfrm>
          <a:prstGeom prst="rect">
            <a:avLst/>
          </a:prstGeom>
          <a:noFill/>
          <a:ln>
            <a:noFill/>
          </a:ln>
        </p:spPr>
      </p:pic>
      <p:pic>
        <p:nvPicPr>
          <p:cNvPr id="550" name="Google Shape;550;p29" descr="page13image48031104"/>
          <p:cNvPicPr preferRelativeResize="0"/>
          <p:nvPr/>
        </p:nvPicPr>
        <p:blipFill rotWithShape="1">
          <a:blip r:embed="rId8">
            <a:alphaModFix/>
          </a:blip>
          <a:srcRect/>
          <a:stretch/>
        </p:blipFill>
        <p:spPr>
          <a:xfrm>
            <a:off x="5575117" y="4242217"/>
            <a:ext cx="365752" cy="45719"/>
          </a:xfrm>
          <a:prstGeom prst="rect">
            <a:avLst/>
          </a:prstGeom>
          <a:noFill/>
          <a:ln>
            <a:noFill/>
          </a:ln>
        </p:spPr>
      </p:pic>
      <p:pic>
        <p:nvPicPr>
          <p:cNvPr id="551" name="Google Shape;551;p29" descr="page13image48028992"/>
          <p:cNvPicPr preferRelativeResize="0"/>
          <p:nvPr/>
        </p:nvPicPr>
        <p:blipFill rotWithShape="1">
          <a:blip r:embed="rId15">
            <a:alphaModFix/>
          </a:blip>
          <a:srcRect/>
          <a:stretch/>
        </p:blipFill>
        <p:spPr>
          <a:xfrm>
            <a:off x="5575117" y="4242217"/>
            <a:ext cx="731504" cy="45719"/>
          </a:xfrm>
          <a:prstGeom prst="rect">
            <a:avLst/>
          </a:prstGeom>
          <a:noFill/>
          <a:ln>
            <a:noFill/>
          </a:ln>
        </p:spPr>
      </p:pic>
      <p:pic>
        <p:nvPicPr>
          <p:cNvPr id="552" name="Google Shape;552;p29" descr="page13image48036864"/>
          <p:cNvPicPr preferRelativeResize="0"/>
          <p:nvPr/>
        </p:nvPicPr>
        <p:blipFill rotWithShape="1">
          <a:blip r:embed="rId16">
            <a:alphaModFix/>
          </a:blip>
          <a:srcRect/>
          <a:stretch/>
        </p:blipFill>
        <p:spPr>
          <a:xfrm>
            <a:off x="5575117" y="4242217"/>
            <a:ext cx="731504" cy="45719"/>
          </a:xfrm>
          <a:prstGeom prst="rect">
            <a:avLst/>
          </a:prstGeom>
          <a:noFill/>
          <a:ln>
            <a:noFill/>
          </a:ln>
        </p:spPr>
      </p:pic>
      <p:pic>
        <p:nvPicPr>
          <p:cNvPr id="553" name="Google Shape;553;p29" descr="page13image48026688"/>
          <p:cNvPicPr preferRelativeResize="0"/>
          <p:nvPr/>
        </p:nvPicPr>
        <p:blipFill rotWithShape="1">
          <a:blip r:embed="rId7">
            <a:alphaModFix/>
          </a:blip>
          <a:srcRect/>
          <a:stretch/>
        </p:blipFill>
        <p:spPr>
          <a:xfrm>
            <a:off x="5575117" y="4242217"/>
            <a:ext cx="365752" cy="45719"/>
          </a:xfrm>
          <a:prstGeom prst="rect">
            <a:avLst/>
          </a:prstGeom>
          <a:noFill/>
          <a:ln>
            <a:noFill/>
          </a:ln>
        </p:spPr>
      </p:pic>
      <p:pic>
        <p:nvPicPr>
          <p:cNvPr id="554" name="Google Shape;554;p29" descr="page13image48030912"/>
          <p:cNvPicPr preferRelativeResize="0"/>
          <p:nvPr/>
        </p:nvPicPr>
        <p:blipFill rotWithShape="1">
          <a:blip r:embed="rId8">
            <a:alphaModFix/>
          </a:blip>
          <a:srcRect/>
          <a:stretch/>
        </p:blipFill>
        <p:spPr>
          <a:xfrm>
            <a:off x="5575117" y="4242217"/>
            <a:ext cx="365752" cy="45719"/>
          </a:xfrm>
          <a:prstGeom prst="rect">
            <a:avLst/>
          </a:prstGeom>
          <a:noFill/>
          <a:ln>
            <a:noFill/>
          </a:ln>
        </p:spPr>
      </p:pic>
      <p:pic>
        <p:nvPicPr>
          <p:cNvPr id="555" name="Google Shape;555;p29" descr="page13image48028416"/>
          <p:cNvPicPr preferRelativeResize="0"/>
          <p:nvPr/>
        </p:nvPicPr>
        <p:blipFill rotWithShape="1">
          <a:blip r:embed="rId15">
            <a:alphaModFix/>
          </a:blip>
          <a:srcRect/>
          <a:stretch/>
        </p:blipFill>
        <p:spPr>
          <a:xfrm>
            <a:off x="5575117" y="4242217"/>
            <a:ext cx="731504" cy="45719"/>
          </a:xfrm>
          <a:prstGeom prst="rect">
            <a:avLst/>
          </a:prstGeom>
          <a:noFill/>
          <a:ln>
            <a:noFill/>
          </a:ln>
        </p:spPr>
      </p:pic>
      <p:pic>
        <p:nvPicPr>
          <p:cNvPr id="556" name="Google Shape;556;p29" descr="page13image48025728"/>
          <p:cNvPicPr preferRelativeResize="0"/>
          <p:nvPr/>
        </p:nvPicPr>
        <p:blipFill rotWithShape="1">
          <a:blip r:embed="rId16">
            <a:alphaModFix/>
          </a:blip>
          <a:srcRect/>
          <a:stretch/>
        </p:blipFill>
        <p:spPr>
          <a:xfrm>
            <a:off x="5575117" y="4242217"/>
            <a:ext cx="731504" cy="45719"/>
          </a:xfrm>
          <a:prstGeom prst="rect">
            <a:avLst/>
          </a:prstGeom>
          <a:noFill/>
          <a:ln>
            <a:noFill/>
          </a:ln>
        </p:spPr>
      </p:pic>
      <p:pic>
        <p:nvPicPr>
          <p:cNvPr id="557" name="Google Shape;557;p29" descr="page13image48024000"/>
          <p:cNvPicPr preferRelativeResize="0"/>
          <p:nvPr/>
        </p:nvPicPr>
        <p:blipFill rotWithShape="1">
          <a:blip r:embed="rId17">
            <a:alphaModFix/>
          </a:blip>
          <a:srcRect/>
          <a:stretch/>
        </p:blipFill>
        <p:spPr>
          <a:xfrm>
            <a:off x="5575116" y="4242218"/>
            <a:ext cx="45719" cy="365752"/>
          </a:xfrm>
          <a:prstGeom prst="rect">
            <a:avLst/>
          </a:prstGeom>
          <a:noFill/>
          <a:ln>
            <a:noFill/>
          </a:ln>
        </p:spPr>
      </p:pic>
      <p:pic>
        <p:nvPicPr>
          <p:cNvPr id="558" name="Google Shape;558;p29" descr="page13image48028224"/>
          <p:cNvPicPr preferRelativeResize="0"/>
          <p:nvPr/>
        </p:nvPicPr>
        <p:blipFill rotWithShape="1">
          <a:blip r:embed="rId17">
            <a:alphaModFix/>
          </a:blip>
          <a:srcRect/>
          <a:stretch/>
        </p:blipFill>
        <p:spPr>
          <a:xfrm>
            <a:off x="5575116" y="4242218"/>
            <a:ext cx="45719" cy="365752"/>
          </a:xfrm>
          <a:prstGeom prst="rect">
            <a:avLst/>
          </a:prstGeom>
          <a:noFill/>
          <a:ln>
            <a:noFill/>
          </a:ln>
        </p:spPr>
      </p:pic>
      <p:pic>
        <p:nvPicPr>
          <p:cNvPr id="559" name="Google Shape;559;p29" descr="page13image48027840"/>
          <p:cNvPicPr preferRelativeResize="0"/>
          <p:nvPr/>
        </p:nvPicPr>
        <p:blipFill rotWithShape="1">
          <a:blip r:embed="rId18">
            <a:alphaModFix/>
          </a:blip>
          <a:srcRect/>
          <a:stretch/>
        </p:blipFill>
        <p:spPr>
          <a:xfrm>
            <a:off x="5575116" y="4242218"/>
            <a:ext cx="45719" cy="731504"/>
          </a:xfrm>
          <a:prstGeom prst="rect">
            <a:avLst/>
          </a:prstGeom>
          <a:noFill/>
          <a:ln>
            <a:noFill/>
          </a:ln>
        </p:spPr>
      </p:pic>
      <p:pic>
        <p:nvPicPr>
          <p:cNvPr id="560" name="Google Shape;560;p29" descr="page13image48026880"/>
          <p:cNvPicPr preferRelativeResize="0"/>
          <p:nvPr/>
        </p:nvPicPr>
        <p:blipFill rotWithShape="1">
          <a:blip r:embed="rId18">
            <a:alphaModFix/>
          </a:blip>
          <a:srcRect/>
          <a:stretch/>
        </p:blipFill>
        <p:spPr>
          <a:xfrm>
            <a:off x="5575116" y="4242218"/>
            <a:ext cx="45719" cy="7315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0"/>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567" name="Google Shape;567;p30"/>
          <p:cNvSpPr/>
          <p:nvPr/>
        </p:nvSpPr>
        <p:spPr>
          <a:xfrm>
            <a:off x="585359" y="848520"/>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dirty="0">
                <a:solidFill>
                  <a:srgbClr val="0D0D0D"/>
                </a:solidFill>
                <a:latin typeface="Arial"/>
                <a:ea typeface="Arial"/>
                <a:cs typeface="Arial"/>
                <a:sym typeface="Arial"/>
              </a:rPr>
              <a:t>Gorou Banda Solar Power Plant (Niger)</a:t>
            </a:r>
            <a:endParaRPr dirty="0"/>
          </a:p>
        </p:txBody>
      </p:sp>
      <p:sp>
        <p:nvSpPr>
          <p:cNvPr id="568" name="Google Shape;568;p30"/>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9" name="Google Shape;569;p30" descr="Niger Inaugurates the 50MW Gorou Banda Solar Power Plant - Africa's premier  report on the oil, gas and energy landscape."/>
          <p:cNvPicPr preferRelativeResize="0"/>
          <p:nvPr/>
        </p:nvPicPr>
        <p:blipFill rotWithShape="1">
          <a:blip r:embed="rId3">
            <a:alphaModFix/>
          </a:blip>
          <a:srcRect/>
          <a:stretch/>
        </p:blipFill>
        <p:spPr>
          <a:xfrm>
            <a:off x="4232769" y="1474860"/>
            <a:ext cx="7816558" cy="3908279"/>
          </a:xfrm>
          <a:prstGeom prst="rect">
            <a:avLst/>
          </a:prstGeom>
          <a:noFill/>
          <a:ln>
            <a:noFill/>
          </a:ln>
        </p:spPr>
      </p:pic>
      <p:pic>
        <p:nvPicPr>
          <p:cNvPr id="570" name="Google Shape;570;p30"/>
          <p:cNvPicPr preferRelativeResize="0"/>
          <p:nvPr/>
        </p:nvPicPr>
        <p:blipFill rotWithShape="1">
          <a:blip r:embed="rId4">
            <a:alphaModFix/>
          </a:blip>
          <a:srcRect/>
          <a:stretch/>
        </p:blipFill>
        <p:spPr>
          <a:xfrm>
            <a:off x="585359" y="3214991"/>
            <a:ext cx="5080000" cy="3340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de-DE" sz="4400" b="1" strike="noStrike" spc="-1" dirty="0">
                <a:solidFill>
                  <a:srgbClr val="000000"/>
                </a:solidFill>
                <a:latin typeface="Calibri Light"/>
              </a:rPr>
              <a:t>Table </a:t>
            </a:r>
            <a:r>
              <a:rPr lang="de-DE" sz="4400" b="1" strike="noStrike" spc="-1" dirty="0" err="1">
                <a:solidFill>
                  <a:srgbClr val="000000"/>
                </a:solidFill>
                <a:latin typeface="Calibri Light"/>
              </a:rPr>
              <a:t>of</a:t>
            </a:r>
            <a:r>
              <a:rPr lang="de-DE" sz="4400" b="1" strike="noStrike" spc="-1" dirty="0">
                <a:solidFill>
                  <a:srgbClr val="000000"/>
                </a:solidFill>
                <a:latin typeface="Calibri Light"/>
              </a:rPr>
              <a:t> Contents</a:t>
            </a:r>
            <a:r>
              <a:rPr lang="de-DE" sz="4400" b="0" strike="noStrike" spc="-1" dirty="0">
                <a:solidFill>
                  <a:srgbClr val="000000"/>
                </a:solidFill>
                <a:latin typeface="Calibri Light"/>
              </a:rPr>
              <a:t> </a:t>
            </a:r>
            <a:endParaRPr lang="de-DE" sz="4400" b="0" strike="noStrike" spc="-1" dirty="0">
              <a:solidFill>
                <a:srgbClr val="000000"/>
              </a:solidFill>
              <a:latin typeface="Calibri"/>
            </a:endParaRPr>
          </a:p>
        </p:txBody>
      </p:sp>
      <p:sp>
        <p:nvSpPr>
          <p:cNvPr id="97" name="PlaceHolder 2"/>
          <p:cNvSpPr>
            <a:spLocks noGrp="1"/>
          </p:cNvSpPr>
          <p:nvPr>
            <p:ph/>
          </p:nvPr>
        </p:nvSpPr>
        <p:spPr>
          <a:xfrm>
            <a:off x="838080" y="2259720"/>
            <a:ext cx="10515240" cy="4350960"/>
          </a:xfrm>
          <a:prstGeom prst="rect">
            <a:avLst/>
          </a:prstGeom>
          <a:noFill/>
          <a:ln w="0">
            <a:noFill/>
          </a:ln>
        </p:spPr>
        <p:txBody>
          <a:bodyPr anchor="t">
            <a:normAutofit/>
          </a:bodyPr>
          <a:lstStyle/>
          <a:p>
            <a:pPr>
              <a:lnSpc>
                <a:spcPct val="90000"/>
              </a:lnSpc>
              <a:spcBef>
                <a:spcPts val="1001"/>
              </a:spcBef>
              <a:buNone/>
              <a:tabLst>
                <a:tab pos="0" algn="l"/>
              </a:tabLst>
            </a:pPr>
            <a:r>
              <a:rPr lang="de-DE" sz="2800" b="0" strike="noStrike" spc="-1" dirty="0">
                <a:solidFill>
                  <a:srgbClr val="000000"/>
                </a:solidFill>
                <a:latin typeface="Calibri"/>
              </a:rPr>
              <a:t>1. Introduction to the SDGs</a:t>
            </a:r>
          </a:p>
          <a:p>
            <a:pPr>
              <a:lnSpc>
                <a:spcPct val="90000"/>
              </a:lnSpc>
              <a:spcBef>
                <a:spcPts val="1001"/>
              </a:spcBef>
              <a:buNone/>
              <a:tabLst>
                <a:tab pos="0" algn="l"/>
              </a:tabLst>
            </a:pPr>
            <a:r>
              <a:rPr lang="de-DE" sz="2800" b="0" strike="noStrike" spc="-1" dirty="0">
                <a:solidFill>
                  <a:srgbClr val="000000"/>
                </a:solidFill>
                <a:latin typeface="Calibri"/>
              </a:rPr>
              <a:t>2. Defining SDG 9 </a:t>
            </a:r>
          </a:p>
          <a:p>
            <a:pPr>
              <a:lnSpc>
                <a:spcPct val="90000"/>
              </a:lnSpc>
              <a:spcBef>
                <a:spcPts val="1001"/>
              </a:spcBef>
              <a:buNone/>
              <a:tabLst>
                <a:tab pos="0" algn="l"/>
              </a:tabLst>
            </a:pPr>
            <a:r>
              <a:rPr lang="en-US" sz="2800" b="0" strike="noStrike" spc="-1" dirty="0">
                <a:solidFill>
                  <a:srgbClr val="000000"/>
                </a:solidFill>
                <a:latin typeface="Calibri"/>
              </a:rPr>
              <a:t>3. Overview of global crises that have negatively impacted on the achievement of SDG 9</a:t>
            </a:r>
            <a:endParaRPr lang="de-DE" sz="2800" b="0" strike="noStrike" spc="-1" dirty="0">
              <a:solidFill>
                <a:srgbClr val="000000"/>
              </a:solidFill>
              <a:latin typeface="Calibri"/>
            </a:endParaRPr>
          </a:p>
          <a:p>
            <a:pPr>
              <a:lnSpc>
                <a:spcPct val="90000"/>
              </a:lnSpc>
              <a:spcBef>
                <a:spcPts val="1001"/>
              </a:spcBef>
              <a:buNone/>
              <a:tabLst>
                <a:tab pos="0" algn="l"/>
              </a:tabLst>
            </a:pPr>
            <a:r>
              <a:rPr lang="en-US" sz="2800" b="0" strike="noStrike" spc="-1" dirty="0">
                <a:solidFill>
                  <a:srgbClr val="000000"/>
                </a:solidFill>
                <a:latin typeface="Calibri"/>
              </a:rPr>
              <a:t>4. Progress towards the achievement of SDG 9 by 2030 </a:t>
            </a:r>
            <a:endParaRPr lang="de-DE" sz="2800" b="0" strike="noStrike" spc="-1" dirty="0">
              <a:solidFill>
                <a:srgbClr val="000000"/>
              </a:solidFill>
              <a:latin typeface="Calibri"/>
            </a:endParaRPr>
          </a:p>
          <a:p>
            <a:pPr>
              <a:lnSpc>
                <a:spcPct val="90000"/>
              </a:lnSpc>
              <a:spcBef>
                <a:spcPts val="1001"/>
              </a:spcBef>
              <a:buNone/>
              <a:tabLst>
                <a:tab pos="0" algn="l"/>
              </a:tabLst>
            </a:pPr>
            <a:r>
              <a:rPr lang="de-DE" sz="2800" b="0" strike="noStrike" spc="-1" dirty="0">
                <a:solidFill>
                  <a:srgbClr val="000000"/>
                </a:solidFill>
                <a:latin typeface="Calibri"/>
              </a:rPr>
              <a:t>5. Case Studies</a:t>
            </a:r>
          </a:p>
          <a:p>
            <a:pPr>
              <a:lnSpc>
                <a:spcPct val="90000"/>
              </a:lnSpc>
              <a:spcBef>
                <a:spcPts val="1001"/>
              </a:spcBef>
              <a:buNone/>
              <a:tabLst>
                <a:tab pos="0" algn="l"/>
              </a:tabLst>
            </a:pPr>
            <a:r>
              <a:rPr lang="de-DE" sz="2800" b="0" strike="noStrike" spc="-1" dirty="0">
                <a:solidFill>
                  <a:srgbClr val="000000"/>
                </a:solidFill>
                <a:latin typeface="Calibri"/>
              </a:rPr>
              <a:t>6. Exercises and Assessment </a:t>
            </a:r>
          </a:p>
          <a:p>
            <a:pPr>
              <a:lnSpc>
                <a:spcPct val="90000"/>
              </a:lnSpc>
              <a:spcBef>
                <a:spcPts val="1001"/>
              </a:spcBef>
              <a:buNone/>
              <a:tabLst>
                <a:tab pos="0" algn="l"/>
              </a:tabLst>
            </a:pPr>
            <a:r>
              <a:rPr lang="en-US" sz="2800" b="0" strike="noStrike" spc="-1" dirty="0">
                <a:solidFill>
                  <a:srgbClr val="000000"/>
                </a:solidFill>
                <a:latin typeface="Calibri"/>
              </a:rPr>
              <a:t>7. Concluding remarks</a:t>
            </a:r>
            <a:endParaRPr lang="de-DE" sz="2800" b="0" strike="noStrike" spc="-1" dirty="0">
              <a:solidFill>
                <a:srgbClr val="000000"/>
              </a:solidFill>
              <a:latin typeface="Calibri"/>
            </a:endParaRPr>
          </a:p>
        </p:txBody>
      </p:sp>
      <p:pic>
        <p:nvPicPr>
          <p:cNvPr id="99" name="Grafik 3"/>
          <p:cNvPicPr/>
          <p:nvPr/>
        </p:nvPicPr>
        <p:blipFill>
          <a:blip r:embed="rId3"/>
          <a:stretch/>
        </p:blipFill>
        <p:spPr>
          <a:xfrm>
            <a:off x="238320" y="139320"/>
            <a:ext cx="1674720" cy="779760"/>
          </a:xfrm>
          <a:prstGeom prst="rect">
            <a:avLst/>
          </a:prstGeom>
          <a:ln w="0">
            <a:noFill/>
          </a:ln>
        </p:spPr>
      </p:pic>
      <p:pic>
        <p:nvPicPr>
          <p:cNvPr id="100" name="Grafik 4"/>
          <p:cNvPicPr/>
          <p:nvPr/>
        </p:nvPicPr>
        <p:blipFill>
          <a:blip r:embed="rId4"/>
          <a:stretch/>
        </p:blipFill>
        <p:spPr>
          <a:xfrm>
            <a:off x="5149800" y="139320"/>
            <a:ext cx="2339280" cy="860400"/>
          </a:xfrm>
          <a:prstGeom prst="rect">
            <a:avLst/>
          </a:prstGeom>
          <a:ln w="0">
            <a:noFill/>
          </a:ln>
        </p:spPr>
      </p:pic>
      <p:pic>
        <p:nvPicPr>
          <p:cNvPr id="101"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102"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2" name="Grafik 1">
            <a:extLst>
              <a:ext uri="{FF2B5EF4-FFF2-40B4-BE49-F238E27FC236}">
                <a16:creationId xmlns:a16="http://schemas.microsoft.com/office/drawing/2014/main" id="{94277DA3-25C9-483E-0BDE-A58CA5BC2D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1560" y="342600"/>
            <a:ext cx="1255395" cy="44196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2" name="Google Shape;566;p30">
            <a:extLst>
              <a:ext uri="{FF2B5EF4-FFF2-40B4-BE49-F238E27FC236}">
                <a16:creationId xmlns:a16="http://schemas.microsoft.com/office/drawing/2014/main" id="{90D730DE-5E00-8CE0-A1DB-841E18226BB8}"/>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578" name="Google Shape;578;p31"/>
          <p:cNvSpPr/>
          <p:nvPr/>
        </p:nvSpPr>
        <p:spPr>
          <a:xfrm>
            <a:off x="585359" y="1854496"/>
            <a:ext cx="11058681" cy="40933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largest solar park in Niger, with 55,776 solar panels.</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Each panel generates 540W of power, making it the first renewable energy source connected to the national grid in the country.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Located 12 km from Niamey, the plant was established to reduce Niger’s energy dependence on </a:t>
            </a:r>
            <a:r>
              <a:rPr lang="en-US" sz="2600" dirty="0" err="1">
                <a:solidFill>
                  <a:srgbClr val="0D0D0D"/>
                </a:solidFill>
                <a:latin typeface="Arial"/>
                <a:ea typeface="Arial"/>
                <a:cs typeface="Arial"/>
                <a:sym typeface="Arial"/>
              </a:rPr>
              <a:t>neighbouring</a:t>
            </a:r>
            <a:r>
              <a:rPr lang="en-US" sz="2600" dirty="0">
                <a:solidFill>
                  <a:srgbClr val="0D0D0D"/>
                </a:solidFill>
                <a:latin typeface="Arial"/>
                <a:ea typeface="Arial"/>
                <a:cs typeface="Arial"/>
                <a:sym typeface="Arial"/>
              </a:rPr>
              <a:t> countries.</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project involved an investment of over 30 million euros, with contributions from the EU, AFD, and the Government of Niger.</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Its objectives include increasing renewable energy coverage, reducing electricity imports, investing in sustainable infrastructure, and attracting foreign investors.</a:t>
            </a:r>
            <a:endParaRPr sz="2600" b="1" i="0" u="none" strike="noStrike" dirty="0">
              <a:solidFill>
                <a:srgbClr val="0D0D0D"/>
              </a:solidFill>
              <a:latin typeface="Arial"/>
              <a:ea typeface="Arial"/>
              <a:cs typeface="Arial"/>
              <a:sym typeface="Arial"/>
            </a:endParaRPr>
          </a:p>
        </p:txBody>
      </p:sp>
      <p:sp>
        <p:nvSpPr>
          <p:cNvPr id="579" name="Google Shape;579;p31"/>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567;p30">
            <a:extLst>
              <a:ext uri="{FF2B5EF4-FFF2-40B4-BE49-F238E27FC236}">
                <a16:creationId xmlns:a16="http://schemas.microsoft.com/office/drawing/2014/main" id="{6A3B69B5-1561-33CE-DECB-E06E47243F85}"/>
              </a:ext>
            </a:extLst>
          </p:cNvPr>
          <p:cNvSpPr/>
          <p:nvPr/>
        </p:nvSpPr>
        <p:spPr>
          <a:xfrm>
            <a:off x="585359" y="848520"/>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dirty="0">
                <a:solidFill>
                  <a:srgbClr val="0D0D0D"/>
                </a:solidFill>
                <a:latin typeface="Arial"/>
                <a:ea typeface="Arial"/>
                <a:cs typeface="Arial"/>
                <a:sym typeface="Arial"/>
              </a:rPr>
              <a:t>Gorou Banda Solar Power Plant (Niger)</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2" name="Google Shape;566;p30">
            <a:extLst>
              <a:ext uri="{FF2B5EF4-FFF2-40B4-BE49-F238E27FC236}">
                <a16:creationId xmlns:a16="http://schemas.microsoft.com/office/drawing/2014/main" id="{A96D9DB7-9FAC-9AD0-2F94-7BABF5D98F2E}"/>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587" name="Google Shape;587;p32"/>
          <p:cNvSpPr/>
          <p:nvPr/>
        </p:nvSpPr>
        <p:spPr>
          <a:xfrm>
            <a:off x="585359" y="1916052"/>
            <a:ext cx="11058681" cy="409338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Inaugurated on July 5, 2023, marking a significant milestone for the Niamey region in Niger.</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plant has played a key role in reducing power rationing in the region, producing 53 GWh of electricity per year—enough to supply 70,000 households or 500,000 people.</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It is also expected to prevent the emission of up to 23,000 </a:t>
            </a:r>
            <a:r>
              <a:rPr lang="en-US" sz="2600" dirty="0" err="1">
                <a:solidFill>
                  <a:srgbClr val="0D0D0D"/>
                </a:solidFill>
                <a:latin typeface="Arial"/>
                <a:ea typeface="Arial"/>
                <a:cs typeface="Arial"/>
                <a:sym typeface="Arial"/>
              </a:rPr>
              <a:t>tonnes</a:t>
            </a:r>
            <a:r>
              <a:rPr lang="en-US" sz="2600" dirty="0">
                <a:solidFill>
                  <a:srgbClr val="0D0D0D"/>
                </a:solidFill>
                <a:latin typeface="Arial"/>
                <a:ea typeface="Arial"/>
                <a:cs typeface="Arial"/>
                <a:sym typeface="Arial"/>
              </a:rPr>
              <a:t> of CO₂ annually.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project included the construction of 330 kV high-voltage lines to facilitate electricity exchange with other member countries of the Economic Community of West African States (ECOWAS).</a:t>
            </a:r>
            <a:endParaRPr dirty="0"/>
          </a:p>
        </p:txBody>
      </p:sp>
      <p:sp>
        <p:nvSpPr>
          <p:cNvPr id="588" name="Google Shape;588;p32"/>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567;p30">
            <a:extLst>
              <a:ext uri="{FF2B5EF4-FFF2-40B4-BE49-F238E27FC236}">
                <a16:creationId xmlns:a16="http://schemas.microsoft.com/office/drawing/2014/main" id="{5C3E645F-7889-D417-861C-206D11A49CDC}"/>
              </a:ext>
            </a:extLst>
          </p:cNvPr>
          <p:cNvSpPr/>
          <p:nvPr/>
        </p:nvSpPr>
        <p:spPr>
          <a:xfrm>
            <a:off x="585359" y="848520"/>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dirty="0">
                <a:solidFill>
                  <a:srgbClr val="0D0D0D"/>
                </a:solidFill>
                <a:latin typeface="Arial"/>
                <a:ea typeface="Arial"/>
                <a:cs typeface="Arial"/>
                <a:sym typeface="Arial"/>
              </a:rPr>
              <a:t>Gorou Banda Solar Power Plant (Niger)</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2" name="Google Shape;566;p30">
            <a:extLst>
              <a:ext uri="{FF2B5EF4-FFF2-40B4-BE49-F238E27FC236}">
                <a16:creationId xmlns:a16="http://schemas.microsoft.com/office/drawing/2014/main" id="{1162F713-D9D3-33A5-96CC-E43B1E03ED0D}"/>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594" name="Google Shape;594;p33"/>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Dangote</a:t>
            </a:r>
            <a:r>
              <a:rPr lang="pt-BR" sz="2400" b="1" i="0" u="none" strike="noStrike" dirty="0">
                <a:solidFill>
                  <a:srgbClr val="0D0D0D"/>
                </a:solidFill>
                <a:latin typeface="Arial"/>
                <a:ea typeface="Arial"/>
                <a:cs typeface="Arial"/>
                <a:sym typeface="Arial"/>
              </a:rPr>
              <a:t> </a:t>
            </a:r>
            <a:r>
              <a:rPr lang="pt-BR" sz="2400" b="1" i="0" u="none" strike="noStrike" dirty="0" err="1">
                <a:solidFill>
                  <a:srgbClr val="0D0D0D"/>
                </a:solidFill>
                <a:latin typeface="Arial"/>
                <a:ea typeface="Arial"/>
                <a:cs typeface="Arial"/>
                <a:sym typeface="Arial"/>
              </a:rPr>
              <a:t>Refinery</a:t>
            </a:r>
            <a:r>
              <a:rPr lang="pt-BR" sz="2400" b="1" i="0" u="none" strike="noStrike" dirty="0">
                <a:solidFill>
                  <a:srgbClr val="0D0D0D"/>
                </a:solidFill>
                <a:latin typeface="Arial"/>
                <a:ea typeface="Arial"/>
                <a:cs typeface="Arial"/>
                <a:sym typeface="Arial"/>
              </a:rPr>
              <a:t> Project, Nigeria</a:t>
            </a:r>
            <a:endParaRPr dirty="0"/>
          </a:p>
        </p:txBody>
      </p:sp>
      <p:sp>
        <p:nvSpPr>
          <p:cNvPr id="596" name="Google Shape;596;p33"/>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7" name="Google Shape;597;p33" descr="10 key facts to know about Dangote refinery - Businessday NG"/>
          <p:cNvPicPr preferRelativeResize="0"/>
          <p:nvPr/>
        </p:nvPicPr>
        <p:blipFill rotWithShape="1">
          <a:blip r:embed="rId3">
            <a:alphaModFix/>
          </a:blip>
          <a:srcRect/>
          <a:stretch/>
        </p:blipFill>
        <p:spPr>
          <a:xfrm>
            <a:off x="1625600" y="1325160"/>
            <a:ext cx="8940800" cy="5194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2" name="Google Shape;566;p30">
            <a:extLst>
              <a:ext uri="{FF2B5EF4-FFF2-40B4-BE49-F238E27FC236}">
                <a16:creationId xmlns:a16="http://schemas.microsoft.com/office/drawing/2014/main" id="{1E823DEF-61D4-B2C9-2196-9AB4E3A1E14B}"/>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605" name="Google Shape;605;p34"/>
          <p:cNvSpPr/>
          <p:nvPr/>
        </p:nvSpPr>
        <p:spPr>
          <a:xfrm>
            <a:off x="585359" y="1746573"/>
            <a:ext cx="11058681"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Inaugurated on May 22, 2023, the project aims to end gasoline imports and boost Nigeria’s oil sector.</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It is the first privately-owned oil refinery in Nigeria, with an initial production capacity of 350,000 barrels per day, eventually reaching 650,000 barrels per day.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project seeks to increase refining capacity, eliminate fuel shortages, and improve fuel quality.</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refinery is expected to have a significant impact on Nigeria’s energy sector, making the country self-sufficient in refining capacity and a potential exporter of refined petroleum products.</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At full capacity, it will meet 100% of Nigeria’s needs for gasoline, diesel, kerosene, and jet fuel.</a:t>
            </a:r>
            <a:endParaRPr sz="2600" i="0" u="none" strike="noStrike" dirty="0">
              <a:solidFill>
                <a:srgbClr val="0D0D0D"/>
              </a:solidFill>
              <a:latin typeface="Arial"/>
              <a:ea typeface="Arial"/>
              <a:cs typeface="Arial"/>
              <a:sym typeface="Arial"/>
            </a:endParaRPr>
          </a:p>
        </p:txBody>
      </p:sp>
      <p:sp>
        <p:nvSpPr>
          <p:cNvPr id="606" name="Google Shape;606;p34"/>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594;p33">
            <a:extLst>
              <a:ext uri="{FF2B5EF4-FFF2-40B4-BE49-F238E27FC236}">
                <a16:creationId xmlns:a16="http://schemas.microsoft.com/office/drawing/2014/main" id="{EB9DF487-6148-0B94-D41D-6A184F475836}"/>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Dangote</a:t>
            </a:r>
            <a:r>
              <a:rPr lang="pt-BR" sz="2400" b="1" i="0" u="none" strike="noStrike" dirty="0">
                <a:solidFill>
                  <a:srgbClr val="0D0D0D"/>
                </a:solidFill>
                <a:latin typeface="Arial"/>
                <a:ea typeface="Arial"/>
                <a:cs typeface="Arial"/>
                <a:sym typeface="Arial"/>
              </a:rPr>
              <a:t> </a:t>
            </a:r>
            <a:r>
              <a:rPr lang="pt-BR" sz="2400" b="1" i="0" u="none" strike="noStrike" dirty="0" err="1">
                <a:solidFill>
                  <a:srgbClr val="0D0D0D"/>
                </a:solidFill>
                <a:latin typeface="Arial"/>
                <a:ea typeface="Arial"/>
                <a:cs typeface="Arial"/>
                <a:sym typeface="Arial"/>
              </a:rPr>
              <a:t>Refinery</a:t>
            </a:r>
            <a:r>
              <a:rPr lang="pt-BR" sz="2400" b="1" i="0" u="none" strike="noStrike" dirty="0">
                <a:solidFill>
                  <a:srgbClr val="0D0D0D"/>
                </a:solidFill>
                <a:latin typeface="Arial"/>
                <a:ea typeface="Arial"/>
                <a:cs typeface="Arial"/>
                <a:sym typeface="Arial"/>
              </a:rPr>
              <a:t> Project, Nigeria</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Google Shape;566;p30">
            <a:extLst>
              <a:ext uri="{FF2B5EF4-FFF2-40B4-BE49-F238E27FC236}">
                <a16:creationId xmlns:a16="http://schemas.microsoft.com/office/drawing/2014/main" id="{6656B808-2490-4BED-DC34-190DCB1520D6}"/>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614" name="Google Shape;614;p35"/>
          <p:cNvSpPr/>
          <p:nvPr/>
        </p:nvSpPr>
        <p:spPr>
          <a:xfrm>
            <a:off x="585359" y="1610386"/>
            <a:ext cx="11058681" cy="4524275"/>
          </a:xfrm>
          <a:prstGeom prst="rect">
            <a:avLst/>
          </a:prstGeom>
          <a:noFill/>
          <a:ln>
            <a:noFill/>
          </a:ln>
        </p:spPr>
        <p:txBody>
          <a:bodyPr spcFirstLastPara="1" wrap="square" lIns="91425" tIns="45700" rIns="91425" bIns="45700" anchor="t" anchorCtr="0">
            <a:spAutoFit/>
          </a:bodyPr>
          <a:lstStyle/>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Creates 9,500 direct jobs and 25,000 indirect jobs.</a:t>
            </a:r>
          </a:p>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Around 900 young engineers were trained abroad in refinery operations.</a:t>
            </a:r>
          </a:p>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project included on-site infrastructure development such as a pipeline system, access roads, tank storage facilities, and crude oil and product handling systems.</a:t>
            </a:r>
          </a:p>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plant also houses a </a:t>
            </a:r>
            <a:r>
              <a:rPr lang="en-US" sz="2400" dirty="0" err="1">
                <a:solidFill>
                  <a:srgbClr val="0D0D0D"/>
                </a:solidFill>
                <a:latin typeface="Arial"/>
                <a:ea typeface="Arial"/>
                <a:cs typeface="Arial"/>
                <a:sym typeface="Arial"/>
              </a:rPr>
              <a:t>fertiliser</a:t>
            </a:r>
            <a:r>
              <a:rPr lang="en-US" sz="2400" dirty="0">
                <a:solidFill>
                  <a:srgbClr val="0D0D0D"/>
                </a:solidFill>
                <a:latin typeface="Arial"/>
                <a:ea typeface="Arial"/>
                <a:cs typeface="Arial"/>
                <a:sym typeface="Arial"/>
              </a:rPr>
              <a:t> factory, which uses refinery by-products as raw material, thereby avoiding waste generation.</a:t>
            </a:r>
          </a:p>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By reducing petroleum imports, Nigeria is expected to save around USD 30 billion in foreign exchange, while also generating an additional USD 10 billion in foreign currency through the export of refined petroleum products.</a:t>
            </a:r>
          </a:p>
          <a:p>
            <a:pPr marL="0" marR="0" lvl="0" indent="-1524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establishment of the Dangote Refinery is expected to reduce gas prices for consumers, which have tripled since 2022.</a:t>
            </a:r>
            <a:endParaRPr dirty="0"/>
          </a:p>
        </p:txBody>
      </p:sp>
      <p:sp>
        <p:nvSpPr>
          <p:cNvPr id="615" name="Google Shape;615;p35"/>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594;p33">
            <a:extLst>
              <a:ext uri="{FF2B5EF4-FFF2-40B4-BE49-F238E27FC236}">
                <a16:creationId xmlns:a16="http://schemas.microsoft.com/office/drawing/2014/main" id="{7C8B8008-7BE7-8517-67B4-DFCDBB4A794D}"/>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Dangote</a:t>
            </a:r>
            <a:r>
              <a:rPr lang="pt-BR" sz="2400" b="1" i="0" u="none" strike="noStrike" dirty="0">
                <a:solidFill>
                  <a:srgbClr val="0D0D0D"/>
                </a:solidFill>
                <a:latin typeface="Arial"/>
                <a:ea typeface="Arial"/>
                <a:cs typeface="Arial"/>
                <a:sym typeface="Arial"/>
              </a:rPr>
              <a:t> </a:t>
            </a:r>
            <a:r>
              <a:rPr lang="pt-BR" sz="2400" b="1" i="0" u="none" strike="noStrike" dirty="0" err="1">
                <a:solidFill>
                  <a:srgbClr val="0D0D0D"/>
                </a:solidFill>
                <a:latin typeface="Arial"/>
                <a:ea typeface="Arial"/>
                <a:cs typeface="Arial"/>
                <a:sym typeface="Arial"/>
              </a:rPr>
              <a:t>Refinery</a:t>
            </a:r>
            <a:r>
              <a:rPr lang="pt-BR" sz="2400" b="1" i="0" u="none" strike="noStrike" dirty="0">
                <a:solidFill>
                  <a:srgbClr val="0D0D0D"/>
                </a:solidFill>
                <a:latin typeface="Arial"/>
                <a:ea typeface="Arial"/>
                <a:cs typeface="Arial"/>
                <a:sym typeface="Arial"/>
              </a:rPr>
              <a:t> Project, Nigeria</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2" name="Google Shape;566;p30">
            <a:extLst>
              <a:ext uri="{FF2B5EF4-FFF2-40B4-BE49-F238E27FC236}">
                <a16:creationId xmlns:a16="http://schemas.microsoft.com/office/drawing/2014/main" id="{8CEFD8FA-584A-6D23-5CE0-A8267608754D}"/>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pic>
        <p:nvPicPr>
          <p:cNvPr id="621" name="Google Shape;621;p36" descr="The Lives of Workers in Ethiopia's Ready-Made Garment Industry - Christian  Johannes Meyer"/>
          <p:cNvPicPr preferRelativeResize="0"/>
          <p:nvPr/>
        </p:nvPicPr>
        <p:blipFill rotWithShape="1">
          <a:blip r:embed="rId3">
            <a:alphaModFix/>
          </a:blip>
          <a:srcRect t="24681"/>
          <a:stretch/>
        </p:blipFill>
        <p:spPr>
          <a:xfrm>
            <a:off x="1127597" y="1478603"/>
            <a:ext cx="10287000" cy="5165387"/>
          </a:xfrm>
          <a:prstGeom prst="rect">
            <a:avLst/>
          </a:prstGeom>
          <a:noFill/>
          <a:ln>
            <a:noFill/>
          </a:ln>
        </p:spPr>
      </p:pic>
      <p:sp>
        <p:nvSpPr>
          <p:cNvPr id="622" name="Google Shape;622;p36"/>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Hawassa</a:t>
            </a:r>
            <a:r>
              <a:rPr lang="pt-BR" sz="2400" b="1" i="0" u="none" strike="noStrike" dirty="0">
                <a:solidFill>
                  <a:srgbClr val="0D0D0D"/>
                </a:solidFill>
                <a:latin typeface="Arial"/>
                <a:ea typeface="Arial"/>
                <a:cs typeface="Arial"/>
                <a:sym typeface="Arial"/>
              </a:rPr>
              <a:t> Industrial Park (HIP)</a:t>
            </a:r>
            <a:endParaRPr dirty="0"/>
          </a:p>
        </p:txBody>
      </p:sp>
      <p:sp>
        <p:nvSpPr>
          <p:cNvPr id="624" name="Google Shape;624;p36"/>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Google Shape;566;p30">
            <a:extLst>
              <a:ext uri="{FF2B5EF4-FFF2-40B4-BE49-F238E27FC236}">
                <a16:creationId xmlns:a16="http://schemas.microsoft.com/office/drawing/2014/main" id="{2E5A04C9-79B4-CAC9-7E7D-AFF2E14CD82B}"/>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632" name="Google Shape;632;p37"/>
          <p:cNvSpPr/>
          <p:nvPr/>
        </p:nvSpPr>
        <p:spPr>
          <a:xfrm>
            <a:off x="585359" y="1325160"/>
            <a:ext cx="11058681" cy="563227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Ethiopian government launched an </a:t>
            </a:r>
            <a:r>
              <a:rPr lang="en-US" sz="2400" dirty="0" err="1">
                <a:solidFill>
                  <a:srgbClr val="0D0D0D"/>
                </a:solidFill>
                <a:latin typeface="Arial"/>
                <a:ea typeface="Arial"/>
                <a:cs typeface="Arial"/>
                <a:sym typeface="Arial"/>
              </a:rPr>
              <a:t>industrialisation</a:t>
            </a:r>
            <a:r>
              <a:rPr lang="en-US" sz="2400" dirty="0">
                <a:solidFill>
                  <a:srgbClr val="0D0D0D"/>
                </a:solidFill>
                <a:latin typeface="Arial"/>
                <a:ea typeface="Arial"/>
                <a:cs typeface="Arial"/>
                <a:sym typeface="Arial"/>
              </a:rPr>
              <a:t> strategy based on the creation of special economic zones as hubs for export-oriented light manufacturing.</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Inaugurated on July 13, 2016, it is the largest in Sub-Saharan Africa.</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Located in Hawassa, southern Ethiopia, the park focuses on garment and textile manufacturing, aiming to boost the sector.</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first phase covers around 130 hectares, with the potential to expand to 400 hectares, and was built by the China Civil Engineering Construction Corporation (CCECC).</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Ethiopian federal government views the development of industrial parks as a strategic approach to attract investment and accelerate the growth of the manufacturing sector, in line with SDG targets 9.2 and 9.3.</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As of 2021, the Hawassa Industrial Park employed over 35,000 workers, generating more national export revenue and employing more people than the rest of Ethiopia’s textile and apparel manufacturing industry combined.</a:t>
            </a:r>
            <a:endParaRPr sz="2400" dirty="0">
              <a:solidFill>
                <a:srgbClr val="0D0D0D"/>
              </a:solidFill>
              <a:latin typeface="Arial"/>
              <a:ea typeface="Arial"/>
              <a:cs typeface="Arial"/>
              <a:sym typeface="Arial"/>
            </a:endParaRPr>
          </a:p>
        </p:txBody>
      </p:sp>
      <p:sp>
        <p:nvSpPr>
          <p:cNvPr id="633" name="Google Shape;633;p37"/>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622;p36">
            <a:extLst>
              <a:ext uri="{FF2B5EF4-FFF2-40B4-BE49-F238E27FC236}">
                <a16:creationId xmlns:a16="http://schemas.microsoft.com/office/drawing/2014/main" id="{248D58FB-CE8E-0095-8E24-423A12059853}"/>
              </a:ext>
            </a:extLst>
          </p:cNvPr>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Hawassa</a:t>
            </a:r>
            <a:r>
              <a:rPr lang="pt-BR" sz="2400" b="1" i="0" u="none" strike="noStrike" dirty="0">
                <a:solidFill>
                  <a:srgbClr val="0D0D0D"/>
                </a:solidFill>
                <a:latin typeface="Arial"/>
                <a:ea typeface="Arial"/>
                <a:cs typeface="Arial"/>
                <a:sym typeface="Arial"/>
              </a:rPr>
              <a:t> Industrial Park (HIP)</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Google Shape;566;p30">
            <a:extLst>
              <a:ext uri="{FF2B5EF4-FFF2-40B4-BE49-F238E27FC236}">
                <a16:creationId xmlns:a16="http://schemas.microsoft.com/office/drawing/2014/main" id="{66D34CD1-061F-5F2A-3E71-F7F81C5310BE}"/>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5.2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Africa</a:t>
            </a:r>
            <a:endParaRPr sz="3200" dirty="0">
              <a:solidFill>
                <a:srgbClr val="000000"/>
              </a:solidFill>
              <a:latin typeface="Calibri"/>
              <a:ea typeface="Calibri"/>
              <a:cs typeface="Calibri"/>
              <a:sym typeface="Calibri"/>
            </a:endParaRPr>
          </a:p>
        </p:txBody>
      </p:sp>
      <p:sp>
        <p:nvSpPr>
          <p:cNvPr id="641" name="Google Shape;641;p38"/>
          <p:cNvSpPr/>
          <p:nvPr/>
        </p:nvSpPr>
        <p:spPr>
          <a:xfrm>
            <a:off x="585359" y="2188655"/>
            <a:ext cx="11058681" cy="378561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park is expected to create between 60,000 and 80,000 jobs and increase textile and apparel export revenues from USD 100 million to USD 1 billion.</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It has led to the installation and development of infrastructure such as roads, water, electricity, telecommunications, and public services to create a conducive environment for industrial clusters.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Anchored by global textile company PVH, the park has also attracted investment from over 20 other companies.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Despite facing challenges in 2022, the park demonstrated its potential to </a:t>
            </a:r>
            <a:r>
              <a:rPr lang="en-US" sz="2400" dirty="0" err="1">
                <a:solidFill>
                  <a:srgbClr val="0D0D0D"/>
                </a:solidFill>
                <a:latin typeface="Arial"/>
                <a:ea typeface="Arial"/>
                <a:cs typeface="Arial"/>
                <a:sym typeface="Arial"/>
              </a:rPr>
              <a:t>revitalise</a:t>
            </a:r>
            <a:r>
              <a:rPr lang="en-US" sz="2400" dirty="0">
                <a:solidFill>
                  <a:srgbClr val="0D0D0D"/>
                </a:solidFill>
                <a:latin typeface="Arial"/>
                <a:ea typeface="Arial"/>
                <a:cs typeface="Arial"/>
                <a:sym typeface="Arial"/>
              </a:rPr>
              <a:t> the sector by generating over USD 32 million in revenue in the last three months of 2022.</a:t>
            </a:r>
            <a:endParaRPr dirty="0"/>
          </a:p>
        </p:txBody>
      </p:sp>
      <p:sp>
        <p:nvSpPr>
          <p:cNvPr id="642" name="Google Shape;642;p38"/>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622;p36">
            <a:extLst>
              <a:ext uri="{FF2B5EF4-FFF2-40B4-BE49-F238E27FC236}">
                <a16:creationId xmlns:a16="http://schemas.microsoft.com/office/drawing/2014/main" id="{B4ED4D2A-ED38-6C4D-9E05-35060EB2DFDB}"/>
              </a:ext>
            </a:extLst>
          </p:cNvPr>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Hawassa</a:t>
            </a:r>
            <a:r>
              <a:rPr lang="pt-BR" sz="2400" b="1" i="0" u="none" strike="noStrike" dirty="0">
                <a:solidFill>
                  <a:srgbClr val="0D0D0D"/>
                </a:solidFill>
                <a:latin typeface="Arial"/>
                <a:ea typeface="Arial"/>
                <a:cs typeface="Arial"/>
                <a:sym typeface="Arial"/>
              </a:rPr>
              <a:t> Industrial Park (HIP)</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9" name="Google Shape;649;p39"/>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648" name="Google Shape;648;p39"/>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Finland</a:t>
            </a:r>
            <a:r>
              <a:rPr lang="pt-BR" sz="2400" b="1" i="0" u="none" strike="noStrike" dirty="0">
                <a:solidFill>
                  <a:srgbClr val="0D0D0D"/>
                </a:solidFill>
                <a:latin typeface="Arial"/>
                <a:ea typeface="Arial"/>
                <a:cs typeface="Arial"/>
                <a:sym typeface="Arial"/>
              </a:rPr>
              <a:t>: Helsinki </a:t>
            </a:r>
            <a:r>
              <a:rPr lang="pt-BR" sz="2400" b="1" i="0" u="none" strike="noStrike" dirty="0" err="1">
                <a:solidFill>
                  <a:srgbClr val="0D0D0D"/>
                </a:solidFill>
                <a:latin typeface="Arial"/>
                <a:ea typeface="Arial"/>
                <a:cs typeface="Arial"/>
                <a:sym typeface="Arial"/>
              </a:rPr>
              <a:t>Climate</a:t>
            </a:r>
            <a:r>
              <a:rPr lang="pt-BR" sz="2400" b="1" i="0" u="none" strike="noStrike" dirty="0">
                <a:solidFill>
                  <a:srgbClr val="0D0D0D"/>
                </a:solidFill>
                <a:latin typeface="Arial"/>
                <a:ea typeface="Arial"/>
                <a:cs typeface="Arial"/>
                <a:sym typeface="Arial"/>
              </a:rPr>
              <a:t> Street Project</a:t>
            </a:r>
            <a:endParaRPr dirty="0"/>
          </a:p>
        </p:txBody>
      </p:sp>
      <p:sp>
        <p:nvSpPr>
          <p:cNvPr id="650" name="Google Shape;650;p39"/>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1" name="Google Shape;651;p39" descr="Helsinki Climate Street project"/>
          <p:cNvPicPr preferRelativeResize="0"/>
          <p:nvPr/>
        </p:nvPicPr>
        <p:blipFill rotWithShape="1">
          <a:blip r:embed="rId3">
            <a:alphaModFix/>
          </a:blip>
          <a:srcRect/>
          <a:stretch/>
        </p:blipFill>
        <p:spPr>
          <a:xfrm>
            <a:off x="2286000" y="1472660"/>
            <a:ext cx="7620000" cy="5080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2" name="Google Shape;649;p39">
            <a:extLst>
              <a:ext uri="{FF2B5EF4-FFF2-40B4-BE49-F238E27FC236}">
                <a16:creationId xmlns:a16="http://schemas.microsoft.com/office/drawing/2014/main" id="{AAC18253-72DB-0E82-D462-D63E35E3711C}"/>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659" name="Google Shape;659;p40"/>
          <p:cNvSpPr/>
          <p:nvPr/>
        </p:nvSpPr>
        <p:spPr>
          <a:xfrm>
            <a:off x="585358" y="1707662"/>
            <a:ext cx="11058681"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Since 2015, the Climate Street initiative in Helsinki and </a:t>
            </a:r>
            <a:r>
              <a:rPr lang="en-US" sz="2400" dirty="0" err="1">
                <a:solidFill>
                  <a:srgbClr val="0D0D0D"/>
                </a:solidFill>
                <a:latin typeface="Arial"/>
                <a:ea typeface="Arial"/>
                <a:cs typeface="Arial"/>
                <a:sym typeface="Arial"/>
              </a:rPr>
              <a:t>neighbouring</a:t>
            </a:r>
            <a:r>
              <a:rPr lang="en-US" sz="2400" dirty="0">
                <a:solidFill>
                  <a:srgbClr val="0D0D0D"/>
                </a:solidFill>
                <a:latin typeface="Arial"/>
                <a:ea typeface="Arial"/>
                <a:cs typeface="Arial"/>
                <a:sym typeface="Arial"/>
              </a:rPr>
              <a:t> Vantaa has identified three key streets—Iso Roba, Tikkurila, and </a:t>
            </a:r>
            <a:r>
              <a:rPr lang="en-US" sz="2400" dirty="0" err="1">
                <a:solidFill>
                  <a:srgbClr val="0D0D0D"/>
                </a:solidFill>
                <a:latin typeface="Arial"/>
                <a:ea typeface="Arial"/>
                <a:cs typeface="Arial"/>
                <a:sym typeface="Arial"/>
              </a:rPr>
              <a:t>Asematie</a:t>
            </a:r>
            <a:r>
              <a:rPr lang="en-US" sz="2400" dirty="0">
                <a:solidFill>
                  <a:srgbClr val="0D0D0D"/>
                </a:solidFill>
                <a:latin typeface="Arial"/>
                <a:ea typeface="Arial"/>
                <a:cs typeface="Arial"/>
                <a:sym typeface="Arial"/>
              </a:rPr>
              <a:t>—as testing grounds for innovative, resource-efficient, and low-carbon solutions.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Through collaborative efforts involving local residents, property owners, businesses, and NGOs, the Climate Street team aims to co-create and share knowledge on smart climate practices and technologies.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Pilot projects have introduced innovative methods to monitor energy consumption in buildings and reduce food waste in commercial establishments.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Environmentally friendly lighting has been installed, climate-resilient vegetation cultivated, and underground stormwater retention facilities established.</a:t>
            </a:r>
            <a:endParaRPr sz="2400" dirty="0">
              <a:solidFill>
                <a:srgbClr val="0D0D0D"/>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i="0" u="none" strike="noStrike" dirty="0">
              <a:solidFill>
                <a:srgbClr val="0D0D0D"/>
              </a:solidFill>
              <a:latin typeface="Arial"/>
              <a:ea typeface="Arial"/>
              <a:cs typeface="Arial"/>
              <a:sym typeface="Arial"/>
            </a:endParaRPr>
          </a:p>
        </p:txBody>
      </p:sp>
      <p:sp>
        <p:nvSpPr>
          <p:cNvPr id="660" name="Google Shape;660;p40"/>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648;p39">
            <a:extLst>
              <a:ext uri="{FF2B5EF4-FFF2-40B4-BE49-F238E27FC236}">
                <a16:creationId xmlns:a16="http://schemas.microsoft.com/office/drawing/2014/main" id="{C481F3AB-F6A5-1123-6D30-0A070B788F09}"/>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Finland</a:t>
            </a:r>
            <a:r>
              <a:rPr lang="pt-BR" sz="2400" b="1" i="0" u="none" strike="noStrike" dirty="0">
                <a:solidFill>
                  <a:srgbClr val="0D0D0D"/>
                </a:solidFill>
                <a:latin typeface="Arial"/>
                <a:ea typeface="Arial"/>
                <a:cs typeface="Arial"/>
                <a:sym typeface="Arial"/>
              </a:rPr>
              <a:t>: Helsinki </a:t>
            </a:r>
            <a:r>
              <a:rPr lang="pt-BR" sz="2400" b="1" i="0" u="none" strike="noStrike" dirty="0" err="1">
                <a:solidFill>
                  <a:srgbClr val="0D0D0D"/>
                </a:solidFill>
                <a:latin typeface="Arial"/>
                <a:ea typeface="Arial"/>
                <a:cs typeface="Arial"/>
                <a:sym typeface="Arial"/>
              </a:rPr>
              <a:t>Climate</a:t>
            </a:r>
            <a:r>
              <a:rPr lang="pt-BR" sz="2400" b="1" i="0" u="none" strike="noStrike" dirty="0">
                <a:solidFill>
                  <a:srgbClr val="0D0D0D"/>
                </a:solidFill>
                <a:latin typeface="Arial"/>
                <a:ea typeface="Arial"/>
                <a:cs typeface="Arial"/>
                <a:sym typeface="Arial"/>
              </a:rPr>
              <a:t> Street Project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en-US" sz="4400" b="1" strike="noStrike" spc="-1">
                <a:solidFill>
                  <a:srgbClr val="000000"/>
                </a:solidFill>
                <a:latin typeface="Calibri Light"/>
              </a:rPr>
              <a:t>1. Introduction to the SDGs</a:t>
            </a:r>
            <a:endParaRPr lang="de-DE" sz="4400" b="0" strike="noStrike" spc="-1">
              <a:solidFill>
                <a:srgbClr val="000000"/>
              </a:solidFill>
              <a:latin typeface="Calibri"/>
            </a:endParaRPr>
          </a:p>
        </p:txBody>
      </p:sp>
      <p:pic>
        <p:nvPicPr>
          <p:cNvPr id="105" name="Grafik 3"/>
          <p:cNvPicPr/>
          <p:nvPr/>
        </p:nvPicPr>
        <p:blipFill>
          <a:blip r:embed="rId3"/>
          <a:stretch/>
        </p:blipFill>
        <p:spPr>
          <a:xfrm>
            <a:off x="238320" y="139320"/>
            <a:ext cx="1674720" cy="779760"/>
          </a:xfrm>
          <a:prstGeom prst="rect">
            <a:avLst/>
          </a:prstGeom>
          <a:ln w="0">
            <a:noFill/>
          </a:ln>
        </p:spPr>
      </p:pic>
      <p:pic>
        <p:nvPicPr>
          <p:cNvPr id="106" name="Grafik 4"/>
          <p:cNvPicPr/>
          <p:nvPr/>
        </p:nvPicPr>
        <p:blipFill>
          <a:blip r:embed="rId4"/>
          <a:stretch/>
        </p:blipFill>
        <p:spPr>
          <a:xfrm>
            <a:off x="5149800" y="139320"/>
            <a:ext cx="2339280" cy="860400"/>
          </a:xfrm>
          <a:prstGeom prst="rect">
            <a:avLst/>
          </a:prstGeom>
          <a:ln w="0">
            <a:noFill/>
          </a:ln>
        </p:spPr>
      </p:pic>
      <p:pic>
        <p:nvPicPr>
          <p:cNvPr id="107"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108"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109" name="Picture 2" descr="A screenshot of a cell phone&#10;&#10;Description automatically generated"/>
          <p:cNvPicPr/>
          <p:nvPr/>
        </p:nvPicPr>
        <p:blipFill>
          <a:blip r:embed="rId7"/>
          <a:srcRect t="10448"/>
          <a:stretch/>
        </p:blipFill>
        <p:spPr>
          <a:xfrm>
            <a:off x="2635560" y="2289600"/>
            <a:ext cx="7371360" cy="4189320"/>
          </a:xfrm>
          <a:prstGeom prst="rect">
            <a:avLst/>
          </a:prstGeom>
          <a:ln w="0">
            <a:noFill/>
          </a:ln>
        </p:spPr>
      </p:pic>
      <p:pic>
        <p:nvPicPr>
          <p:cNvPr id="2" name="Grafik 1">
            <a:extLst>
              <a:ext uri="{FF2B5EF4-FFF2-40B4-BE49-F238E27FC236}">
                <a16:creationId xmlns:a16="http://schemas.microsoft.com/office/drawing/2014/main" id="{D9500A99-1A8C-E420-E802-45B38979C6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2" name="Google Shape;649;p39">
            <a:extLst>
              <a:ext uri="{FF2B5EF4-FFF2-40B4-BE49-F238E27FC236}">
                <a16:creationId xmlns:a16="http://schemas.microsoft.com/office/drawing/2014/main" id="{0FB8D1B6-304A-5C39-4F0F-0D92D383F979}"/>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668" name="Google Shape;668;p41"/>
          <p:cNvSpPr/>
          <p:nvPr/>
        </p:nvSpPr>
        <p:spPr>
          <a:xfrm>
            <a:off x="585358" y="1882760"/>
            <a:ext cx="11058681" cy="489360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success of Climate Street is attributed to meticulous engagement with diverse stakeholders, fostering trust and collaboration from the outset.</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project has achieved significant milestones, with tangible impacts already evident.</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Its sustainability is grounded in the proactive involvement of informed and engaged residents, as well as ongoing collaboration among members of the business community, supported by networking initiatives.</a:t>
            </a:r>
          </a:p>
          <a:p>
            <a:pPr marL="342900" marR="0" lvl="0" indent="-342900" algn="l" rtl="0">
              <a:spcBef>
                <a:spcPts val="0"/>
              </a:spcBef>
              <a:spcAft>
                <a:spcPts val="0"/>
              </a:spcAft>
              <a:buClr>
                <a:srgbClr val="0D0D0D"/>
              </a:buClr>
              <a:buSzPts val="2600"/>
              <a:buFont typeface="Arial"/>
              <a:buChar char="•"/>
            </a:pPr>
            <a:r>
              <a:rPr lang="en-US" sz="2600" dirty="0">
                <a:solidFill>
                  <a:srgbClr val="0D0D0D"/>
                </a:solidFill>
                <a:latin typeface="Arial"/>
                <a:ea typeface="Arial"/>
                <a:cs typeface="Arial"/>
                <a:sym typeface="Arial"/>
              </a:rPr>
              <a:t>The project also engages the younger generation, as seen in events like Earth Hour, which promote awareness and education on climate conservation.</a:t>
            </a:r>
            <a:endParaRPr sz="2600" i="0" u="none" strike="noStrike" dirty="0">
              <a:solidFill>
                <a:srgbClr val="0D0D0D"/>
              </a:solidFill>
              <a:latin typeface="Arial"/>
              <a:ea typeface="Arial"/>
              <a:cs typeface="Arial"/>
              <a:sym typeface="Arial"/>
            </a:endParaRPr>
          </a:p>
        </p:txBody>
      </p:sp>
      <p:sp>
        <p:nvSpPr>
          <p:cNvPr id="669" name="Google Shape;669;p41"/>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648;p39">
            <a:extLst>
              <a:ext uri="{FF2B5EF4-FFF2-40B4-BE49-F238E27FC236}">
                <a16:creationId xmlns:a16="http://schemas.microsoft.com/office/drawing/2014/main" id="{CB62A4B3-39A6-3DB7-58D4-717A6D16DEDA}"/>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Finland</a:t>
            </a:r>
            <a:r>
              <a:rPr lang="pt-BR" sz="2400" b="1" i="0" u="none" strike="noStrike" dirty="0">
                <a:solidFill>
                  <a:srgbClr val="0D0D0D"/>
                </a:solidFill>
                <a:latin typeface="Arial"/>
                <a:ea typeface="Arial"/>
                <a:cs typeface="Arial"/>
                <a:sym typeface="Arial"/>
              </a:rPr>
              <a:t>: Helsinki </a:t>
            </a:r>
            <a:r>
              <a:rPr lang="pt-BR" sz="2400" b="1" i="0" u="none" strike="noStrike" dirty="0" err="1">
                <a:solidFill>
                  <a:srgbClr val="0D0D0D"/>
                </a:solidFill>
                <a:latin typeface="Arial"/>
                <a:ea typeface="Arial"/>
                <a:cs typeface="Arial"/>
                <a:sym typeface="Arial"/>
              </a:rPr>
              <a:t>Climate</a:t>
            </a:r>
            <a:r>
              <a:rPr lang="pt-BR" sz="2400" b="1" i="0" u="none" strike="noStrike" dirty="0">
                <a:solidFill>
                  <a:srgbClr val="0D0D0D"/>
                </a:solidFill>
                <a:latin typeface="Arial"/>
                <a:ea typeface="Arial"/>
                <a:cs typeface="Arial"/>
                <a:sym typeface="Arial"/>
              </a:rPr>
              <a:t> Street Project</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2" name="Google Shape;649;p39">
            <a:extLst>
              <a:ext uri="{FF2B5EF4-FFF2-40B4-BE49-F238E27FC236}">
                <a16:creationId xmlns:a16="http://schemas.microsoft.com/office/drawing/2014/main" id="{86E1F881-3261-83FA-ED8B-4E905E86610C}"/>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pic>
        <p:nvPicPr>
          <p:cNvPr id="675" name="Google Shape;675;p42" descr="Diversitours – Real and Virtual Tours - Intercultural cities programme"/>
          <p:cNvPicPr preferRelativeResize="0"/>
          <p:nvPr/>
        </p:nvPicPr>
        <p:blipFill rotWithShape="1">
          <a:blip r:embed="rId3">
            <a:alphaModFix/>
          </a:blip>
          <a:srcRect/>
          <a:stretch/>
        </p:blipFill>
        <p:spPr>
          <a:xfrm>
            <a:off x="1731928" y="1325160"/>
            <a:ext cx="9521909" cy="5341025"/>
          </a:xfrm>
          <a:prstGeom prst="rect">
            <a:avLst/>
          </a:prstGeom>
          <a:noFill/>
          <a:ln>
            <a:noFill/>
          </a:ln>
        </p:spPr>
      </p:pic>
      <p:sp>
        <p:nvSpPr>
          <p:cNvPr id="676" name="Google Shape;676;p42"/>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a:solidFill>
                  <a:srgbClr val="0D0D0D"/>
                </a:solidFill>
                <a:latin typeface="Arial"/>
                <a:ea typeface="Arial"/>
                <a:cs typeface="Arial"/>
                <a:sym typeface="Arial"/>
              </a:rPr>
              <a:t>Spain: DIVERSITOURS</a:t>
            </a:r>
            <a:endParaRPr dirty="0"/>
          </a:p>
        </p:txBody>
      </p:sp>
      <p:sp>
        <p:nvSpPr>
          <p:cNvPr id="678" name="Google Shape;678;p42"/>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2" name="Google Shape;649;p39">
            <a:extLst>
              <a:ext uri="{FF2B5EF4-FFF2-40B4-BE49-F238E27FC236}">
                <a16:creationId xmlns:a16="http://schemas.microsoft.com/office/drawing/2014/main" id="{8B4F9144-036E-1F90-0437-77624A7548B3}"/>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686" name="Google Shape;686;p43"/>
          <p:cNvSpPr/>
          <p:nvPr/>
        </p:nvSpPr>
        <p:spPr>
          <a:xfrm>
            <a:off x="585359" y="1999492"/>
            <a:ext cx="11058680"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Selection of territories based on criteria such as cultural diversity and development potential</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Training of intercultural guides to narrate local stories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Creation of </a:t>
            </a:r>
            <a:r>
              <a:rPr lang="en-US" sz="2400" dirty="0" err="1">
                <a:solidFill>
                  <a:srgbClr val="0D0D0D"/>
                </a:solidFill>
                <a:latin typeface="Arial"/>
                <a:ea typeface="Arial"/>
                <a:cs typeface="Arial"/>
                <a:sym typeface="Arial"/>
              </a:rPr>
              <a:t>neighbourhood</a:t>
            </a:r>
            <a:r>
              <a:rPr lang="en-US" sz="2400" dirty="0">
                <a:solidFill>
                  <a:srgbClr val="0D0D0D"/>
                </a:solidFill>
                <a:latin typeface="Arial"/>
                <a:ea typeface="Arial"/>
                <a:cs typeface="Arial"/>
                <a:sym typeface="Arial"/>
              </a:rPr>
              <a:t> narratives based on exploratory studies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Development of intercultural visit routes and </a:t>
            </a:r>
            <a:r>
              <a:rPr lang="en-US" sz="2400" dirty="0" err="1">
                <a:solidFill>
                  <a:srgbClr val="0D0D0D"/>
                </a:solidFill>
                <a:latin typeface="Arial"/>
                <a:ea typeface="Arial"/>
                <a:cs typeface="Arial"/>
                <a:sym typeface="Arial"/>
              </a:rPr>
              <a:t>mapsImplementation</a:t>
            </a:r>
            <a:r>
              <a:rPr lang="en-US" sz="2400" dirty="0">
                <a:solidFill>
                  <a:srgbClr val="0D0D0D"/>
                </a:solidFill>
                <a:latin typeface="Arial"/>
                <a:ea typeface="Arial"/>
                <a:cs typeface="Arial"/>
                <a:sym typeface="Arial"/>
              </a:rPr>
              <a:t> of in-person routes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Production of virtual reality content</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Involvement of various stakeholders, including local institutions, social entities, and citizens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Led by </a:t>
            </a:r>
            <a:r>
              <a:rPr lang="en-US" sz="2400" dirty="0" err="1">
                <a:solidFill>
                  <a:srgbClr val="0D0D0D"/>
                </a:solidFill>
                <a:latin typeface="Arial"/>
                <a:ea typeface="Arial"/>
                <a:cs typeface="Arial"/>
                <a:sym typeface="Arial"/>
              </a:rPr>
              <a:t>organisations</a:t>
            </a:r>
            <a:r>
              <a:rPr lang="en-US" sz="2400" dirty="0">
                <a:solidFill>
                  <a:srgbClr val="0D0D0D"/>
                </a:solidFill>
                <a:latin typeface="Arial"/>
                <a:ea typeface="Arial"/>
                <a:cs typeface="Arial"/>
                <a:sym typeface="Arial"/>
              </a:rPr>
              <a:t> such as the Bilbao City Council</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Collaboration among various governmental, academic, and social entities</a:t>
            </a:r>
            <a:endParaRPr sz="2400" i="0" u="none" strike="noStrike" dirty="0">
              <a:solidFill>
                <a:srgbClr val="0D0D0D"/>
              </a:solidFill>
              <a:latin typeface="Arial"/>
              <a:ea typeface="Arial"/>
              <a:cs typeface="Arial"/>
              <a:sym typeface="Arial"/>
            </a:endParaRPr>
          </a:p>
        </p:txBody>
      </p:sp>
      <p:sp>
        <p:nvSpPr>
          <p:cNvPr id="687" name="Google Shape;687;p43"/>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676;p42">
            <a:extLst>
              <a:ext uri="{FF2B5EF4-FFF2-40B4-BE49-F238E27FC236}">
                <a16:creationId xmlns:a16="http://schemas.microsoft.com/office/drawing/2014/main" id="{FF16FDAC-F606-A272-0EAC-950398B95B28}"/>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a:solidFill>
                  <a:srgbClr val="0D0D0D"/>
                </a:solidFill>
                <a:latin typeface="Arial"/>
                <a:ea typeface="Arial"/>
                <a:cs typeface="Arial"/>
                <a:sym typeface="Arial"/>
              </a:rPr>
              <a:t>Spain: DIVERSITOURS</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2" name="Google Shape;649;p39">
            <a:extLst>
              <a:ext uri="{FF2B5EF4-FFF2-40B4-BE49-F238E27FC236}">
                <a16:creationId xmlns:a16="http://schemas.microsoft.com/office/drawing/2014/main" id="{503490C3-D1D9-69BF-6E36-66938D232CFA}"/>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695" name="Google Shape;695;p44"/>
          <p:cNvSpPr/>
          <p:nvPr/>
        </p:nvSpPr>
        <p:spPr>
          <a:xfrm>
            <a:off x="585360" y="1975389"/>
            <a:ext cx="11058680"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DIVERSITOURS project had a significant impact, involving a wide range of participants and gaining recognition at local, national, and international levels.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Between 2021 and 2023, 27 tours were conducted, engaging 597 people with a diverse demographic composition.</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Over 400 individuals participated in the virtual experience during the 2022 </a:t>
            </a:r>
            <a:r>
              <a:rPr lang="en-US" sz="2400" dirty="0" err="1">
                <a:solidFill>
                  <a:srgbClr val="0D0D0D"/>
                </a:solidFill>
                <a:latin typeface="Arial"/>
                <a:ea typeface="Arial"/>
                <a:cs typeface="Arial"/>
                <a:sym typeface="Arial"/>
              </a:rPr>
              <a:t>Loturak</a:t>
            </a:r>
            <a:r>
              <a:rPr lang="en-US" sz="2400" dirty="0">
                <a:solidFill>
                  <a:srgbClr val="0D0D0D"/>
                </a:solidFill>
                <a:latin typeface="Arial"/>
                <a:ea typeface="Arial"/>
                <a:cs typeface="Arial"/>
                <a:sym typeface="Arial"/>
              </a:rPr>
              <a:t> Festival.</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Project effectiveness was positively evaluated, with an average satisfaction score of 9.24 out of 10 for the in-person routes.</a:t>
            </a:r>
          </a:p>
          <a:p>
            <a:pPr marL="342900" marR="0" lvl="0" indent="-342900" algn="l" rtl="0">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Effective communication—including branding, informational materials, and the use of social media—helped increase the project’s visibility and engagement.</a:t>
            </a:r>
            <a:endParaRPr sz="2400" i="0" u="none" strike="noStrike" dirty="0">
              <a:solidFill>
                <a:srgbClr val="0D0D0D"/>
              </a:solidFill>
              <a:latin typeface="Arial"/>
              <a:ea typeface="Arial"/>
              <a:cs typeface="Arial"/>
              <a:sym typeface="Arial"/>
            </a:endParaRPr>
          </a:p>
        </p:txBody>
      </p:sp>
      <p:sp>
        <p:nvSpPr>
          <p:cNvPr id="696" name="Google Shape;696;p44"/>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676;p42">
            <a:extLst>
              <a:ext uri="{FF2B5EF4-FFF2-40B4-BE49-F238E27FC236}">
                <a16:creationId xmlns:a16="http://schemas.microsoft.com/office/drawing/2014/main" id="{CD0F8BBB-4EDC-36FA-BB2B-B88BFA6E1C73}"/>
              </a:ext>
            </a:extLst>
          </p:cNvPr>
          <p:cNvSpPr/>
          <p:nvPr/>
        </p:nvSpPr>
        <p:spPr>
          <a:xfrm>
            <a:off x="585360"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a:solidFill>
                  <a:srgbClr val="0D0D0D"/>
                </a:solidFill>
                <a:latin typeface="Arial"/>
                <a:ea typeface="Arial"/>
                <a:cs typeface="Arial"/>
                <a:sym typeface="Arial"/>
              </a:rPr>
              <a:t>Spain: DIVERSITOURS</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45" descr="Vilnius Tech Park - Startup Highway"/>
          <p:cNvPicPr preferRelativeResize="0"/>
          <p:nvPr/>
        </p:nvPicPr>
        <p:blipFill rotWithShape="1">
          <a:blip r:embed="rId3">
            <a:alphaModFix/>
          </a:blip>
          <a:srcRect/>
          <a:stretch/>
        </p:blipFill>
        <p:spPr>
          <a:xfrm>
            <a:off x="1174227" y="0"/>
            <a:ext cx="10775254" cy="7237379"/>
          </a:xfrm>
          <a:prstGeom prst="rect">
            <a:avLst/>
          </a:prstGeom>
          <a:noFill/>
          <a:ln>
            <a:noFill/>
          </a:ln>
        </p:spPr>
      </p:pic>
      <p:sp>
        <p:nvSpPr>
          <p:cNvPr id="2" name="Google Shape;649;p39">
            <a:extLst>
              <a:ext uri="{FF2B5EF4-FFF2-40B4-BE49-F238E27FC236}">
                <a16:creationId xmlns:a16="http://schemas.microsoft.com/office/drawing/2014/main" id="{A6BDED64-D05F-5E42-A964-DF0F85F328FF}"/>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703" name="Google Shape;703;p45"/>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Lithuania</a:t>
            </a:r>
            <a:r>
              <a:rPr lang="pt-BR" sz="2400" b="1" i="0" u="none" strike="noStrike" dirty="0">
                <a:solidFill>
                  <a:srgbClr val="0D0D0D"/>
                </a:solidFill>
                <a:latin typeface="Arial"/>
                <a:ea typeface="Arial"/>
                <a:cs typeface="Arial"/>
                <a:sym typeface="Arial"/>
              </a:rPr>
              <a:t>: Vilnius Tech Park</a:t>
            </a:r>
            <a:endParaRPr dirty="0"/>
          </a:p>
        </p:txBody>
      </p:sp>
      <p:sp>
        <p:nvSpPr>
          <p:cNvPr id="705" name="Google Shape;705;p45"/>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3" name="Google Shape;713;p46"/>
          <p:cNvSpPr/>
          <p:nvPr/>
        </p:nvSpPr>
        <p:spPr>
          <a:xfrm>
            <a:off x="585359" y="1590930"/>
            <a:ext cx="11058680" cy="50782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Vilnius Tech Park has been a leader in creating cutting-edge facilities since 2016, including a conference </a:t>
            </a:r>
            <a:r>
              <a:rPr lang="en-US" sz="2400" dirty="0" err="1">
                <a:solidFill>
                  <a:srgbClr val="0D0D0D"/>
                </a:solidFill>
                <a:latin typeface="Arial"/>
                <a:ea typeface="Arial"/>
                <a:cs typeface="Arial"/>
                <a:sym typeface="Arial"/>
              </a:rPr>
              <a:t>centre</a:t>
            </a:r>
            <a:r>
              <a:rPr lang="en-US" sz="2400" dirty="0">
                <a:solidFill>
                  <a:srgbClr val="0D0D0D"/>
                </a:solidFill>
                <a:latin typeface="Arial"/>
                <a:ea typeface="Arial"/>
                <a:cs typeface="Arial"/>
                <a:sym typeface="Arial"/>
              </a:rPr>
              <a:t> and the </a:t>
            </a:r>
            <a:r>
              <a:rPr lang="en-US" sz="2400" dirty="0" err="1">
                <a:solidFill>
                  <a:srgbClr val="0D0D0D"/>
                </a:solidFill>
                <a:latin typeface="Arial"/>
                <a:ea typeface="Arial"/>
                <a:cs typeface="Arial"/>
                <a:sym typeface="Arial"/>
              </a:rPr>
              <a:t>Sapiegos</a:t>
            </a:r>
            <a:r>
              <a:rPr lang="en-US" sz="2400" dirty="0">
                <a:solidFill>
                  <a:srgbClr val="0D0D0D"/>
                </a:solidFill>
                <a:latin typeface="Arial"/>
                <a:ea typeface="Arial"/>
                <a:cs typeface="Arial"/>
                <a:sym typeface="Arial"/>
              </a:rPr>
              <a:t> Corporate space for collaboration between companies and entrepreneurs.</a:t>
            </a:r>
          </a:p>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park is committed to community engagement, offering </a:t>
            </a:r>
            <a:r>
              <a:rPr lang="en-US" sz="2400" dirty="0" err="1">
                <a:solidFill>
                  <a:srgbClr val="0D0D0D"/>
                </a:solidFill>
                <a:latin typeface="Arial"/>
                <a:ea typeface="Arial"/>
                <a:cs typeface="Arial"/>
                <a:sym typeface="Arial"/>
              </a:rPr>
              <a:t>programmes</a:t>
            </a:r>
            <a:r>
              <a:rPr lang="en-US" sz="2400" dirty="0">
                <a:solidFill>
                  <a:srgbClr val="0D0D0D"/>
                </a:solidFill>
                <a:latin typeface="Arial"/>
                <a:ea typeface="Arial"/>
                <a:cs typeface="Arial"/>
                <a:sym typeface="Arial"/>
              </a:rPr>
              <a:t> such as </a:t>
            </a:r>
            <a:r>
              <a:rPr lang="en-US" sz="2400" dirty="0" err="1">
                <a:solidFill>
                  <a:srgbClr val="0D0D0D"/>
                </a:solidFill>
                <a:latin typeface="Arial"/>
                <a:ea typeface="Arial"/>
                <a:cs typeface="Arial"/>
                <a:sym typeface="Arial"/>
              </a:rPr>
              <a:t>CodeAcademy</a:t>
            </a:r>
            <a:r>
              <a:rPr lang="en-US" sz="2400" dirty="0">
                <a:solidFill>
                  <a:srgbClr val="0D0D0D"/>
                </a:solidFill>
                <a:latin typeface="Arial"/>
                <a:ea typeface="Arial"/>
                <a:cs typeface="Arial"/>
                <a:sym typeface="Arial"/>
              </a:rPr>
              <a:t> for programming skills and </a:t>
            </a:r>
            <a:r>
              <a:rPr lang="en-US" sz="2400" dirty="0" err="1">
                <a:solidFill>
                  <a:srgbClr val="0D0D0D"/>
                </a:solidFill>
                <a:latin typeface="Arial"/>
                <a:ea typeface="Arial"/>
                <a:cs typeface="Arial"/>
                <a:sym typeface="Arial"/>
              </a:rPr>
              <a:t>Miesto</a:t>
            </a:r>
            <a:r>
              <a:rPr lang="en-US" sz="2400" dirty="0">
                <a:solidFill>
                  <a:srgbClr val="0D0D0D"/>
                </a:solidFill>
                <a:latin typeface="Arial"/>
                <a:ea typeface="Arial"/>
                <a:cs typeface="Arial"/>
                <a:sym typeface="Arial"/>
              </a:rPr>
              <a:t> </a:t>
            </a:r>
            <a:r>
              <a:rPr lang="en-US" sz="2400" dirty="0" err="1">
                <a:solidFill>
                  <a:srgbClr val="0D0D0D"/>
                </a:solidFill>
                <a:latin typeface="Arial"/>
                <a:ea typeface="Arial"/>
                <a:cs typeface="Arial"/>
                <a:sym typeface="Arial"/>
              </a:rPr>
              <a:t>Laboratorijos</a:t>
            </a:r>
            <a:r>
              <a:rPr lang="en-US" sz="2400" dirty="0">
                <a:solidFill>
                  <a:srgbClr val="0D0D0D"/>
                </a:solidFill>
                <a:latin typeface="Arial"/>
                <a:ea typeface="Arial"/>
                <a:cs typeface="Arial"/>
                <a:sym typeface="Arial"/>
              </a:rPr>
              <a:t>, a citizen lab focused on eco-gardening.</a:t>
            </a:r>
          </a:p>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In addition, Vilnius Tech Park contributes significantly to Vilnius’ cultural scene, collaborating on events such as Culture </a:t>
            </a:r>
            <a:r>
              <a:rPr lang="en-US" sz="2400" dirty="0" err="1">
                <a:solidFill>
                  <a:srgbClr val="0D0D0D"/>
                </a:solidFill>
                <a:latin typeface="Arial"/>
                <a:ea typeface="Arial"/>
                <a:cs typeface="Arial"/>
                <a:sym typeface="Arial"/>
              </a:rPr>
              <a:t>Night.Vilnius</a:t>
            </a:r>
            <a:r>
              <a:rPr lang="en-US" sz="2400" dirty="0">
                <a:solidFill>
                  <a:srgbClr val="0D0D0D"/>
                </a:solidFill>
                <a:latin typeface="Arial"/>
                <a:ea typeface="Arial"/>
                <a:cs typeface="Arial"/>
                <a:sym typeface="Arial"/>
              </a:rPr>
              <a:t> Tech Park is the leading ICT hub in the Nordic and Baltic regions.</a:t>
            </a:r>
            <a:endParaRPr dirty="0"/>
          </a:p>
        </p:txBody>
      </p:sp>
      <p:sp>
        <p:nvSpPr>
          <p:cNvPr id="714" name="Google Shape;714;p46"/>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Google Shape;649;p39">
            <a:extLst>
              <a:ext uri="{FF2B5EF4-FFF2-40B4-BE49-F238E27FC236}">
                <a16:creationId xmlns:a16="http://schemas.microsoft.com/office/drawing/2014/main" id="{9A7C101E-6499-25FC-074C-285393A579AE}"/>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3" name="Google Shape;703;p45">
            <a:extLst>
              <a:ext uri="{FF2B5EF4-FFF2-40B4-BE49-F238E27FC236}">
                <a16:creationId xmlns:a16="http://schemas.microsoft.com/office/drawing/2014/main" id="{88680FCA-2091-0DD5-BF5E-9BF383641A23}"/>
              </a:ext>
            </a:extLst>
          </p:cNvPr>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Lithuania</a:t>
            </a:r>
            <a:r>
              <a:rPr lang="pt-BR" sz="2400" b="1" i="0" u="none" strike="noStrike" dirty="0">
                <a:solidFill>
                  <a:srgbClr val="0D0D0D"/>
                </a:solidFill>
                <a:latin typeface="Arial"/>
                <a:ea typeface="Arial"/>
                <a:cs typeface="Arial"/>
                <a:sym typeface="Arial"/>
              </a:rPr>
              <a:t>: Vilnius Tech Park</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2" name="Google Shape;649;p39">
            <a:extLst>
              <a:ext uri="{FF2B5EF4-FFF2-40B4-BE49-F238E27FC236}">
                <a16:creationId xmlns:a16="http://schemas.microsoft.com/office/drawing/2014/main" id="{F3A17982-64AE-AE8F-769A-6D353CADB706}"/>
              </a:ext>
            </a:extLst>
          </p:cNvPr>
          <p:cNvSpPr txBox="1"/>
          <p:nvPr/>
        </p:nvSpPr>
        <p:spPr>
          <a:xfrm>
            <a:off x="585359"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Calibri"/>
              <a:buNone/>
            </a:pPr>
            <a:r>
              <a:rPr lang="pt-BR" sz="3200" b="1" dirty="0">
                <a:solidFill>
                  <a:srgbClr val="000000"/>
                </a:solidFill>
                <a:latin typeface="Calibri"/>
                <a:ea typeface="Calibri"/>
                <a:cs typeface="Calibri"/>
                <a:sym typeface="Calibri"/>
              </a:rPr>
              <a:t>5.3 Case </a:t>
            </a:r>
            <a:r>
              <a:rPr lang="pt-BR" sz="3200" b="1" dirty="0" err="1">
                <a:solidFill>
                  <a:srgbClr val="000000"/>
                </a:solidFill>
                <a:latin typeface="Calibri"/>
                <a:ea typeface="Calibri"/>
                <a:cs typeface="Calibri"/>
                <a:sym typeface="Calibri"/>
              </a:rPr>
              <a:t>Studies</a:t>
            </a:r>
            <a:r>
              <a:rPr lang="pt-BR" sz="3200" b="1" dirty="0">
                <a:solidFill>
                  <a:srgbClr val="000000"/>
                </a:solidFill>
                <a:latin typeface="Calibri"/>
                <a:ea typeface="Calibri"/>
                <a:cs typeface="Calibri"/>
                <a:sym typeface="Calibri"/>
              </a:rPr>
              <a:t> – </a:t>
            </a:r>
            <a:r>
              <a:rPr lang="pt-BR" sz="3200" b="1" dirty="0" err="1">
                <a:solidFill>
                  <a:srgbClr val="000000"/>
                </a:solidFill>
                <a:latin typeface="Calibri"/>
                <a:ea typeface="Calibri"/>
                <a:cs typeface="Calibri"/>
                <a:sym typeface="Calibri"/>
              </a:rPr>
              <a:t>Europe</a:t>
            </a:r>
            <a:endParaRPr sz="3200" dirty="0">
              <a:solidFill>
                <a:srgbClr val="000000"/>
              </a:solidFill>
              <a:latin typeface="Calibri"/>
              <a:ea typeface="Calibri"/>
              <a:cs typeface="Calibri"/>
              <a:sym typeface="Calibri"/>
            </a:endParaRPr>
          </a:p>
        </p:txBody>
      </p:sp>
      <p:sp>
        <p:nvSpPr>
          <p:cNvPr id="722" name="Google Shape;722;p47"/>
          <p:cNvSpPr/>
          <p:nvPr/>
        </p:nvSpPr>
        <p:spPr>
          <a:xfrm>
            <a:off x="585359" y="1824394"/>
            <a:ext cx="11058680" cy="45242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An eight-hectare area was </a:t>
            </a:r>
            <a:r>
              <a:rPr lang="en-US" sz="2400" dirty="0" err="1">
                <a:solidFill>
                  <a:srgbClr val="0D0D0D"/>
                </a:solidFill>
                <a:latin typeface="Arial"/>
                <a:ea typeface="Arial"/>
                <a:cs typeface="Arial"/>
                <a:sym typeface="Arial"/>
              </a:rPr>
              <a:t>revitalised</a:t>
            </a:r>
            <a:r>
              <a:rPr lang="en-US" sz="2400" dirty="0">
                <a:solidFill>
                  <a:srgbClr val="0D0D0D"/>
                </a:solidFill>
                <a:latin typeface="Arial"/>
                <a:ea typeface="Arial"/>
                <a:cs typeface="Arial"/>
                <a:sym typeface="Arial"/>
              </a:rPr>
              <a:t> to create over 9,000 square </a:t>
            </a:r>
            <a:r>
              <a:rPr lang="en-US" sz="2400" dirty="0" err="1">
                <a:solidFill>
                  <a:srgbClr val="0D0D0D"/>
                </a:solidFill>
                <a:latin typeface="Arial"/>
                <a:ea typeface="Arial"/>
                <a:cs typeface="Arial"/>
                <a:sym typeface="Arial"/>
              </a:rPr>
              <a:t>metres</a:t>
            </a:r>
            <a:r>
              <a:rPr lang="en-US" sz="2400" dirty="0">
                <a:solidFill>
                  <a:srgbClr val="0D0D0D"/>
                </a:solidFill>
                <a:latin typeface="Arial"/>
                <a:ea typeface="Arial"/>
                <a:cs typeface="Arial"/>
                <a:sym typeface="Arial"/>
              </a:rPr>
              <a:t> of office space.</a:t>
            </a:r>
          </a:p>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The park hosts more than 65 cutting-edge companies and has become an attractive hub for foreign ventures and individual talent.</a:t>
            </a:r>
          </a:p>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Vilnius has gained greater visibility as a tourist destination, with increasing numbers of visitors and the emergence of local tour businesses each year.</a:t>
            </a:r>
          </a:p>
          <a:p>
            <a:pPr marL="342900" marR="0" lvl="0" indent="-342900" algn="l" rtl="0">
              <a:lnSpc>
                <a:spcPct val="150000"/>
              </a:lnSpc>
              <a:spcBef>
                <a:spcPts val="0"/>
              </a:spcBef>
              <a:spcAft>
                <a:spcPts val="0"/>
              </a:spcAft>
              <a:buClr>
                <a:srgbClr val="0D0D0D"/>
              </a:buClr>
              <a:buSzPts val="2400"/>
              <a:buFont typeface="Arial"/>
              <a:buChar char="•"/>
            </a:pPr>
            <a:r>
              <a:rPr lang="en-US" sz="2400" dirty="0">
                <a:solidFill>
                  <a:srgbClr val="0D0D0D"/>
                </a:solidFill>
                <a:latin typeface="Arial"/>
                <a:ea typeface="Arial"/>
                <a:cs typeface="Arial"/>
                <a:sym typeface="Arial"/>
              </a:rPr>
              <a:t>Sapieha Park serves as the </a:t>
            </a:r>
            <a:r>
              <a:rPr lang="en-US" sz="2400" dirty="0" err="1">
                <a:solidFill>
                  <a:srgbClr val="0D0D0D"/>
                </a:solidFill>
                <a:latin typeface="Arial"/>
                <a:ea typeface="Arial"/>
                <a:cs typeface="Arial"/>
                <a:sym typeface="Arial"/>
              </a:rPr>
              <a:t>epicentre</a:t>
            </a:r>
            <a:r>
              <a:rPr lang="en-US" sz="2400" dirty="0">
                <a:solidFill>
                  <a:srgbClr val="0D0D0D"/>
                </a:solidFill>
                <a:latin typeface="Arial"/>
                <a:ea typeface="Arial"/>
                <a:cs typeface="Arial"/>
                <a:sym typeface="Arial"/>
              </a:rPr>
              <a:t> of leisure activities in the city, fostering community engagement and startup participation.</a:t>
            </a:r>
            <a:endParaRPr sz="2400" i="0" u="none" strike="noStrike" dirty="0">
              <a:solidFill>
                <a:srgbClr val="0D0D0D"/>
              </a:solidFill>
              <a:latin typeface="Arial"/>
              <a:ea typeface="Arial"/>
              <a:cs typeface="Arial"/>
              <a:sym typeface="Arial"/>
            </a:endParaRPr>
          </a:p>
        </p:txBody>
      </p:sp>
      <p:sp>
        <p:nvSpPr>
          <p:cNvPr id="723" name="Google Shape;723;p47"/>
          <p:cNvSpPr/>
          <p:nvPr/>
        </p:nvSpPr>
        <p:spPr>
          <a:xfrm>
            <a:off x="0" y="0"/>
            <a:ext cx="279918"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 name="Google Shape;703;p45">
            <a:extLst>
              <a:ext uri="{FF2B5EF4-FFF2-40B4-BE49-F238E27FC236}">
                <a16:creationId xmlns:a16="http://schemas.microsoft.com/office/drawing/2014/main" id="{83BFB581-4144-E30C-212C-C48D2AC38317}"/>
              </a:ext>
            </a:extLst>
          </p:cNvPr>
          <p:cNvSpPr/>
          <p:nvPr/>
        </p:nvSpPr>
        <p:spPr>
          <a:xfrm>
            <a:off x="585359" y="863495"/>
            <a:ext cx="11058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0" u="none" strike="noStrike" dirty="0" err="1">
                <a:solidFill>
                  <a:srgbClr val="0D0D0D"/>
                </a:solidFill>
                <a:latin typeface="Arial"/>
                <a:ea typeface="Arial"/>
                <a:cs typeface="Arial"/>
                <a:sym typeface="Arial"/>
              </a:rPr>
              <a:t>Lithuania</a:t>
            </a:r>
            <a:r>
              <a:rPr lang="pt-BR" sz="2400" b="1" i="0" u="none" strike="noStrike" dirty="0">
                <a:solidFill>
                  <a:srgbClr val="0D0D0D"/>
                </a:solidFill>
                <a:latin typeface="Arial"/>
                <a:ea typeface="Arial"/>
                <a:cs typeface="Arial"/>
                <a:sym typeface="Arial"/>
              </a:rPr>
              <a:t>: Vilnius Tech Park</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en-US" sz="4400" b="1" strike="noStrike" spc="-1" dirty="0">
                <a:solidFill>
                  <a:srgbClr val="000000"/>
                </a:solidFill>
                <a:latin typeface="Calibri Light"/>
              </a:rPr>
              <a:t>6.1 Exercises</a:t>
            </a:r>
            <a:endParaRPr lang="de-DE" sz="4400" b="0" strike="noStrike" spc="-1" dirty="0">
              <a:solidFill>
                <a:srgbClr val="000000"/>
              </a:solidFill>
              <a:latin typeface="Calibri"/>
            </a:endParaRPr>
          </a:p>
        </p:txBody>
      </p:sp>
      <p:pic>
        <p:nvPicPr>
          <p:cNvPr id="423" name="Grafik 3"/>
          <p:cNvPicPr/>
          <p:nvPr/>
        </p:nvPicPr>
        <p:blipFill>
          <a:blip r:embed="rId3"/>
          <a:stretch/>
        </p:blipFill>
        <p:spPr>
          <a:xfrm>
            <a:off x="238320" y="139320"/>
            <a:ext cx="1674720" cy="779760"/>
          </a:xfrm>
          <a:prstGeom prst="rect">
            <a:avLst/>
          </a:prstGeom>
          <a:ln w="0">
            <a:noFill/>
          </a:ln>
        </p:spPr>
      </p:pic>
      <p:pic>
        <p:nvPicPr>
          <p:cNvPr id="424" name="Grafik 4"/>
          <p:cNvPicPr/>
          <p:nvPr/>
        </p:nvPicPr>
        <p:blipFill>
          <a:blip r:embed="rId4"/>
          <a:stretch/>
        </p:blipFill>
        <p:spPr>
          <a:xfrm>
            <a:off x="5149800" y="139320"/>
            <a:ext cx="2339280" cy="860400"/>
          </a:xfrm>
          <a:prstGeom prst="rect">
            <a:avLst/>
          </a:prstGeom>
          <a:ln w="0">
            <a:noFill/>
          </a:ln>
        </p:spPr>
      </p:pic>
      <p:pic>
        <p:nvPicPr>
          <p:cNvPr id="425"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426"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sp>
        <p:nvSpPr>
          <p:cNvPr id="427" name="TextBox 6"/>
          <p:cNvSpPr/>
          <p:nvPr/>
        </p:nvSpPr>
        <p:spPr>
          <a:xfrm>
            <a:off x="812160" y="2320200"/>
            <a:ext cx="10585440" cy="3834127"/>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5000"/>
              </a:lnSpc>
              <a:spcAft>
                <a:spcPts val="1001"/>
              </a:spcAft>
              <a:buNone/>
            </a:pPr>
            <a:r>
              <a:rPr lang="en-US" sz="1800" b="1" strike="noStrike" spc="-1" dirty="0">
                <a:solidFill>
                  <a:srgbClr val="000000"/>
                </a:solidFill>
                <a:latin typeface="Calibri"/>
                <a:ea typeface="Calibri"/>
              </a:rPr>
              <a:t>Case study analysis: </a:t>
            </a:r>
            <a:r>
              <a:rPr lang="en-US" sz="1800" strike="noStrike" spc="-1" dirty="0">
                <a:solidFill>
                  <a:srgbClr val="000000"/>
                </a:solidFill>
                <a:latin typeface="Calibri"/>
                <a:ea typeface="Calibri"/>
              </a:rPr>
              <a:t>Lecturers can either provide students with real-world case studies (some examples are available on the Urban Sustainability Exchange website, and additional resources can be accessed from the Springer Nature website) related to SDG 9, or ask students to look for cases and bring these to class. Students can </a:t>
            </a:r>
            <a:r>
              <a:rPr lang="en-US" sz="1800" strike="noStrike" spc="-1" dirty="0" err="1">
                <a:solidFill>
                  <a:srgbClr val="000000"/>
                </a:solidFill>
                <a:latin typeface="Calibri"/>
                <a:ea typeface="Calibri"/>
              </a:rPr>
              <a:t>analyse</a:t>
            </a:r>
            <a:r>
              <a:rPr lang="en-US" sz="1800" strike="noStrike" spc="-1" dirty="0">
                <a:solidFill>
                  <a:srgbClr val="000000"/>
                </a:solidFill>
                <a:latin typeface="Calibri"/>
                <a:ea typeface="Calibri"/>
              </a:rPr>
              <a:t> these cases, identify the challenges and opportunities related to SDG 9, and propose sustainable solutions.</a:t>
            </a:r>
          </a:p>
          <a:p>
            <a:pPr>
              <a:lnSpc>
                <a:spcPct val="115000"/>
              </a:lnSpc>
              <a:spcAft>
                <a:spcPts val="1001"/>
              </a:spcAft>
              <a:buNone/>
            </a:pPr>
            <a:r>
              <a:rPr lang="en-US" sz="1800" b="1" strike="noStrike" spc="-1" dirty="0">
                <a:solidFill>
                  <a:srgbClr val="000000"/>
                </a:solidFill>
                <a:latin typeface="Calibri"/>
              </a:rPr>
              <a:t>Group discussions and debates: </a:t>
            </a:r>
            <a:r>
              <a:rPr lang="en-US" sz="1800" strike="noStrike" spc="-1" dirty="0">
                <a:solidFill>
                  <a:srgbClr val="000000"/>
                </a:solidFill>
                <a:latin typeface="Calibri"/>
              </a:rPr>
              <a:t>Lecturers can </a:t>
            </a:r>
            <a:r>
              <a:rPr lang="en-US" sz="1800" strike="noStrike" spc="-1" dirty="0" err="1">
                <a:solidFill>
                  <a:srgbClr val="000000"/>
                </a:solidFill>
                <a:latin typeface="Calibri"/>
              </a:rPr>
              <a:t>organise</a:t>
            </a:r>
            <a:r>
              <a:rPr lang="en-US" sz="1800" strike="noStrike" spc="-1" dirty="0">
                <a:solidFill>
                  <a:srgbClr val="000000"/>
                </a:solidFill>
                <a:latin typeface="Calibri"/>
              </a:rPr>
              <a:t> group discussions and debates on various aspects of SDG 9, such as the role of resilience, innovation and technology. The discussions could include the way in which SDG 9 connects with the other goals, and promote the analysis of different perspectives.</a:t>
            </a:r>
          </a:p>
          <a:p>
            <a:pPr>
              <a:lnSpc>
                <a:spcPct val="115000"/>
              </a:lnSpc>
              <a:spcAft>
                <a:spcPts val="1001"/>
              </a:spcAft>
              <a:buNone/>
            </a:pPr>
            <a:r>
              <a:rPr lang="en-US" sz="1800" b="1" strike="noStrike" spc="-1" dirty="0">
                <a:solidFill>
                  <a:srgbClr val="000000"/>
                </a:solidFill>
                <a:latin typeface="Calibri"/>
              </a:rPr>
              <a:t>Guest lectures: </a:t>
            </a:r>
            <a:r>
              <a:rPr lang="en-US" sz="1800" strike="noStrike" spc="-1" dirty="0">
                <a:solidFill>
                  <a:srgbClr val="000000"/>
                </a:solidFill>
                <a:latin typeface="Calibri"/>
              </a:rPr>
              <a:t>Students can be asked to invite guest lecturers to class; these could be guest speakers from relevant industries, innovation agencies, or government agencies who would share their experiences and insights and practical knowledge related to SDG 9.</a:t>
            </a:r>
          </a:p>
        </p:txBody>
      </p:sp>
      <p:pic>
        <p:nvPicPr>
          <p:cNvPr id="2" name="Grafik 1">
            <a:extLst>
              <a:ext uri="{FF2B5EF4-FFF2-40B4-BE49-F238E27FC236}">
                <a16:creationId xmlns:a16="http://schemas.microsoft.com/office/drawing/2014/main" id="{677170B7-EA0A-4DBB-D2CC-CCC08EF363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en-US" sz="4400" b="1" strike="noStrike" spc="-1">
                <a:solidFill>
                  <a:srgbClr val="000000"/>
                </a:solidFill>
                <a:latin typeface="Calibri Light"/>
              </a:rPr>
              <a:t>6.1 Exercises</a:t>
            </a:r>
            <a:endParaRPr lang="de-DE" sz="4400" b="0" strike="noStrike" spc="-1">
              <a:solidFill>
                <a:srgbClr val="000000"/>
              </a:solidFill>
              <a:latin typeface="Calibri"/>
            </a:endParaRPr>
          </a:p>
        </p:txBody>
      </p:sp>
      <p:pic>
        <p:nvPicPr>
          <p:cNvPr id="432" name="Grafik 3"/>
          <p:cNvPicPr/>
          <p:nvPr/>
        </p:nvPicPr>
        <p:blipFill>
          <a:blip r:embed="rId3"/>
          <a:stretch/>
        </p:blipFill>
        <p:spPr>
          <a:xfrm>
            <a:off x="238320" y="139320"/>
            <a:ext cx="1674720" cy="779760"/>
          </a:xfrm>
          <a:prstGeom prst="rect">
            <a:avLst/>
          </a:prstGeom>
          <a:ln w="0">
            <a:noFill/>
          </a:ln>
        </p:spPr>
      </p:pic>
      <p:pic>
        <p:nvPicPr>
          <p:cNvPr id="433" name="Grafik 4"/>
          <p:cNvPicPr/>
          <p:nvPr/>
        </p:nvPicPr>
        <p:blipFill>
          <a:blip r:embed="rId4"/>
          <a:stretch/>
        </p:blipFill>
        <p:spPr>
          <a:xfrm>
            <a:off x="5149800" y="139320"/>
            <a:ext cx="2339280" cy="860400"/>
          </a:xfrm>
          <a:prstGeom prst="rect">
            <a:avLst/>
          </a:prstGeom>
          <a:ln w="0">
            <a:noFill/>
          </a:ln>
        </p:spPr>
      </p:pic>
      <p:pic>
        <p:nvPicPr>
          <p:cNvPr id="434"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435"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sp>
        <p:nvSpPr>
          <p:cNvPr id="436" name="TextBox 6"/>
          <p:cNvSpPr/>
          <p:nvPr/>
        </p:nvSpPr>
        <p:spPr>
          <a:xfrm>
            <a:off x="804600" y="2364480"/>
            <a:ext cx="11029320" cy="1967205"/>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5000"/>
              </a:lnSpc>
              <a:spcAft>
                <a:spcPts val="1001"/>
              </a:spcAft>
              <a:buNone/>
            </a:pPr>
            <a:r>
              <a:rPr lang="en-US" sz="2000" b="1" strike="noStrike" spc="-1" dirty="0">
                <a:solidFill>
                  <a:srgbClr val="000000"/>
                </a:solidFill>
                <a:latin typeface="Calibri"/>
                <a:ea typeface="Calibri"/>
              </a:rPr>
              <a:t>Good practices: </a:t>
            </a:r>
            <a:r>
              <a:rPr lang="en-US" sz="2000" strike="noStrike" spc="-1" dirty="0">
                <a:solidFill>
                  <a:srgbClr val="000000"/>
                </a:solidFill>
                <a:latin typeface="Calibri"/>
                <a:ea typeface="Calibri"/>
              </a:rPr>
              <a:t>Choose one practice on the good practices platform (https://sustainabledevelopment.un.org/partnerships/goodpractices), and present it to and discuss it with the group: What are the lessons learnt, and how can it be replicated in other contexts? Compare and discuss the data on economic growth in Latin America, Africa and Europe.</a:t>
            </a:r>
            <a:endParaRPr lang="en-US" sz="2000" strike="noStrike" spc="-1" dirty="0">
              <a:solidFill>
                <a:srgbClr val="000000"/>
              </a:solidFill>
              <a:latin typeface="Calibri"/>
            </a:endParaRPr>
          </a:p>
          <a:p>
            <a:pPr>
              <a:lnSpc>
                <a:spcPct val="114000"/>
              </a:lnSpc>
              <a:spcAft>
                <a:spcPts val="1001"/>
              </a:spcAft>
              <a:buNone/>
            </a:pPr>
            <a:endParaRPr lang="en-US" sz="2000" b="0" strike="noStrike" spc="-1" dirty="0">
              <a:solidFill>
                <a:srgbClr val="000000"/>
              </a:solidFill>
              <a:latin typeface="Calibri"/>
            </a:endParaRPr>
          </a:p>
        </p:txBody>
      </p:sp>
      <p:pic>
        <p:nvPicPr>
          <p:cNvPr id="2" name="Grafik 1">
            <a:extLst>
              <a:ext uri="{FF2B5EF4-FFF2-40B4-BE49-F238E27FC236}">
                <a16:creationId xmlns:a16="http://schemas.microsoft.com/office/drawing/2014/main" id="{4A365E84-7EF9-8BFF-3CE2-AF59097EE8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en-US" sz="4400" b="1" strike="noStrike" spc="-1">
                <a:solidFill>
                  <a:srgbClr val="000000"/>
                </a:solidFill>
                <a:latin typeface="Calibri Light"/>
              </a:rPr>
              <a:t>7 Concluding remarks</a:t>
            </a:r>
            <a:endParaRPr lang="de-DE" sz="4400" b="0" strike="noStrike" spc="-1">
              <a:solidFill>
                <a:srgbClr val="000000"/>
              </a:solidFill>
              <a:latin typeface="Calibri"/>
            </a:endParaRPr>
          </a:p>
        </p:txBody>
      </p:sp>
      <p:pic>
        <p:nvPicPr>
          <p:cNvPr id="482" name="Grafik 3"/>
          <p:cNvPicPr/>
          <p:nvPr/>
        </p:nvPicPr>
        <p:blipFill>
          <a:blip r:embed="rId3"/>
          <a:stretch/>
        </p:blipFill>
        <p:spPr>
          <a:xfrm>
            <a:off x="238320" y="139320"/>
            <a:ext cx="1674720" cy="779760"/>
          </a:xfrm>
          <a:prstGeom prst="rect">
            <a:avLst/>
          </a:prstGeom>
          <a:ln w="0">
            <a:noFill/>
          </a:ln>
        </p:spPr>
      </p:pic>
      <p:pic>
        <p:nvPicPr>
          <p:cNvPr id="483" name="Grafik 4"/>
          <p:cNvPicPr/>
          <p:nvPr/>
        </p:nvPicPr>
        <p:blipFill>
          <a:blip r:embed="rId4"/>
          <a:stretch/>
        </p:blipFill>
        <p:spPr>
          <a:xfrm>
            <a:off x="5149800" y="139320"/>
            <a:ext cx="2339280" cy="860400"/>
          </a:xfrm>
          <a:prstGeom prst="rect">
            <a:avLst/>
          </a:prstGeom>
          <a:ln w="0">
            <a:noFill/>
          </a:ln>
        </p:spPr>
      </p:pic>
      <p:pic>
        <p:nvPicPr>
          <p:cNvPr id="484"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485"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486" name="Imagem 8" descr="Forma&#10;&#10;Descrição gerada automaticamente"/>
          <p:cNvPicPr/>
          <p:nvPr/>
        </p:nvPicPr>
        <p:blipFill>
          <a:blip r:embed="rId7"/>
          <a:stretch/>
        </p:blipFill>
        <p:spPr>
          <a:xfrm>
            <a:off x="1746720" y="4715640"/>
            <a:ext cx="3233160" cy="1791720"/>
          </a:xfrm>
          <a:prstGeom prst="rect">
            <a:avLst/>
          </a:prstGeom>
          <a:ln w="0">
            <a:noFill/>
          </a:ln>
        </p:spPr>
      </p:pic>
      <p:pic>
        <p:nvPicPr>
          <p:cNvPr id="487" name="Imagem 10" descr="Diagrama&#10;&#10;Descrição gerada automaticamente"/>
          <p:cNvPicPr/>
          <p:nvPr/>
        </p:nvPicPr>
        <p:blipFill>
          <a:blip r:embed="rId8"/>
          <a:stretch/>
        </p:blipFill>
        <p:spPr>
          <a:xfrm>
            <a:off x="6566400" y="4596480"/>
            <a:ext cx="4335480" cy="1836720"/>
          </a:xfrm>
          <a:prstGeom prst="rect">
            <a:avLst/>
          </a:prstGeom>
          <a:ln w="0">
            <a:noFill/>
          </a:ln>
        </p:spPr>
      </p:pic>
      <p:sp>
        <p:nvSpPr>
          <p:cNvPr id="488" name="TextBox 6"/>
          <p:cNvSpPr/>
          <p:nvPr/>
        </p:nvSpPr>
        <p:spPr>
          <a:xfrm>
            <a:off x="2727360" y="3922920"/>
            <a:ext cx="11058840" cy="5770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14000"/>
              </a:lnSpc>
              <a:spcAft>
                <a:spcPts val="1001"/>
              </a:spcAft>
              <a:buNone/>
            </a:pPr>
            <a:r>
              <a:rPr lang="en-GB" sz="2800" b="1" strike="noStrike" spc="-1">
                <a:solidFill>
                  <a:srgbClr val="000000"/>
                </a:solidFill>
                <a:latin typeface="Calibri"/>
                <a:ea typeface="Calibri"/>
              </a:rPr>
              <a:t>How can we </a:t>
            </a:r>
            <a:r>
              <a:rPr lang="en-GB" sz="2800" b="1" strike="noStrike" spc="-1">
                <a:solidFill>
                  <a:srgbClr val="0070C0"/>
                </a:solidFill>
                <a:latin typeface="Calibri"/>
                <a:ea typeface="Calibri"/>
              </a:rPr>
              <a:t>be the change</a:t>
            </a:r>
            <a:r>
              <a:rPr lang="en-GB" sz="2800" b="1" strike="noStrike" spc="-1">
                <a:solidFill>
                  <a:srgbClr val="000000"/>
                </a:solidFill>
                <a:latin typeface="Calibri"/>
                <a:ea typeface="Calibri"/>
              </a:rPr>
              <a:t> in the way forward?</a:t>
            </a:r>
            <a:endParaRPr lang="en-US" sz="2800" b="0" strike="noStrike" spc="-1">
              <a:solidFill>
                <a:srgbClr val="000000"/>
              </a:solidFill>
              <a:latin typeface="Calibri"/>
            </a:endParaRPr>
          </a:p>
        </p:txBody>
      </p:sp>
      <p:sp>
        <p:nvSpPr>
          <p:cNvPr id="489" name="TextBox 6"/>
          <p:cNvSpPr/>
          <p:nvPr/>
        </p:nvSpPr>
        <p:spPr>
          <a:xfrm>
            <a:off x="797760" y="2094120"/>
            <a:ext cx="11058840" cy="1938992"/>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pPr>
            <a:r>
              <a:rPr lang="en-US" sz="2000" b="0" strike="noStrike" spc="-1" dirty="0">
                <a:solidFill>
                  <a:srgbClr val="000000"/>
                </a:solidFill>
                <a:latin typeface="Calibri"/>
                <a:ea typeface="Calibri"/>
              </a:rPr>
              <a:t>Introduction to the key aspects of SDG 9 – Industry, Innovation and Infrastructure, also addressing the impacts of various crises on the achievement of this goal, as well as the regional contexts and progress in Latin America, Africa, and Europe.</a:t>
            </a:r>
          </a:p>
          <a:p>
            <a:pPr>
              <a:lnSpc>
                <a:spcPct val="100000"/>
              </a:lnSpc>
              <a:buNone/>
            </a:pPr>
            <a:r>
              <a:rPr lang="en-US" sz="2000" b="0" strike="noStrike" spc="-1" dirty="0">
                <a:solidFill>
                  <a:srgbClr val="000000"/>
                </a:solidFill>
                <a:latin typeface="Calibri"/>
                <a:ea typeface="Calibri"/>
              </a:rPr>
              <a:t>Case studies and good practices are included to support teaching with examples of different strategies used around the world and within the studied regions to promote resilient infrastructure, sustainable </a:t>
            </a:r>
            <a:r>
              <a:rPr lang="en-US" sz="2000" b="0" strike="noStrike" spc="-1" dirty="0" err="1">
                <a:solidFill>
                  <a:srgbClr val="000000"/>
                </a:solidFill>
                <a:latin typeface="Calibri"/>
                <a:ea typeface="Calibri"/>
              </a:rPr>
              <a:t>industrialisation</a:t>
            </a:r>
            <a:r>
              <a:rPr lang="en-US" sz="2000" b="0" strike="noStrike" spc="-1" dirty="0">
                <a:solidFill>
                  <a:srgbClr val="000000"/>
                </a:solidFill>
                <a:latin typeface="Calibri"/>
                <a:ea typeface="Calibri"/>
              </a:rPr>
              <a:t>, technological development, and innovation.</a:t>
            </a:r>
            <a:endParaRPr lang="en-US" sz="2000" b="0" strike="noStrike" spc="-1" dirty="0">
              <a:solidFill>
                <a:srgbClr val="000000"/>
              </a:solidFill>
              <a:latin typeface="Calibri"/>
            </a:endParaRPr>
          </a:p>
        </p:txBody>
      </p:sp>
      <p:sp>
        <p:nvSpPr>
          <p:cNvPr id="490" name="Textfeld 489"/>
          <p:cNvSpPr txBox="1"/>
          <p:nvPr/>
        </p:nvSpPr>
        <p:spPr>
          <a:xfrm>
            <a:off x="6757920" y="6388200"/>
            <a:ext cx="3395880" cy="55044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Source: United Nations (2023b).</a:t>
            </a:r>
          </a:p>
        </p:txBody>
      </p:sp>
      <p:sp>
        <p:nvSpPr>
          <p:cNvPr id="491" name="Textfeld 490"/>
          <p:cNvSpPr txBox="1"/>
          <p:nvPr/>
        </p:nvSpPr>
        <p:spPr>
          <a:xfrm>
            <a:off x="1720800" y="6415560"/>
            <a:ext cx="3395880" cy="550440"/>
          </a:xfrm>
          <a:prstGeom prst="rect">
            <a:avLst/>
          </a:prstGeom>
          <a:noFill/>
          <a:ln w="0">
            <a:noFill/>
          </a:ln>
        </p:spPr>
        <p:txBody>
          <a:bodyPr lIns="90000" tIns="45000" rIns="90000" bIns="45000" anchor="t">
            <a:noAutofit/>
          </a:bodyPr>
          <a:lstStyle/>
          <a:p>
            <a:r>
              <a:rPr lang="en-US" sz="1800" b="0" strike="noStrike" spc="-1">
                <a:solidFill>
                  <a:srgbClr val="000000"/>
                </a:solidFill>
                <a:latin typeface="Calibri"/>
              </a:rPr>
              <a:t>Source: United Nations (2023a).</a:t>
            </a:r>
          </a:p>
        </p:txBody>
      </p:sp>
      <p:pic>
        <p:nvPicPr>
          <p:cNvPr id="2" name="Grafik 1">
            <a:extLst>
              <a:ext uri="{FF2B5EF4-FFF2-40B4-BE49-F238E27FC236}">
                <a16:creationId xmlns:a16="http://schemas.microsoft.com/office/drawing/2014/main" id="{5D5900DD-9DE6-BA74-1B99-72E701BBD7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de-DE" sz="4400" b="1" strike="noStrike" spc="-1" dirty="0">
                <a:solidFill>
                  <a:srgbClr val="000000"/>
                </a:solidFill>
                <a:latin typeface="Calibri Light"/>
              </a:rPr>
              <a:t>2. Defining SDG 9</a:t>
            </a:r>
            <a:endParaRPr lang="de-DE" sz="4400" b="0" strike="noStrike" spc="-1" dirty="0">
              <a:solidFill>
                <a:srgbClr val="000000"/>
              </a:solidFill>
              <a:latin typeface="Calibri"/>
            </a:endParaRPr>
          </a:p>
        </p:txBody>
      </p:sp>
      <p:pic>
        <p:nvPicPr>
          <p:cNvPr id="121" name="Grafik 3"/>
          <p:cNvPicPr/>
          <p:nvPr/>
        </p:nvPicPr>
        <p:blipFill>
          <a:blip r:embed="rId3"/>
          <a:stretch/>
        </p:blipFill>
        <p:spPr>
          <a:xfrm>
            <a:off x="238320" y="139320"/>
            <a:ext cx="1674720" cy="779760"/>
          </a:xfrm>
          <a:prstGeom prst="rect">
            <a:avLst/>
          </a:prstGeom>
          <a:ln w="0">
            <a:noFill/>
          </a:ln>
        </p:spPr>
      </p:pic>
      <p:pic>
        <p:nvPicPr>
          <p:cNvPr id="122" name="Grafik 4"/>
          <p:cNvPicPr/>
          <p:nvPr/>
        </p:nvPicPr>
        <p:blipFill>
          <a:blip r:embed="rId4"/>
          <a:stretch/>
        </p:blipFill>
        <p:spPr>
          <a:xfrm>
            <a:off x="5149800" y="139320"/>
            <a:ext cx="2339280" cy="860400"/>
          </a:xfrm>
          <a:prstGeom prst="rect">
            <a:avLst/>
          </a:prstGeom>
          <a:ln w="0">
            <a:noFill/>
          </a:ln>
        </p:spPr>
      </p:pic>
      <p:pic>
        <p:nvPicPr>
          <p:cNvPr id="123"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124"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sp>
        <p:nvSpPr>
          <p:cNvPr id="125" name="PlaceHolder 2"/>
          <p:cNvSpPr>
            <a:spLocks noGrp="1"/>
          </p:cNvSpPr>
          <p:nvPr>
            <p:ph/>
          </p:nvPr>
        </p:nvSpPr>
        <p:spPr>
          <a:xfrm>
            <a:off x="838080" y="2259720"/>
            <a:ext cx="10515240" cy="3499560"/>
          </a:xfrm>
          <a:prstGeom prst="rect">
            <a:avLst/>
          </a:prstGeom>
          <a:noFill/>
          <a:ln w="0">
            <a:noFill/>
          </a:ln>
        </p:spPr>
        <p:txBody>
          <a:bodyPr anchor="t">
            <a:noAutofit/>
          </a:bodyPr>
          <a:lstStyle/>
          <a:p>
            <a:pPr algn="just">
              <a:lnSpc>
                <a:spcPct val="150000"/>
              </a:lnSpc>
              <a:spcBef>
                <a:spcPts val="1001"/>
              </a:spcBef>
              <a:buNone/>
              <a:tabLst>
                <a:tab pos="0" algn="l"/>
              </a:tabLst>
            </a:pPr>
            <a:r>
              <a:rPr lang="de-DE" sz="2800" b="0" strike="noStrike" spc="-1" dirty="0">
                <a:solidFill>
                  <a:srgbClr val="000000"/>
                </a:solidFill>
                <a:latin typeface="Calibri"/>
              </a:rPr>
              <a:t>2.1 Significance</a:t>
            </a:r>
          </a:p>
          <a:p>
            <a:pPr algn="just">
              <a:lnSpc>
                <a:spcPct val="150000"/>
              </a:lnSpc>
              <a:spcBef>
                <a:spcPts val="1001"/>
              </a:spcBef>
              <a:buNone/>
              <a:tabLst>
                <a:tab pos="0" algn="l"/>
              </a:tabLst>
            </a:pPr>
            <a:r>
              <a:rPr lang="de-DE" sz="2800" b="0" strike="noStrike" spc="-1" dirty="0">
                <a:solidFill>
                  <a:srgbClr val="000000"/>
                </a:solidFill>
                <a:latin typeface="Calibri"/>
              </a:rPr>
              <a:t>2.2 Interdependencies</a:t>
            </a:r>
          </a:p>
          <a:p>
            <a:pPr algn="just">
              <a:lnSpc>
                <a:spcPct val="150000"/>
              </a:lnSpc>
              <a:spcBef>
                <a:spcPts val="1001"/>
              </a:spcBef>
              <a:buNone/>
              <a:tabLst>
                <a:tab pos="0" algn="l"/>
              </a:tabLst>
            </a:pPr>
            <a:r>
              <a:rPr lang="en-US" sz="2800" b="0" strike="noStrike" spc="-1" dirty="0">
                <a:solidFill>
                  <a:srgbClr val="000000"/>
                </a:solidFill>
                <a:latin typeface="Calibri"/>
              </a:rPr>
              <a:t>2.3 Advantages</a:t>
            </a:r>
            <a:endParaRPr lang="de-DE" sz="2800" b="0" strike="noStrike" spc="-1" dirty="0">
              <a:solidFill>
                <a:srgbClr val="000000"/>
              </a:solidFill>
              <a:latin typeface="Calibri"/>
            </a:endParaRPr>
          </a:p>
          <a:p>
            <a:pPr algn="just">
              <a:lnSpc>
                <a:spcPct val="150000"/>
              </a:lnSpc>
              <a:spcBef>
                <a:spcPts val="1001"/>
              </a:spcBef>
              <a:buNone/>
              <a:tabLst>
                <a:tab pos="0" algn="l"/>
              </a:tabLst>
            </a:pPr>
            <a:r>
              <a:rPr lang="en-US" sz="2800" b="0" strike="noStrike" spc="-1" dirty="0">
                <a:solidFill>
                  <a:srgbClr val="000000"/>
                </a:solidFill>
                <a:latin typeface="Calibri"/>
              </a:rPr>
              <a:t>2.4 Challenges in the implementation</a:t>
            </a:r>
            <a:endParaRPr lang="de-DE" sz="2800" b="0" strike="noStrike" spc="-1" dirty="0">
              <a:solidFill>
                <a:srgbClr val="000000"/>
              </a:solidFill>
              <a:latin typeface="Calibri"/>
            </a:endParaRPr>
          </a:p>
          <a:p>
            <a:pPr algn="just">
              <a:lnSpc>
                <a:spcPct val="150000"/>
              </a:lnSpc>
              <a:spcBef>
                <a:spcPts val="1001"/>
              </a:spcBef>
              <a:buNone/>
              <a:tabLst>
                <a:tab pos="0" algn="l"/>
              </a:tabLst>
            </a:pPr>
            <a:endParaRPr lang="de-DE" sz="2800" b="0" strike="noStrike" spc="-1" dirty="0">
              <a:solidFill>
                <a:srgbClr val="000000"/>
              </a:solidFill>
              <a:latin typeface="Calibri"/>
            </a:endParaRPr>
          </a:p>
        </p:txBody>
      </p:sp>
      <p:pic>
        <p:nvPicPr>
          <p:cNvPr id="2" name="Grafik 1">
            <a:extLst>
              <a:ext uri="{FF2B5EF4-FFF2-40B4-BE49-F238E27FC236}">
                <a16:creationId xmlns:a16="http://schemas.microsoft.com/office/drawing/2014/main" id="{A825677A-2CD6-EA05-EF37-956922E6E4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stainable Development Goal 9 - Wikipedia">
            <a:extLst>
              <a:ext uri="{FF2B5EF4-FFF2-40B4-BE49-F238E27FC236}">
                <a16:creationId xmlns:a16="http://schemas.microsoft.com/office/drawing/2014/main" id="{6DF59160-A010-0865-051B-4DD9BBD79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9474" y="1328182"/>
            <a:ext cx="1356120" cy="1356120"/>
          </a:xfrm>
          <a:prstGeom prst="rect">
            <a:avLst/>
          </a:prstGeom>
          <a:noFill/>
          <a:extLst>
            <a:ext uri="{909E8E84-426E-40DD-AFC4-6F175D3DCCD1}">
              <a14:hiddenFill xmlns:a14="http://schemas.microsoft.com/office/drawing/2010/main">
                <a:solidFill>
                  <a:srgbClr val="FFFFFF"/>
                </a:solidFill>
              </a14:hiddenFill>
            </a:ext>
          </a:extLst>
        </p:spPr>
      </p:pic>
      <p:pic>
        <p:nvPicPr>
          <p:cNvPr id="517" name="Grafik 3"/>
          <p:cNvPicPr/>
          <p:nvPr/>
        </p:nvPicPr>
        <p:blipFill>
          <a:blip r:embed="rId4"/>
          <a:stretch/>
        </p:blipFill>
        <p:spPr>
          <a:xfrm>
            <a:off x="238320" y="139320"/>
            <a:ext cx="1674720" cy="779760"/>
          </a:xfrm>
          <a:prstGeom prst="rect">
            <a:avLst/>
          </a:prstGeom>
          <a:ln w="0">
            <a:noFill/>
          </a:ln>
        </p:spPr>
      </p:pic>
      <p:pic>
        <p:nvPicPr>
          <p:cNvPr id="518" name="Grafik 4"/>
          <p:cNvPicPr/>
          <p:nvPr/>
        </p:nvPicPr>
        <p:blipFill>
          <a:blip r:embed="rId5"/>
          <a:stretch/>
        </p:blipFill>
        <p:spPr>
          <a:xfrm>
            <a:off x="5149800" y="139320"/>
            <a:ext cx="2339280" cy="860400"/>
          </a:xfrm>
          <a:prstGeom prst="rect">
            <a:avLst/>
          </a:prstGeom>
          <a:ln w="0">
            <a:noFill/>
          </a:ln>
        </p:spPr>
      </p:pic>
      <p:pic>
        <p:nvPicPr>
          <p:cNvPr id="519" name="Grafik 5" descr="Ein Bild, das Text, ClipArt enthält.&#10;&#10;Automatisch generierte Beschreibung"/>
          <p:cNvPicPr/>
          <p:nvPr/>
        </p:nvPicPr>
        <p:blipFill>
          <a:blip r:embed="rId6"/>
          <a:stretch/>
        </p:blipFill>
        <p:spPr>
          <a:xfrm>
            <a:off x="2270520" y="198720"/>
            <a:ext cx="2591640" cy="671040"/>
          </a:xfrm>
          <a:prstGeom prst="rect">
            <a:avLst/>
          </a:prstGeom>
          <a:ln w="0">
            <a:noFill/>
          </a:ln>
        </p:spPr>
      </p:pic>
      <p:pic>
        <p:nvPicPr>
          <p:cNvPr id="520" name="Picture 2" descr="Portal - UPF | Universidade de Passo Fundo"/>
          <p:cNvPicPr/>
          <p:nvPr/>
        </p:nvPicPr>
        <p:blipFill>
          <a:blip r:embed="rId7"/>
          <a:srcRect t="25551" b="24840"/>
          <a:stretch/>
        </p:blipFill>
        <p:spPr>
          <a:xfrm>
            <a:off x="7776720" y="139320"/>
            <a:ext cx="2413080" cy="848520"/>
          </a:xfrm>
          <a:prstGeom prst="rect">
            <a:avLst/>
          </a:prstGeom>
          <a:ln w="0">
            <a:noFill/>
          </a:ln>
        </p:spPr>
      </p:pic>
      <p:pic>
        <p:nvPicPr>
          <p:cNvPr id="521" name="Grafik 4" descr="Ein Bild, das Text enthält.&#10;&#10;Automatisch generierte Beschreibung"/>
          <p:cNvPicPr/>
          <p:nvPr/>
        </p:nvPicPr>
        <p:blipFill>
          <a:blip r:embed="rId8"/>
          <a:stretch/>
        </p:blipFill>
        <p:spPr>
          <a:xfrm>
            <a:off x="2469780" y="5678280"/>
            <a:ext cx="2828160" cy="1040400"/>
          </a:xfrm>
          <a:prstGeom prst="rect">
            <a:avLst/>
          </a:prstGeom>
          <a:ln w="0">
            <a:noFill/>
          </a:ln>
        </p:spPr>
      </p:pic>
      <p:pic>
        <p:nvPicPr>
          <p:cNvPr id="522" name="Grafik 8" descr="Ein Bild, das Text, ClipArt enthält.&#10;&#10;Automatisch generierte Beschreibung"/>
          <p:cNvPicPr/>
          <p:nvPr/>
        </p:nvPicPr>
        <p:blipFill>
          <a:blip r:embed="rId9"/>
          <a:stretch/>
        </p:blipFill>
        <p:spPr>
          <a:xfrm>
            <a:off x="2677320" y="4750200"/>
            <a:ext cx="2658600" cy="688320"/>
          </a:xfrm>
          <a:prstGeom prst="rect">
            <a:avLst/>
          </a:prstGeom>
          <a:ln w="0">
            <a:noFill/>
          </a:ln>
        </p:spPr>
      </p:pic>
      <p:sp>
        <p:nvSpPr>
          <p:cNvPr id="523" name="Textfeld 9"/>
          <p:cNvSpPr/>
          <p:nvPr/>
        </p:nvSpPr>
        <p:spPr>
          <a:xfrm>
            <a:off x="5909400" y="4588547"/>
            <a:ext cx="363924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400" b="1" strike="noStrike" spc="-1" dirty="0">
                <a:solidFill>
                  <a:srgbClr val="000000"/>
                </a:solidFill>
                <a:latin typeface="Calibri"/>
              </a:rPr>
              <a:t>Prof. Dr. Rudi Pretorius</a:t>
            </a:r>
            <a:br>
              <a:rPr sz="1400" dirty="0"/>
            </a:br>
            <a:r>
              <a:rPr lang="en-US" sz="1400" b="0" strike="noStrike" spc="-1" dirty="0">
                <a:solidFill>
                  <a:srgbClr val="000000"/>
                </a:solidFill>
                <a:latin typeface="Calibri"/>
              </a:rPr>
              <a:t>College of Agriculture and Environmental Sciences, University of South Africa</a:t>
            </a:r>
          </a:p>
          <a:p>
            <a:pPr>
              <a:lnSpc>
                <a:spcPct val="100000"/>
              </a:lnSpc>
              <a:buNone/>
            </a:pPr>
            <a:r>
              <a:rPr lang="en-US" sz="1400" b="0" strike="noStrike" spc="-1" dirty="0">
                <a:solidFill>
                  <a:srgbClr val="000000"/>
                </a:solidFill>
                <a:latin typeface="Calibri"/>
              </a:rPr>
              <a:t>pretorw@unisa.ac.za</a:t>
            </a:r>
          </a:p>
        </p:txBody>
      </p:sp>
      <p:sp>
        <p:nvSpPr>
          <p:cNvPr id="524" name="Textfeld 11"/>
          <p:cNvSpPr/>
          <p:nvPr/>
        </p:nvSpPr>
        <p:spPr>
          <a:xfrm>
            <a:off x="5941766" y="5603400"/>
            <a:ext cx="406764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trike="noStrike" spc="-1" dirty="0">
                <a:solidFill>
                  <a:srgbClr val="000000"/>
                </a:solidFill>
                <a:latin typeface="Calibri"/>
              </a:rPr>
              <a:t>Prof. Dr. Dr. Walter Leal</a:t>
            </a:r>
            <a:br>
              <a:rPr sz="1400" dirty="0"/>
            </a:br>
            <a:r>
              <a:rPr lang="en-US" sz="1400" b="0" strike="noStrike" spc="-1" dirty="0">
                <a:solidFill>
                  <a:srgbClr val="000000"/>
                </a:solidFill>
                <a:latin typeface="Calibri"/>
              </a:rPr>
              <a:t>Head of Research &amp; Transfer Center Sustainability &amp; Climate Change Management at HAW Hamburg</a:t>
            </a:r>
          </a:p>
          <a:p>
            <a:pPr>
              <a:lnSpc>
                <a:spcPct val="100000"/>
              </a:lnSpc>
              <a:buNone/>
            </a:pPr>
            <a:r>
              <a:rPr lang="en-US" sz="1400" b="0" strike="noStrike" spc="-1" dirty="0">
                <a:solidFill>
                  <a:srgbClr val="000000"/>
                </a:solidFill>
                <a:latin typeface="Calibri"/>
              </a:rPr>
              <a:t>walter.leal2@haw-hamburg.de</a:t>
            </a:r>
          </a:p>
        </p:txBody>
      </p:sp>
      <p:sp>
        <p:nvSpPr>
          <p:cNvPr id="525" name="Textfeld 10"/>
          <p:cNvSpPr/>
          <p:nvPr/>
        </p:nvSpPr>
        <p:spPr>
          <a:xfrm>
            <a:off x="5909400" y="3573694"/>
            <a:ext cx="400392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de-DE" sz="1400" b="1" strike="noStrike" spc="-1" dirty="0">
                <a:solidFill>
                  <a:srgbClr val="000000"/>
                </a:solidFill>
                <a:latin typeface="Calibri"/>
              </a:rPr>
              <a:t>Prof. Dr. Luciana Brandli</a:t>
            </a:r>
            <a:br>
              <a:rPr sz="1400" dirty="0"/>
            </a:br>
            <a:r>
              <a:rPr lang="en-US" sz="1400" b="0" strike="noStrike" spc="-1" dirty="0">
                <a:solidFill>
                  <a:srgbClr val="000000"/>
                </a:solidFill>
                <a:latin typeface="Calibri"/>
              </a:rPr>
              <a:t>Titular professor at the University of </a:t>
            </a:r>
            <a:r>
              <a:rPr lang="en-US" sz="1400" b="0" strike="noStrike" spc="-1" dirty="0" err="1">
                <a:solidFill>
                  <a:srgbClr val="000000"/>
                </a:solidFill>
                <a:latin typeface="Calibri"/>
              </a:rPr>
              <a:t>Passo</a:t>
            </a:r>
            <a:r>
              <a:rPr lang="en-US" sz="1400" b="0" strike="noStrike" spc="-1" dirty="0">
                <a:solidFill>
                  <a:srgbClr val="000000"/>
                </a:solidFill>
                <a:latin typeface="Calibri"/>
              </a:rPr>
              <a:t> Fundo / College of Engineering and Architecture</a:t>
            </a:r>
          </a:p>
          <a:p>
            <a:pPr>
              <a:lnSpc>
                <a:spcPct val="100000"/>
              </a:lnSpc>
              <a:buNone/>
            </a:pPr>
            <a:r>
              <a:rPr lang="en-US" sz="1400" b="0" strike="noStrike" spc="-1" dirty="0">
                <a:solidFill>
                  <a:srgbClr val="000000"/>
                </a:solidFill>
                <a:latin typeface="Calibri"/>
              </a:rPr>
              <a:t>brandli@upf.br</a:t>
            </a:r>
          </a:p>
        </p:txBody>
      </p:sp>
      <p:pic>
        <p:nvPicPr>
          <p:cNvPr id="526" name="Picture 2" descr="Portal - UPF | Universidade de Passo Fundo"/>
          <p:cNvPicPr/>
          <p:nvPr/>
        </p:nvPicPr>
        <p:blipFill>
          <a:blip r:embed="rId7"/>
          <a:srcRect t="25551" b="24840"/>
          <a:stretch/>
        </p:blipFill>
        <p:spPr>
          <a:xfrm>
            <a:off x="2469780" y="3661920"/>
            <a:ext cx="2413080" cy="848520"/>
          </a:xfrm>
          <a:prstGeom prst="rect">
            <a:avLst/>
          </a:prstGeom>
          <a:ln w="0">
            <a:noFill/>
          </a:ln>
        </p:spPr>
      </p:pic>
      <p:sp>
        <p:nvSpPr>
          <p:cNvPr id="527" name="Untertitel 2"/>
          <p:cNvSpPr/>
          <p:nvPr/>
        </p:nvSpPr>
        <p:spPr>
          <a:xfrm>
            <a:off x="3883860" y="1151764"/>
            <a:ext cx="5437800" cy="766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tabLst>
                <a:tab pos="0" algn="l"/>
              </a:tabLst>
            </a:pPr>
            <a:r>
              <a:rPr lang="de-DE" sz="4800" b="1" strike="noStrike" spc="-1" dirty="0" err="1">
                <a:solidFill>
                  <a:srgbClr val="000000"/>
                </a:solidFill>
                <a:latin typeface="Calibri"/>
              </a:rPr>
              <a:t>Thank</a:t>
            </a:r>
            <a:r>
              <a:rPr lang="de-DE" sz="4800" b="1" strike="noStrike" spc="-1" dirty="0">
                <a:solidFill>
                  <a:srgbClr val="000000"/>
                </a:solidFill>
                <a:latin typeface="Calibri"/>
              </a:rPr>
              <a:t> </a:t>
            </a:r>
            <a:r>
              <a:rPr lang="de-DE" sz="4800" b="1" strike="noStrike" spc="-1" dirty="0" err="1">
                <a:solidFill>
                  <a:srgbClr val="000000"/>
                </a:solidFill>
                <a:latin typeface="Calibri"/>
              </a:rPr>
              <a:t>you</a:t>
            </a:r>
            <a:r>
              <a:rPr lang="de-DE" sz="4800" b="1" strike="noStrike" spc="-1" dirty="0">
                <a:solidFill>
                  <a:srgbClr val="000000"/>
                </a:solidFill>
                <a:latin typeface="Calibri"/>
              </a:rPr>
              <a:t>!</a:t>
            </a:r>
            <a:endParaRPr lang="en-US" sz="4800" b="0" strike="noStrike" spc="-1" dirty="0">
              <a:solidFill>
                <a:srgbClr val="000000"/>
              </a:solidFill>
              <a:latin typeface="Calibri"/>
            </a:endParaRPr>
          </a:p>
        </p:txBody>
      </p:sp>
      <p:pic>
        <p:nvPicPr>
          <p:cNvPr id="2" name="Grafik 1">
            <a:extLst>
              <a:ext uri="{FF2B5EF4-FFF2-40B4-BE49-F238E27FC236}">
                <a16:creationId xmlns:a16="http://schemas.microsoft.com/office/drawing/2014/main" id="{2DC5925B-176F-1F54-A2A8-5C364BCA3F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pic>
        <p:nvPicPr>
          <p:cNvPr id="4" name="Grafik 3" descr="Ein Bild, das Text, Schrift, Screenshot, Visitenkarte enthält.&#10;&#10;Automatisch generierte Beschreibung">
            <a:extLst>
              <a:ext uri="{FF2B5EF4-FFF2-40B4-BE49-F238E27FC236}">
                <a16:creationId xmlns:a16="http://schemas.microsoft.com/office/drawing/2014/main" id="{8289093A-8790-8B31-B4AE-165AB562A0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1462" y="1864285"/>
            <a:ext cx="4497978" cy="1640033"/>
          </a:xfrm>
          <a:prstGeom prst="rect">
            <a:avLst/>
          </a:prstGeom>
        </p:spPr>
      </p:pic>
      <p:sp>
        <p:nvSpPr>
          <p:cNvPr id="5" name="Textfeld 4">
            <a:extLst>
              <a:ext uri="{FF2B5EF4-FFF2-40B4-BE49-F238E27FC236}">
                <a16:creationId xmlns:a16="http://schemas.microsoft.com/office/drawing/2014/main" id="{6B1831BE-1AF9-1E03-1C4D-45F7F11B1F42}"/>
              </a:ext>
            </a:extLst>
          </p:cNvPr>
          <p:cNvSpPr txBox="1"/>
          <p:nvPr/>
        </p:nvSpPr>
        <p:spPr>
          <a:xfrm>
            <a:off x="5886446" y="2420655"/>
            <a:ext cx="3662194" cy="584775"/>
          </a:xfrm>
          <a:prstGeom prst="rect">
            <a:avLst/>
          </a:prstGeom>
          <a:noFill/>
        </p:spPr>
        <p:txBody>
          <a:bodyPr wrap="square" rtlCol="0">
            <a:spAutoFit/>
          </a:bodyPr>
          <a:lstStyle/>
          <a:p>
            <a:r>
              <a:rPr lang="de-DE" sz="1600" b="1" spc="-1" dirty="0">
                <a:solidFill>
                  <a:srgbClr val="000000"/>
                </a:solidFill>
                <a:latin typeface="Calibri"/>
              </a:rPr>
              <a:t>Project </a:t>
            </a:r>
            <a:r>
              <a:rPr lang="de-DE" sz="1600" b="1" spc="-1" dirty="0" err="1">
                <a:solidFill>
                  <a:srgbClr val="000000"/>
                </a:solidFill>
                <a:latin typeface="Calibri"/>
              </a:rPr>
              <a:t>funded</a:t>
            </a:r>
            <a:r>
              <a:rPr lang="de-DE" sz="1600" b="1" spc="-1" dirty="0">
                <a:solidFill>
                  <a:srgbClr val="000000"/>
                </a:solidFill>
                <a:latin typeface="Calibri"/>
              </a:rPr>
              <a:t> </a:t>
            </a:r>
            <a:r>
              <a:rPr lang="de-DE" sz="1600" b="1" spc="-1" dirty="0" err="1">
                <a:solidFill>
                  <a:srgbClr val="000000"/>
                </a:solidFill>
                <a:latin typeface="Calibri"/>
              </a:rPr>
              <a:t>by</a:t>
            </a:r>
            <a:r>
              <a:rPr lang="de-DE" sz="1600" b="1" spc="-1" dirty="0">
                <a:solidFill>
                  <a:srgbClr val="000000"/>
                </a:solidFill>
                <a:latin typeface="Calibri"/>
              </a:rPr>
              <a:t> </a:t>
            </a:r>
            <a:r>
              <a:rPr lang="de-DE" sz="1600" b="1" spc="-1" dirty="0" err="1">
                <a:solidFill>
                  <a:srgbClr val="000000"/>
                </a:solidFill>
                <a:latin typeface="Calibri"/>
              </a:rPr>
              <a:t>the</a:t>
            </a:r>
            <a:r>
              <a:rPr lang="de-DE" sz="1600" b="1" spc="-1" dirty="0">
                <a:solidFill>
                  <a:srgbClr val="000000"/>
                </a:solidFill>
                <a:latin typeface="Calibri"/>
              </a:rPr>
              <a:t> German Academic Exchange Service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de-DE" sz="4400" b="1" strike="noStrike" spc="-1" dirty="0">
                <a:solidFill>
                  <a:srgbClr val="000000"/>
                </a:solidFill>
                <a:latin typeface="Calibri Light"/>
              </a:rPr>
              <a:t>2. Defining SDG 9</a:t>
            </a:r>
            <a:endParaRPr lang="de-DE" sz="4400" b="0" strike="noStrike" spc="-1" dirty="0">
              <a:solidFill>
                <a:srgbClr val="000000"/>
              </a:solidFill>
              <a:latin typeface="Calibri"/>
            </a:endParaRPr>
          </a:p>
        </p:txBody>
      </p:sp>
      <p:pic>
        <p:nvPicPr>
          <p:cNvPr id="128" name="Grafik 3"/>
          <p:cNvPicPr/>
          <p:nvPr/>
        </p:nvPicPr>
        <p:blipFill>
          <a:blip r:embed="rId3"/>
          <a:stretch/>
        </p:blipFill>
        <p:spPr>
          <a:xfrm>
            <a:off x="238320" y="139320"/>
            <a:ext cx="1674720" cy="779760"/>
          </a:xfrm>
          <a:prstGeom prst="rect">
            <a:avLst/>
          </a:prstGeom>
          <a:ln w="0">
            <a:noFill/>
          </a:ln>
        </p:spPr>
      </p:pic>
      <p:pic>
        <p:nvPicPr>
          <p:cNvPr id="129" name="Grafik 4"/>
          <p:cNvPicPr/>
          <p:nvPr/>
        </p:nvPicPr>
        <p:blipFill>
          <a:blip r:embed="rId4"/>
          <a:stretch/>
        </p:blipFill>
        <p:spPr>
          <a:xfrm>
            <a:off x="5149800" y="139320"/>
            <a:ext cx="2339280" cy="860400"/>
          </a:xfrm>
          <a:prstGeom prst="rect">
            <a:avLst/>
          </a:prstGeom>
          <a:ln w="0">
            <a:noFill/>
          </a:ln>
        </p:spPr>
      </p:pic>
      <p:pic>
        <p:nvPicPr>
          <p:cNvPr id="130"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131"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2" name="Grafik 1">
            <a:extLst>
              <a:ext uri="{FF2B5EF4-FFF2-40B4-BE49-F238E27FC236}">
                <a16:creationId xmlns:a16="http://schemas.microsoft.com/office/drawing/2014/main" id="{913837A1-ACDE-E0DE-A012-E782E8CA1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pic>
        <p:nvPicPr>
          <p:cNvPr id="4" name="Imagem 3">
            <a:extLst>
              <a:ext uri="{FF2B5EF4-FFF2-40B4-BE49-F238E27FC236}">
                <a16:creationId xmlns:a16="http://schemas.microsoft.com/office/drawing/2014/main" id="{7F8EBDA9-E620-F87D-795B-4258B0FC353D}"/>
              </a:ext>
            </a:extLst>
          </p:cNvPr>
          <p:cNvPicPr>
            <a:picLocks noChangeAspect="1"/>
          </p:cNvPicPr>
          <p:nvPr/>
        </p:nvPicPr>
        <p:blipFill>
          <a:blip r:embed="rId8"/>
          <a:stretch>
            <a:fillRect/>
          </a:stretch>
        </p:blipFill>
        <p:spPr>
          <a:xfrm>
            <a:off x="882960" y="2147064"/>
            <a:ext cx="10515240" cy="47039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793800" y="1174320"/>
            <a:ext cx="10515240" cy="1325160"/>
          </a:xfrm>
          <a:prstGeom prst="rect">
            <a:avLst/>
          </a:prstGeom>
          <a:noFill/>
          <a:ln w="0">
            <a:noFill/>
          </a:ln>
        </p:spPr>
        <p:txBody>
          <a:bodyPr anchor="ctr">
            <a:normAutofit/>
          </a:bodyPr>
          <a:lstStyle/>
          <a:p>
            <a:pPr>
              <a:lnSpc>
                <a:spcPct val="90000"/>
              </a:lnSpc>
              <a:buNone/>
            </a:pPr>
            <a:r>
              <a:rPr lang="de-DE" sz="4400" b="1" strike="noStrike" spc="-1" dirty="0">
                <a:solidFill>
                  <a:srgbClr val="000000"/>
                </a:solidFill>
                <a:latin typeface="Calibri Light"/>
              </a:rPr>
              <a:t>2. Defining SDG 9</a:t>
            </a:r>
            <a:endParaRPr lang="de-DE" sz="4400" b="0" strike="noStrike" spc="-1" dirty="0">
              <a:solidFill>
                <a:srgbClr val="000000"/>
              </a:solidFill>
              <a:latin typeface="Calibri"/>
            </a:endParaRPr>
          </a:p>
        </p:txBody>
      </p:sp>
      <p:pic>
        <p:nvPicPr>
          <p:cNvPr id="128" name="Grafik 3"/>
          <p:cNvPicPr/>
          <p:nvPr/>
        </p:nvPicPr>
        <p:blipFill>
          <a:blip r:embed="rId3"/>
          <a:stretch/>
        </p:blipFill>
        <p:spPr>
          <a:xfrm>
            <a:off x="238320" y="139320"/>
            <a:ext cx="1674720" cy="779760"/>
          </a:xfrm>
          <a:prstGeom prst="rect">
            <a:avLst/>
          </a:prstGeom>
          <a:ln w="0">
            <a:noFill/>
          </a:ln>
        </p:spPr>
      </p:pic>
      <p:pic>
        <p:nvPicPr>
          <p:cNvPr id="129" name="Grafik 4"/>
          <p:cNvPicPr/>
          <p:nvPr/>
        </p:nvPicPr>
        <p:blipFill>
          <a:blip r:embed="rId4"/>
          <a:stretch/>
        </p:blipFill>
        <p:spPr>
          <a:xfrm>
            <a:off x="5149800" y="139320"/>
            <a:ext cx="2339280" cy="860400"/>
          </a:xfrm>
          <a:prstGeom prst="rect">
            <a:avLst/>
          </a:prstGeom>
          <a:ln w="0">
            <a:noFill/>
          </a:ln>
        </p:spPr>
      </p:pic>
      <p:pic>
        <p:nvPicPr>
          <p:cNvPr id="130" name="Grafik 5" descr="Ein Bild, das Text, ClipArt enthält.&#10;&#10;Automatisch generierte Beschreibung"/>
          <p:cNvPicPr/>
          <p:nvPr/>
        </p:nvPicPr>
        <p:blipFill>
          <a:blip r:embed="rId5"/>
          <a:stretch/>
        </p:blipFill>
        <p:spPr>
          <a:xfrm>
            <a:off x="2270520" y="198720"/>
            <a:ext cx="2591640" cy="671040"/>
          </a:xfrm>
          <a:prstGeom prst="rect">
            <a:avLst/>
          </a:prstGeom>
          <a:ln w="0">
            <a:noFill/>
          </a:ln>
        </p:spPr>
      </p:pic>
      <p:pic>
        <p:nvPicPr>
          <p:cNvPr id="131" name="Picture 2" descr="Portal - UPF | Universidade de Passo Fundo"/>
          <p:cNvPicPr/>
          <p:nvPr/>
        </p:nvPicPr>
        <p:blipFill>
          <a:blip r:embed="rId6"/>
          <a:srcRect t="25551" b="24840"/>
          <a:stretch/>
        </p:blipFill>
        <p:spPr>
          <a:xfrm>
            <a:off x="7776720" y="139320"/>
            <a:ext cx="2413080" cy="848520"/>
          </a:xfrm>
          <a:prstGeom prst="rect">
            <a:avLst/>
          </a:prstGeom>
          <a:ln w="0">
            <a:noFill/>
          </a:ln>
        </p:spPr>
      </p:pic>
      <p:pic>
        <p:nvPicPr>
          <p:cNvPr id="2" name="Grafik 1">
            <a:extLst>
              <a:ext uri="{FF2B5EF4-FFF2-40B4-BE49-F238E27FC236}">
                <a16:creationId xmlns:a16="http://schemas.microsoft.com/office/drawing/2014/main" id="{913837A1-ACDE-E0DE-A012-E782E8CA1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8646" y="342600"/>
            <a:ext cx="1255395" cy="441960"/>
          </a:xfrm>
          <a:prstGeom prst="rect">
            <a:avLst/>
          </a:prstGeom>
        </p:spPr>
      </p:pic>
      <p:pic>
        <p:nvPicPr>
          <p:cNvPr id="5" name="Imagem 4">
            <a:extLst>
              <a:ext uri="{FF2B5EF4-FFF2-40B4-BE49-F238E27FC236}">
                <a16:creationId xmlns:a16="http://schemas.microsoft.com/office/drawing/2014/main" id="{50D73132-E979-AA58-F93D-D252DE83F106}"/>
              </a:ext>
            </a:extLst>
          </p:cNvPr>
          <p:cNvPicPr>
            <a:picLocks noChangeAspect="1"/>
          </p:cNvPicPr>
          <p:nvPr/>
        </p:nvPicPr>
        <p:blipFill>
          <a:blip r:embed="rId8"/>
          <a:stretch>
            <a:fillRect/>
          </a:stretch>
        </p:blipFill>
        <p:spPr>
          <a:xfrm>
            <a:off x="1376595" y="2086037"/>
            <a:ext cx="9885690" cy="4544968"/>
          </a:xfrm>
          <a:prstGeom prst="rect">
            <a:avLst/>
          </a:prstGeom>
        </p:spPr>
      </p:pic>
    </p:spTree>
    <p:extLst>
      <p:ext uri="{BB962C8B-B14F-4D97-AF65-F5344CB8AC3E}">
        <p14:creationId xmlns:p14="http://schemas.microsoft.com/office/powerpoint/2010/main" val="267025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7" name="Google Shape;267;p8"/>
          <p:cNvGrpSpPr/>
          <p:nvPr/>
        </p:nvGrpSpPr>
        <p:grpSpPr>
          <a:xfrm>
            <a:off x="0" y="-36282"/>
            <a:ext cx="6238569" cy="6894282"/>
            <a:chOff x="0" y="-38100"/>
            <a:chExt cx="3703107" cy="1056806"/>
          </a:xfrm>
        </p:grpSpPr>
        <p:sp>
          <p:nvSpPr>
            <p:cNvPr id="268" name="Google Shape;268;p8"/>
            <p:cNvSpPr/>
            <p:nvPr/>
          </p:nvSpPr>
          <p:spPr>
            <a:xfrm>
              <a:off x="0" y="0"/>
              <a:ext cx="3703107" cy="1018706"/>
            </a:xfrm>
            <a:custGeom>
              <a:avLst/>
              <a:gdLst/>
              <a:ahLst/>
              <a:cxnLst/>
              <a:rect l="l" t="t" r="r" b="b"/>
              <a:pathLst>
                <a:path w="3703107" h="1018706" extrusionOk="0">
                  <a:moveTo>
                    <a:pt x="0" y="0"/>
                  </a:moveTo>
                  <a:lnTo>
                    <a:pt x="3703107" y="0"/>
                  </a:lnTo>
                  <a:lnTo>
                    <a:pt x="3703107" y="1018706"/>
                  </a:lnTo>
                  <a:lnTo>
                    <a:pt x="0" y="101870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9" name="Google Shape;269;p8"/>
            <p:cNvSpPr txBox="1"/>
            <p:nvPr/>
          </p:nvSpPr>
          <p:spPr>
            <a:xfrm>
              <a:off x="0" y="-38100"/>
              <a:ext cx="3703107" cy="105680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rial"/>
                <a:ea typeface="Arial"/>
                <a:cs typeface="Arial"/>
                <a:sym typeface="Arial"/>
              </a:endParaRPr>
            </a:p>
          </p:txBody>
        </p:sp>
      </p:grpSp>
      <p:sp>
        <p:nvSpPr>
          <p:cNvPr id="270" name="Google Shape;270;p8"/>
          <p:cNvSpPr txBox="1">
            <a:spLocks noGrp="1"/>
          </p:cNvSpPr>
          <p:nvPr>
            <p:ph type="title" idx="4294967295"/>
          </p:nvPr>
        </p:nvSpPr>
        <p:spPr>
          <a:xfrm>
            <a:off x="790505" y="0"/>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i="0" u="none" strike="noStrike" cap="none" dirty="0">
                <a:solidFill>
                  <a:srgbClr val="000000"/>
                </a:solidFill>
                <a:latin typeface="Calibri"/>
                <a:ea typeface="Calibri"/>
                <a:cs typeface="Calibri"/>
                <a:sym typeface="Calibri"/>
              </a:rPr>
              <a:t>2. </a:t>
            </a:r>
            <a:r>
              <a:rPr lang="pt-BR" sz="4400" b="1" i="0" u="none" strike="noStrike" cap="none" dirty="0" err="1">
                <a:solidFill>
                  <a:srgbClr val="000000"/>
                </a:solidFill>
                <a:latin typeface="Calibri"/>
                <a:ea typeface="Calibri"/>
                <a:cs typeface="Calibri"/>
                <a:sym typeface="Calibri"/>
              </a:rPr>
              <a:t>Definition</a:t>
            </a:r>
            <a:r>
              <a:rPr lang="pt-BR" sz="4400" b="1" i="0" u="none" strike="noStrike" cap="none" dirty="0">
                <a:solidFill>
                  <a:srgbClr val="000000"/>
                </a:solidFill>
                <a:latin typeface="Calibri"/>
                <a:ea typeface="Calibri"/>
                <a:cs typeface="Calibri"/>
                <a:sym typeface="Calibri"/>
              </a:rPr>
              <a:t> SDG 9</a:t>
            </a:r>
            <a:endParaRPr sz="4400" b="0" i="0" u="none" strike="noStrike" cap="none" dirty="0">
              <a:solidFill>
                <a:srgbClr val="000000"/>
              </a:solidFill>
              <a:latin typeface="Calibri"/>
              <a:ea typeface="Calibri"/>
              <a:cs typeface="Calibri"/>
              <a:sym typeface="Calibri"/>
            </a:endParaRPr>
          </a:p>
        </p:txBody>
      </p:sp>
      <p:pic>
        <p:nvPicPr>
          <p:cNvPr id="271" name="Google Shape;271;p8" descr="A indústria do futuro – EnergySteel"/>
          <p:cNvPicPr preferRelativeResize="0"/>
          <p:nvPr/>
        </p:nvPicPr>
        <p:blipFill rotWithShape="1">
          <a:blip r:embed="rId3">
            <a:alphaModFix amt="70000"/>
          </a:blip>
          <a:srcRect/>
          <a:stretch/>
        </p:blipFill>
        <p:spPr>
          <a:xfrm>
            <a:off x="5372100" y="782846"/>
            <a:ext cx="6819901" cy="4186273"/>
          </a:xfrm>
          <a:prstGeom prst="rect">
            <a:avLst/>
          </a:prstGeom>
          <a:noFill/>
          <a:ln>
            <a:noFill/>
          </a:ln>
        </p:spPr>
      </p:pic>
      <p:sp>
        <p:nvSpPr>
          <p:cNvPr id="272" name="Google Shape;272;p8"/>
          <p:cNvSpPr txBox="1"/>
          <p:nvPr/>
        </p:nvSpPr>
        <p:spPr>
          <a:xfrm>
            <a:off x="790505" y="1054912"/>
            <a:ext cx="248034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pt-BR" sz="3200" b="1" strike="noStrike" dirty="0">
                <a:solidFill>
                  <a:srgbClr val="000000"/>
                </a:solidFill>
                <a:latin typeface="Calibri"/>
                <a:ea typeface="Calibri"/>
                <a:cs typeface="Calibri"/>
                <a:sym typeface="Calibri"/>
              </a:rPr>
              <a:t>INDUSTRY</a:t>
            </a:r>
            <a:endParaRPr sz="3200" b="0" strike="noStrike" dirty="0">
              <a:solidFill>
                <a:srgbClr val="000000"/>
              </a:solidFill>
              <a:latin typeface="Calibri"/>
              <a:ea typeface="Calibri"/>
              <a:cs typeface="Calibri"/>
              <a:sym typeface="Calibri"/>
            </a:endParaRPr>
          </a:p>
        </p:txBody>
      </p:sp>
      <p:sp>
        <p:nvSpPr>
          <p:cNvPr id="273" name="Google Shape;273;p8"/>
          <p:cNvSpPr txBox="1"/>
          <p:nvPr/>
        </p:nvSpPr>
        <p:spPr>
          <a:xfrm>
            <a:off x="304745" y="2221406"/>
            <a:ext cx="5067355" cy="4186273"/>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000"/>
              <a:buFont typeface="Arial"/>
              <a:buNone/>
            </a:pPr>
            <a:r>
              <a:rPr lang="pt-BR" sz="2000" b="1" u="none" dirty="0">
                <a:solidFill>
                  <a:srgbClr val="000000"/>
                </a:solidFill>
                <a:latin typeface="Calibri"/>
                <a:ea typeface="Calibri"/>
                <a:cs typeface="Calibri"/>
                <a:sym typeface="Calibri"/>
              </a:rPr>
              <a:t>Inclusive </a:t>
            </a:r>
            <a:r>
              <a:rPr lang="pt-BR" sz="2000" b="1" u="none" dirty="0" err="1">
                <a:solidFill>
                  <a:srgbClr val="000000"/>
                </a:solidFill>
                <a:latin typeface="Calibri"/>
                <a:ea typeface="Calibri"/>
                <a:cs typeface="Calibri"/>
                <a:sym typeface="Calibri"/>
              </a:rPr>
              <a:t>industrialization</a:t>
            </a:r>
            <a:r>
              <a:rPr lang="pt-BR" sz="2000" b="1" u="none" dirty="0">
                <a:solidFill>
                  <a:srgbClr val="000000"/>
                </a:solidFill>
                <a:latin typeface="Calibri"/>
                <a:ea typeface="Calibri"/>
                <a:cs typeface="Calibri"/>
                <a:sym typeface="Calibri"/>
              </a:rPr>
              <a:t>: </a:t>
            </a:r>
            <a:r>
              <a:rPr lang="en-US" sz="2000" b="0" u="none" dirty="0">
                <a:solidFill>
                  <a:srgbClr val="000000"/>
                </a:solidFill>
                <a:latin typeface="Calibri"/>
                <a:ea typeface="Calibri"/>
                <a:cs typeface="Calibri"/>
                <a:sym typeface="Calibri"/>
              </a:rPr>
              <a:t>Increase the industry's share of employment and GDP, with special attention to the least developed countries.</a:t>
            </a:r>
          </a:p>
          <a:p>
            <a:pPr marL="228600" marR="0" lvl="0" indent="-228600" algn="l" rtl="0">
              <a:lnSpc>
                <a:spcPct val="100000"/>
              </a:lnSpc>
              <a:spcBef>
                <a:spcPts val="0"/>
              </a:spcBef>
              <a:spcAft>
                <a:spcPts val="0"/>
              </a:spcAft>
              <a:buClr>
                <a:srgbClr val="000000"/>
              </a:buClr>
              <a:buSzPts val="2000"/>
              <a:buFont typeface="Arial"/>
              <a:buNone/>
            </a:pPr>
            <a:r>
              <a:rPr lang="pt-BR" sz="2000" b="1" u="none" dirty="0" err="1">
                <a:solidFill>
                  <a:srgbClr val="000000"/>
                </a:solidFill>
                <a:latin typeface="Calibri"/>
                <a:ea typeface="Calibri"/>
                <a:cs typeface="Calibri"/>
                <a:sym typeface="Calibri"/>
              </a:rPr>
              <a:t>Sustainable</a:t>
            </a:r>
            <a:r>
              <a:rPr lang="pt-BR" sz="2000" b="1" u="none" dirty="0">
                <a:solidFill>
                  <a:srgbClr val="000000"/>
                </a:solidFill>
                <a:latin typeface="Calibri"/>
                <a:ea typeface="Calibri"/>
                <a:cs typeface="Calibri"/>
                <a:sym typeface="Calibri"/>
              </a:rPr>
              <a:t> </a:t>
            </a:r>
            <a:r>
              <a:rPr lang="pt-BR" sz="2000" b="1" u="none" dirty="0" err="1">
                <a:solidFill>
                  <a:srgbClr val="000000"/>
                </a:solidFill>
                <a:latin typeface="Calibri"/>
                <a:ea typeface="Calibri"/>
                <a:cs typeface="Calibri"/>
                <a:sym typeface="Calibri"/>
              </a:rPr>
              <a:t>industrialization</a:t>
            </a:r>
            <a:r>
              <a:rPr lang="pt-BR" sz="2000" b="1" u="none" dirty="0">
                <a:solidFill>
                  <a:srgbClr val="000000"/>
                </a:solidFill>
                <a:latin typeface="Calibri"/>
                <a:ea typeface="Calibri"/>
                <a:cs typeface="Calibri"/>
                <a:sym typeface="Calibri"/>
              </a:rPr>
              <a:t>: </a:t>
            </a:r>
            <a:r>
              <a:rPr lang="en-US" sz="2000" b="0" u="none" dirty="0">
                <a:solidFill>
                  <a:srgbClr val="000000"/>
                </a:solidFill>
                <a:latin typeface="Calibri"/>
                <a:ea typeface="Calibri"/>
                <a:cs typeface="Calibri"/>
                <a:sym typeface="Calibri"/>
              </a:rPr>
              <a:t>Improve resource efficiency and promote the adoption of clean technologies and environmentally friendly industrial processes.</a:t>
            </a:r>
          </a:p>
          <a:p>
            <a:pPr marL="228600" marR="0" lvl="0" indent="-228600" algn="l" rtl="0">
              <a:lnSpc>
                <a:spcPct val="100000"/>
              </a:lnSpc>
              <a:spcBef>
                <a:spcPts val="0"/>
              </a:spcBef>
              <a:spcAft>
                <a:spcPts val="0"/>
              </a:spcAft>
              <a:buClr>
                <a:srgbClr val="000000"/>
              </a:buClr>
              <a:buSzPts val="2000"/>
              <a:buFont typeface="Arial"/>
              <a:buNone/>
            </a:pPr>
            <a:r>
              <a:rPr lang="en-US" sz="2000" b="1" u="none" dirty="0">
                <a:solidFill>
                  <a:srgbClr val="000000"/>
                </a:solidFill>
                <a:latin typeface="Calibri"/>
                <a:ea typeface="Calibri"/>
                <a:cs typeface="Calibri"/>
                <a:sym typeface="Calibri"/>
              </a:rPr>
              <a:t>Transition to a Green Economy: </a:t>
            </a:r>
            <a:r>
              <a:rPr lang="en-US" sz="2000" u="none" dirty="0">
                <a:solidFill>
                  <a:srgbClr val="000000"/>
                </a:solidFill>
                <a:latin typeface="Calibri"/>
                <a:ea typeface="Calibri"/>
                <a:cs typeface="Calibri"/>
                <a:sym typeface="Calibri"/>
              </a:rPr>
              <a:t>Characterized by low carbon emissions, resource efficiency, and social inclusion.</a:t>
            </a:r>
            <a:endParaRPr sz="2000" u="none"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279" name="Google Shape;279;p9"/>
          <p:cNvGrpSpPr/>
          <p:nvPr/>
        </p:nvGrpSpPr>
        <p:grpSpPr>
          <a:xfrm>
            <a:off x="0" y="-36282"/>
            <a:ext cx="6238569" cy="6894282"/>
            <a:chOff x="0" y="-38100"/>
            <a:chExt cx="3703107" cy="1056806"/>
          </a:xfrm>
        </p:grpSpPr>
        <p:sp>
          <p:nvSpPr>
            <p:cNvPr id="280" name="Google Shape;280;p9"/>
            <p:cNvSpPr/>
            <p:nvPr/>
          </p:nvSpPr>
          <p:spPr>
            <a:xfrm>
              <a:off x="0" y="0"/>
              <a:ext cx="3703107" cy="1018706"/>
            </a:xfrm>
            <a:custGeom>
              <a:avLst/>
              <a:gdLst/>
              <a:ahLst/>
              <a:cxnLst/>
              <a:rect l="l" t="t" r="r" b="b"/>
              <a:pathLst>
                <a:path w="3703107" h="1018706" extrusionOk="0">
                  <a:moveTo>
                    <a:pt x="0" y="0"/>
                  </a:moveTo>
                  <a:lnTo>
                    <a:pt x="3703107" y="0"/>
                  </a:lnTo>
                  <a:lnTo>
                    <a:pt x="3703107" y="1018706"/>
                  </a:lnTo>
                  <a:lnTo>
                    <a:pt x="0" y="101870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1" name="Google Shape;281;p9"/>
            <p:cNvSpPr txBox="1"/>
            <p:nvPr/>
          </p:nvSpPr>
          <p:spPr>
            <a:xfrm>
              <a:off x="0" y="-38100"/>
              <a:ext cx="3703107" cy="1056806"/>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Arial"/>
                <a:ea typeface="Arial"/>
                <a:cs typeface="Arial"/>
                <a:sym typeface="Arial"/>
              </a:endParaRPr>
            </a:p>
          </p:txBody>
        </p:sp>
      </p:grpSp>
      <p:sp>
        <p:nvSpPr>
          <p:cNvPr id="282" name="Google Shape;282;p9"/>
          <p:cNvSpPr txBox="1"/>
          <p:nvPr/>
        </p:nvSpPr>
        <p:spPr>
          <a:xfrm>
            <a:off x="790505" y="1561621"/>
            <a:ext cx="248034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pt-BR" sz="3200" b="1" strike="noStrike" dirty="0">
                <a:solidFill>
                  <a:srgbClr val="000000"/>
                </a:solidFill>
                <a:latin typeface="Calibri"/>
                <a:ea typeface="Calibri"/>
                <a:cs typeface="Calibri"/>
                <a:sym typeface="Calibri"/>
              </a:rPr>
              <a:t>INOVATION</a:t>
            </a:r>
            <a:endParaRPr sz="3200" b="0" strike="noStrike" dirty="0">
              <a:solidFill>
                <a:srgbClr val="000000"/>
              </a:solidFill>
              <a:latin typeface="Calibri"/>
              <a:ea typeface="Calibri"/>
              <a:cs typeface="Calibri"/>
              <a:sym typeface="Calibri"/>
            </a:endParaRPr>
          </a:p>
        </p:txBody>
      </p:sp>
      <p:sp>
        <p:nvSpPr>
          <p:cNvPr id="283" name="Google Shape;283;p9"/>
          <p:cNvSpPr txBox="1"/>
          <p:nvPr/>
        </p:nvSpPr>
        <p:spPr>
          <a:xfrm>
            <a:off x="396900" y="2964874"/>
            <a:ext cx="4839559" cy="307464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2000"/>
              <a:buFont typeface="Arial"/>
              <a:buNone/>
            </a:pPr>
            <a:r>
              <a:rPr lang="en-US" sz="2000" dirty="0">
                <a:solidFill>
                  <a:srgbClr val="000000"/>
                </a:solidFill>
                <a:latin typeface="Calibri"/>
                <a:ea typeface="Calibri"/>
                <a:cs typeface="Calibri"/>
                <a:sym typeface="Calibri"/>
              </a:rPr>
              <a:t>Involves research and development (R&amp;D) and new technologies.</a:t>
            </a:r>
          </a:p>
          <a:p>
            <a:pPr marL="228600" marR="0" lvl="0" indent="-228600" algn="l" rtl="0">
              <a:lnSpc>
                <a:spcPct val="100000"/>
              </a:lnSpc>
              <a:spcBef>
                <a:spcPts val="0"/>
              </a:spcBef>
              <a:spcAft>
                <a:spcPts val="0"/>
              </a:spcAft>
              <a:buClr>
                <a:srgbClr val="000000"/>
              </a:buClr>
              <a:buSzPts val="2000"/>
              <a:buFont typeface="Arial"/>
              <a:buNone/>
            </a:pPr>
            <a:endParaRPr lang="en-US" sz="2000"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2000"/>
              <a:buFont typeface="Arial"/>
              <a:buNone/>
            </a:pPr>
            <a:r>
              <a:rPr lang="pt-BR" sz="2000" b="1" dirty="0">
                <a:solidFill>
                  <a:srgbClr val="000000"/>
                </a:solidFill>
                <a:latin typeface="Calibri"/>
                <a:ea typeface="Calibri"/>
                <a:cs typeface="Calibri"/>
                <a:sym typeface="Calibri"/>
              </a:rPr>
              <a:t>Objetive: </a:t>
            </a:r>
            <a:r>
              <a:rPr lang="en-US" sz="2000" dirty="0">
                <a:solidFill>
                  <a:srgbClr val="000000"/>
                </a:solidFill>
                <a:latin typeface="Calibri"/>
                <a:ea typeface="Calibri"/>
                <a:cs typeface="Calibri"/>
                <a:sym typeface="Calibri"/>
              </a:rPr>
              <a:t>To find lasting solutions to economic and environmental challenges.</a:t>
            </a:r>
          </a:p>
          <a:p>
            <a:pPr marL="228600" marR="0" lvl="0" indent="-228600" algn="l" rtl="0">
              <a:lnSpc>
                <a:spcPct val="100000"/>
              </a:lnSpc>
              <a:spcBef>
                <a:spcPts val="0"/>
              </a:spcBef>
              <a:spcAft>
                <a:spcPts val="0"/>
              </a:spcAft>
              <a:buClr>
                <a:srgbClr val="000000"/>
              </a:buClr>
              <a:buSzPts val="2000"/>
              <a:buFont typeface="Arial"/>
              <a:buNone/>
            </a:pPr>
            <a:endParaRPr lang="en-US" sz="2000" dirty="0">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ts val="2000"/>
              <a:buFont typeface="Arial"/>
              <a:buNone/>
            </a:pPr>
            <a:r>
              <a:rPr lang="en-US" sz="2000" b="1" dirty="0">
                <a:solidFill>
                  <a:srgbClr val="000000"/>
                </a:solidFill>
                <a:latin typeface="Calibri"/>
                <a:ea typeface="Calibri"/>
                <a:cs typeface="Calibri"/>
                <a:sym typeface="Calibri"/>
              </a:rPr>
              <a:t>Examples of Impact: </a:t>
            </a:r>
            <a:r>
              <a:rPr lang="en-US" sz="2000" dirty="0">
                <a:solidFill>
                  <a:srgbClr val="000000"/>
                </a:solidFill>
                <a:latin typeface="Calibri"/>
                <a:ea typeface="Calibri"/>
                <a:cs typeface="Calibri"/>
                <a:sym typeface="Calibri"/>
              </a:rPr>
              <a:t>Creation of new jobs and promotion of energy efficiency.</a:t>
            </a:r>
            <a:endParaRPr sz="2000" dirty="0">
              <a:solidFill>
                <a:srgbClr val="000000"/>
              </a:solidFill>
              <a:latin typeface="Calibri"/>
              <a:ea typeface="Calibri"/>
              <a:cs typeface="Calibri"/>
              <a:sym typeface="Calibri"/>
            </a:endParaRPr>
          </a:p>
        </p:txBody>
      </p:sp>
      <p:pic>
        <p:nvPicPr>
          <p:cNvPr id="284" name="Google Shape;284;p9" descr="Criatividade e Inovação - Evope"/>
          <p:cNvPicPr preferRelativeResize="0"/>
          <p:nvPr/>
        </p:nvPicPr>
        <p:blipFill rotWithShape="1">
          <a:blip r:embed="rId3">
            <a:alphaModFix/>
          </a:blip>
          <a:srcRect/>
          <a:stretch/>
        </p:blipFill>
        <p:spPr>
          <a:xfrm>
            <a:off x="5633358" y="2150922"/>
            <a:ext cx="6558642" cy="4364478"/>
          </a:xfrm>
          <a:prstGeom prst="rect">
            <a:avLst/>
          </a:prstGeom>
          <a:noFill/>
          <a:ln>
            <a:noFill/>
          </a:ln>
        </p:spPr>
      </p:pic>
      <p:sp>
        <p:nvSpPr>
          <p:cNvPr id="285" name="Google Shape;285;p9"/>
          <p:cNvSpPr txBox="1"/>
          <p:nvPr/>
        </p:nvSpPr>
        <p:spPr>
          <a:xfrm>
            <a:off x="790505" y="342601"/>
            <a:ext cx="10515240" cy="132516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pt-BR" sz="4400" b="1" dirty="0">
                <a:solidFill>
                  <a:srgbClr val="000000"/>
                </a:solidFill>
                <a:latin typeface="Calibri"/>
                <a:ea typeface="Calibri"/>
                <a:cs typeface="Calibri"/>
                <a:sym typeface="Calibri"/>
              </a:rPr>
              <a:t>2. </a:t>
            </a:r>
            <a:r>
              <a:rPr lang="pt-BR" sz="4400" b="1" dirty="0" err="1">
                <a:solidFill>
                  <a:srgbClr val="000000"/>
                </a:solidFill>
                <a:latin typeface="Calibri"/>
                <a:ea typeface="Calibri"/>
                <a:cs typeface="Calibri"/>
                <a:sym typeface="Calibri"/>
              </a:rPr>
              <a:t>Definition</a:t>
            </a:r>
            <a:r>
              <a:rPr lang="pt-BR" sz="4400" b="1" dirty="0">
                <a:solidFill>
                  <a:srgbClr val="000000"/>
                </a:solidFill>
                <a:latin typeface="Calibri"/>
                <a:ea typeface="Calibri"/>
                <a:cs typeface="Calibri"/>
                <a:sym typeface="Calibri"/>
              </a:rPr>
              <a:t> SDG 9</a:t>
            </a:r>
            <a:endParaRPr sz="4400"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TotalTime>
  <Words>3556</Words>
  <Application>Microsoft Office PowerPoint</Application>
  <PresentationFormat>Widescreen</PresentationFormat>
  <Paragraphs>322</Paragraphs>
  <Slides>50</Slides>
  <Notes>49</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50</vt:i4>
      </vt:variant>
    </vt:vector>
  </HeadingPairs>
  <TitlesOfParts>
    <vt:vector size="58" baseType="lpstr">
      <vt:lpstr>Arial</vt:lpstr>
      <vt:lpstr>Calibri</vt:lpstr>
      <vt:lpstr>Calibri Light</vt:lpstr>
      <vt:lpstr>SourceSerifPro-Bold</vt:lpstr>
      <vt:lpstr>Symbol</vt:lpstr>
      <vt:lpstr>Wingdings</vt:lpstr>
      <vt:lpstr>Office</vt:lpstr>
      <vt:lpstr>Office</vt:lpstr>
      <vt:lpstr>Apresentação do PowerPoint</vt:lpstr>
      <vt:lpstr>This project is funded by the German Academic Exchange Service</vt:lpstr>
      <vt:lpstr>Table of Contents </vt:lpstr>
      <vt:lpstr>1. Introduction to the SDGs</vt:lpstr>
      <vt:lpstr>2. Defining SDG 9</vt:lpstr>
      <vt:lpstr>2. Defining SDG 9</vt:lpstr>
      <vt:lpstr>2. Defining SDG 9</vt:lpstr>
      <vt:lpstr>2. Definition SDG 9</vt:lpstr>
      <vt:lpstr>Apresentação do PowerPoint</vt:lpstr>
      <vt:lpstr>Apresentação do PowerPoint</vt:lpstr>
      <vt:lpstr>Apresentação do PowerPoint</vt:lpstr>
      <vt:lpstr>3. Overview of global crises </vt:lpstr>
      <vt:lpstr>Climate Change</vt:lpstr>
      <vt:lpstr>COVID-19 Pandemic </vt:lpstr>
      <vt:lpstr>Conflict </vt:lpstr>
      <vt:lpstr>4. Progress towards the achievement of SDG 9</vt:lpstr>
      <vt:lpstr>Apresentação do PowerPoint</vt:lpstr>
      <vt:lpstr>Apresentação do PowerPoint</vt:lpstr>
      <vt:lpstr>5. Case studies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6.1 Exercises</vt:lpstr>
      <vt:lpstr>6.1 Exercises</vt:lpstr>
      <vt:lpstr>7 Concluding remarks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SDGs</dc:title>
  <dc:subject/>
  <dc:creator>Jennifer Louise Pohlmann</dc:creator>
  <dc:description/>
  <cp:lastModifiedBy>Bianca Rebelatto</cp:lastModifiedBy>
  <cp:revision>169</cp:revision>
  <dcterms:created xsi:type="dcterms:W3CDTF">2018-03-28T10:46:31Z</dcterms:created>
  <dcterms:modified xsi:type="dcterms:W3CDTF">2025-05-05T20:27:58Z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44</vt:i4>
  </property>
  <property fmtid="{D5CDD505-2E9C-101B-9397-08002B2CF9AE}" pid="3" name="PresentationFormat">
    <vt:lpwstr>Widescreen</vt:lpwstr>
  </property>
  <property fmtid="{D5CDD505-2E9C-101B-9397-08002B2CF9AE}" pid="4" name="Slides">
    <vt:i4>44</vt:i4>
  </property>
  <property fmtid="{D5CDD505-2E9C-101B-9397-08002B2CF9AE}" pid="5" name="MSIP_Label_defa4170-0d19-0005-0004-bc88714345d2_Enabled">
    <vt:lpwstr>true</vt:lpwstr>
  </property>
  <property fmtid="{D5CDD505-2E9C-101B-9397-08002B2CF9AE}" pid="6" name="MSIP_Label_defa4170-0d19-0005-0004-bc88714345d2_SetDate">
    <vt:lpwstr>2024-03-20T08:58:32Z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2c6cac8d-ab61-47b3-8209-4df2e46aefbc</vt:lpwstr>
  </property>
  <property fmtid="{D5CDD505-2E9C-101B-9397-08002B2CF9AE}" pid="10" name="MSIP_Label_defa4170-0d19-0005-0004-bc88714345d2_ActionId">
    <vt:lpwstr>4b6dd49f-df4c-4e79-8a82-3f0e6c8505c1</vt:lpwstr>
  </property>
  <property fmtid="{D5CDD505-2E9C-101B-9397-08002B2CF9AE}" pid="11" name="MSIP_Label_defa4170-0d19-0005-0004-bc88714345d2_ContentBits">
    <vt:lpwstr>0</vt:lpwstr>
  </property>
</Properties>
</file>