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1"/>
  </p:notesMasterIdLst>
  <p:sldIdLst>
    <p:sldId id="256" r:id="rId2"/>
    <p:sldId id="257" r:id="rId3"/>
    <p:sldId id="258" r:id="rId4"/>
    <p:sldId id="260" r:id="rId5"/>
    <p:sldId id="261" r:id="rId6"/>
    <p:sldId id="323" r:id="rId7"/>
    <p:sldId id="324" r:id="rId8"/>
    <p:sldId id="262" r:id="rId9"/>
    <p:sldId id="263" r:id="rId10"/>
    <p:sldId id="264" r:id="rId11"/>
    <p:sldId id="266" r:id="rId12"/>
    <p:sldId id="267" r:id="rId13"/>
    <p:sldId id="268" r:id="rId14"/>
    <p:sldId id="269" r:id="rId15"/>
    <p:sldId id="271" r:id="rId16"/>
    <p:sldId id="346" r:id="rId17"/>
    <p:sldId id="272" r:id="rId18"/>
    <p:sldId id="347" r:id="rId19"/>
    <p:sldId id="273" r:id="rId20"/>
    <p:sldId id="275" r:id="rId21"/>
    <p:sldId id="348" r:id="rId22"/>
    <p:sldId id="276" r:id="rId23"/>
    <p:sldId id="277" r:id="rId24"/>
    <p:sldId id="278" r:id="rId25"/>
    <p:sldId id="279" r:id="rId26"/>
    <p:sldId id="280" r:id="rId27"/>
    <p:sldId id="282" r:id="rId28"/>
    <p:sldId id="284" r:id="rId29"/>
    <p:sldId id="285" r:id="rId30"/>
    <p:sldId id="326" r:id="rId31"/>
    <p:sldId id="286" r:id="rId32"/>
    <p:sldId id="288" r:id="rId33"/>
    <p:sldId id="290" r:id="rId34"/>
    <p:sldId id="291" r:id="rId35"/>
    <p:sldId id="292" r:id="rId36"/>
    <p:sldId id="296" r:id="rId37"/>
    <p:sldId id="327" r:id="rId38"/>
    <p:sldId id="300" r:id="rId39"/>
    <p:sldId id="330" r:id="rId40"/>
    <p:sldId id="332" r:id="rId41"/>
    <p:sldId id="354" r:id="rId42"/>
    <p:sldId id="355" r:id="rId43"/>
    <p:sldId id="311" r:id="rId44"/>
    <p:sldId id="312" r:id="rId45"/>
    <p:sldId id="356" r:id="rId46"/>
    <p:sldId id="342" r:id="rId47"/>
    <p:sldId id="294" r:id="rId48"/>
    <p:sldId id="313" r:id="rId49"/>
    <p:sldId id="352" r:id="rId50"/>
    <p:sldId id="353" r:id="rId51"/>
    <p:sldId id="315" r:id="rId52"/>
    <p:sldId id="316" r:id="rId53"/>
    <p:sldId id="349" r:id="rId54"/>
    <p:sldId id="317" r:id="rId55"/>
    <p:sldId id="318" r:id="rId56"/>
    <p:sldId id="350" r:id="rId57"/>
    <p:sldId id="351" r:id="rId58"/>
    <p:sldId id="319" r:id="rId59"/>
    <p:sldId id="322" r:id="rId6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ivaDijq4MkSJfArB1pYYiuBIm5Z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56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52C0AF-9688-46BD-8C30-FD056D212E9E}">
  <a:tblStyle styleId="{0052C0AF-9688-46BD-8C30-FD056D212E9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D31C2A1-9CE9-452E-81B4-623891E992B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1"/>
    <p:restoredTop sz="94719"/>
  </p:normalViewPr>
  <p:slideViewPr>
    <p:cSldViewPr snapToGrid="0">
      <p:cViewPr varScale="1">
        <p:scale>
          <a:sx n="141" d="100"/>
          <a:sy n="141" d="100"/>
        </p:scale>
        <p:origin x="19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73"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16</a:t>
            </a:fld>
            <a:endParaRPr/>
          </a:p>
        </p:txBody>
      </p:sp>
    </p:spTree>
    <p:extLst>
      <p:ext uri="{BB962C8B-B14F-4D97-AF65-F5344CB8AC3E}">
        <p14:creationId xmlns:p14="http://schemas.microsoft.com/office/powerpoint/2010/main" val="3230481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18</a:t>
            </a:fld>
            <a:endParaRPr/>
          </a:p>
        </p:txBody>
      </p:sp>
    </p:spTree>
    <p:extLst>
      <p:ext uri="{BB962C8B-B14F-4D97-AF65-F5344CB8AC3E}">
        <p14:creationId xmlns:p14="http://schemas.microsoft.com/office/powerpoint/2010/main" val="2956545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28650" lvl="0" indent="-457200" algn="just" rtl="0">
              <a:lnSpc>
                <a:spcPct val="150000"/>
              </a:lnSpc>
              <a:spcBef>
                <a:spcPts val="0"/>
              </a:spcBef>
              <a:spcAft>
                <a:spcPts val="0"/>
              </a:spcAft>
              <a:buClr>
                <a:schemeClr val="dk1"/>
              </a:buClr>
              <a:buSzPts val="1200"/>
              <a:buFont typeface="Arial"/>
              <a:buChar char="•"/>
            </a:pPr>
            <a:r>
              <a:rPr lang="de-DE"/>
              <a:t>Most Latin American countries have been extremely affected</a:t>
            </a:r>
            <a:endParaRPr/>
          </a:p>
        </p:txBody>
      </p:sp>
      <p:sp>
        <p:nvSpPr>
          <p:cNvPr id="426" name="Google Shape;42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28650" lvl="0" indent="-457200" algn="just" rtl="0">
              <a:lnSpc>
                <a:spcPct val="150000"/>
              </a:lnSpc>
              <a:spcBef>
                <a:spcPts val="0"/>
              </a:spcBef>
              <a:spcAft>
                <a:spcPts val="0"/>
              </a:spcAft>
              <a:buClr>
                <a:schemeClr val="dk1"/>
              </a:buClr>
              <a:buSzPts val="1200"/>
              <a:buFont typeface="Arial"/>
              <a:buChar char="•"/>
            </a:pPr>
            <a:r>
              <a:rPr lang="de-DE"/>
              <a:t>Most Latin American countries have been extremely affected</a:t>
            </a:r>
            <a:endParaRPr/>
          </a:p>
        </p:txBody>
      </p:sp>
      <p:sp>
        <p:nvSpPr>
          <p:cNvPr id="426" name="Google Shape;42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21</a:t>
            </a:fld>
            <a:endParaRPr/>
          </a:p>
        </p:txBody>
      </p:sp>
    </p:spTree>
    <p:extLst>
      <p:ext uri="{BB962C8B-B14F-4D97-AF65-F5344CB8AC3E}">
        <p14:creationId xmlns:p14="http://schemas.microsoft.com/office/powerpoint/2010/main" val="4286504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The aim of this module is to present an introduction to the SDG 8 “Decent work and economic growth” covering its definition, the impact of global crisis on the achievement of its targets, the regional contexts progress towards SDG 8, case studies with good practices and examples of exercise that can be applied with students.</a:t>
            </a:r>
            <a:endParaRPr/>
          </a:p>
        </p:txBody>
      </p:sp>
      <p:sp>
        <p:nvSpPr>
          <p:cNvPr id="102" name="Google Shape;1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28650" lvl="0" indent="-457200" algn="just" rtl="0">
              <a:lnSpc>
                <a:spcPct val="150000"/>
              </a:lnSpc>
              <a:spcBef>
                <a:spcPts val="0"/>
              </a:spcBef>
              <a:spcAft>
                <a:spcPts val="0"/>
              </a:spcAft>
              <a:buClr>
                <a:schemeClr val="dk1"/>
              </a:buClr>
              <a:buSzPts val="1200"/>
              <a:buFont typeface="Arial"/>
              <a:buChar char="•"/>
            </a:pPr>
            <a:r>
              <a:rPr lang="de-DE"/>
              <a:t>Most Latin American countries have been extremely affected</a:t>
            </a:r>
            <a:endParaRPr/>
          </a:p>
        </p:txBody>
      </p:sp>
      <p:sp>
        <p:nvSpPr>
          <p:cNvPr id="455" name="Google Shape;45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https://www.statista.com/chart/21652/countries-with-armed-clashes-reported/</a:t>
            </a:r>
            <a:endParaRPr/>
          </a:p>
        </p:txBody>
      </p:sp>
      <p:sp>
        <p:nvSpPr>
          <p:cNvPr id="470" name="Google Shape;47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30</a:t>
            </a:fld>
            <a:endParaRPr/>
          </a:p>
        </p:txBody>
      </p:sp>
    </p:spTree>
    <p:extLst>
      <p:ext uri="{BB962C8B-B14F-4D97-AF65-F5344CB8AC3E}">
        <p14:creationId xmlns:p14="http://schemas.microsoft.com/office/powerpoint/2010/main" val="526400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As you may be aware, here is the set of 2030 Agenda and the17 SDGs that integrated it.</a:t>
            </a: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5e80896aae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25e80896aae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g25e80896aae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9635f73df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g29635f73df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8" name="Google Shape;628;g29635f73dff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5e80896aae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g25e80896aae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g25e80896aae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35</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25e80896aae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g25e80896aae_0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g25e80896aae_0_1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36</a:t>
            </a:fld>
            <a:endParaRPr/>
          </a:p>
        </p:txBody>
      </p:sp>
    </p:spTree>
    <p:extLst>
      <p:ext uri="{BB962C8B-B14F-4D97-AF65-F5344CB8AC3E}">
        <p14:creationId xmlns:p14="http://schemas.microsoft.com/office/powerpoint/2010/main" val="2780825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5e80896aae_0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g25e80896aae_0_1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g25e80896aae_0_1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37</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25e80896aae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25e80896aae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8" name="Google Shape;768;g25e80896aae_0_1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38</a:t>
            </a:fld>
            <a:endParaRPr/>
          </a:p>
        </p:txBody>
      </p:sp>
    </p:spTree>
    <p:extLst>
      <p:ext uri="{BB962C8B-B14F-4D97-AF65-F5344CB8AC3E}">
        <p14:creationId xmlns:p14="http://schemas.microsoft.com/office/powerpoint/2010/main" val="2438568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25e80896aae_0_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g25e80896aae_0_2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8" name="Google Shape;688;g25e80896aae_0_2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5e80896aae_0_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g25e80896aae_0_2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7" name="Google Shape;717;g25e80896aae_0_2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5e80896aae_0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g25e80896aae_0_2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4" name="Google Shape;744;g25e80896aae_0_2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41</a:t>
            </a:fld>
            <a:endParaRPr/>
          </a:p>
        </p:txBody>
      </p:sp>
    </p:spTree>
    <p:extLst>
      <p:ext uri="{BB962C8B-B14F-4D97-AF65-F5344CB8AC3E}">
        <p14:creationId xmlns:p14="http://schemas.microsoft.com/office/powerpoint/2010/main" val="2543644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The following chapter of the module explores the SDG8 definition covering four aspects: significance, interdependencies, advantages and challenges </a:t>
            </a:r>
            <a:endParaRPr/>
          </a:p>
        </p:txBody>
      </p:sp>
      <p:sp>
        <p:nvSpPr>
          <p:cNvPr id="139" name="Google Shape;13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5e80896aae_0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g25e80896aae_0_2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4" name="Google Shape;744;g25e80896aae_0_2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42</a:t>
            </a:fld>
            <a:endParaRPr/>
          </a:p>
        </p:txBody>
      </p:sp>
    </p:spTree>
    <p:extLst>
      <p:ext uri="{BB962C8B-B14F-4D97-AF65-F5344CB8AC3E}">
        <p14:creationId xmlns:p14="http://schemas.microsoft.com/office/powerpoint/2010/main" val="3659241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25e80896aae_0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7" name="Google Shape;907;g25e80896aae_0_3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8" name="Google Shape;908;g25e80896aae_0_3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43</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25e80896aae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0" name="Google Shape;920;g25e80896aae_0_3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1" name="Google Shape;921;g25e80896aae_0_3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44</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25e80896aae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0" name="Google Shape;920;g25e80896aae_0_3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1" name="Google Shape;921;g25e80896aae_0_3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45</a:t>
            </a:fld>
            <a:endParaRPr/>
          </a:p>
        </p:txBody>
      </p:sp>
    </p:spTree>
    <p:extLst>
      <p:ext uri="{BB962C8B-B14F-4D97-AF65-F5344CB8AC3E}">
        <p14:creationId xmlns:p14="http://schemas.microsoft.com/office/powerpoint/2010/main" val="823282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p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8" name="Google Shape;848;p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46</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Following we have some suggested exercise that proveque students demonstrate empathy by designing a campaign for those affected by poverty,</a:t>
            </a:r>
            <a:endParaRPr/>
          </a:p>
        </p:txBody>
      </p:sp>
      <p:sp>
        <p:nvSpPr>
          <p:cNvPr id="694" name="Google Shape;69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47</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An exercise that students should assess different strategies communities around the world are applying to face poverty challenges</a:t>
            </a:r>
            <a:endParaRPr/>
          </a:p>
          <a:p>
            <a:pPr marL="0" lvl="0" indent="0" algn="l" rtl="0">
              <a:spcBef>
                <a:spcPts val="0"/>
              </a:spcBef>
              <a:spcAft>
                <a:spcPts val="0"/>
              </a:spcAft>
              <a:buNone/>
            </a:pPr>
            <a:r>
              <a:rPr lang="de-DE"/>
              <a:t>And also an exercise  to allows to reflect on the conditions of living in extreme poverty</a:t>
            </a:r>
            <a:endParaRPr/>
          </a:p>
        </p:txBody>
      </p:sp>
      <p:sp>
        <p:nvSpPr>
          <p:cNvPr id="934" name="Google Shape;93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48</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9" name="Google Shape;94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49</a:t>
            </a:fld>
            <a:endParaRPr/>
          </a:p>
        </p:txBody>
      </p:sp>
    </p:spTree>
    <p:extLst>
      <p:ext uri="{BB962C8B-B14F-4D97-AF65-F5344CB8AC3E}">
        <p14:creationId xmlns:p14="http://schemas.microsoft.com/office/powerpoint/2010/main" val="36992903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9" name="Google Shape;94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50</a:t>
            </a:fld>
            <a:endParaRPr/>
          </a:p>
        </p:txBody>
      </p:sp>
    </p:spTree>
    <p:extLst>
      <p:ext uri="{BB962C8B-B14F-4D97-AF65-F5344CB8AC3E}">
        <p14:creationId xmlns:p14="http://schemas.microsoft.com/office/powerpoint/2010/main" val="9800080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6" name="Google Shape;96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SDG 8 </a:t>
            </a:r>
            <a:r>
              <a:rPr lang="de-DE" dirty="0" err="1"/>
              <a:t>calls</a:t>
            </a:r>
            <a:r>
              <a:rPr lang="de-DE" dirty="0"/>
              <a:t> </a:t>
            </a:r>
            <a:r>
              <a:rPr lang="de-DE" dirty="0" err="1"/>
              <a:t>for</a:t>
            </a:r>
            <a:r>
              <a:rPr lang="de-DE" dirty="0"/>
              <a:t> </a:t>
            </a:r>
            <a:r>
              <a:rPr lang="de-DE" dirty="0" err="1"/>
              <a:t>action</a:t>
            </a:r>
            <a:r>
              <a:rPr lang="de-DE" dirty="0"/>
              <a:t> </a:t>
            </a:r>
            <a:r>
              <a:rPr lang="de-DE" dirty="0" err="1"/>
              <a:t>to</a:t>
            </a:r>
            <a:r>
              <a:rPr lang="de-DE" dirty="0"/>
              <a:t> “Promote </a:t>
            </a:r>
            <a:r>
              <a:rPr lang="de-DE" dirty="0" err="1"/>
              <a:t>sustained</a:t>
            </a:r>
            <a:r>
              <a:rPr lang="de-DE" dirty="0"/>
              <a:t>, inclusive and </a:t>
            </a:r>
            <a:r>
              <a:rPr lang="de-DE" dirty="0" err="1"/>
              <a:t>sustainable</a:t>
            </a:r>
            <a:r>
              <a:rPr lang="de-DE" dirty="0"/>
              <a:t> </a:t>
            </a:r>
            <a:r>
              <a:rPr lang="de-DE" dirty="0" err="1"/>
              <a:t>economic</a:t>
            </a:r>
            <a:r>
              <a:rPr lang="de-DE" dirty="0"/>
              <a:t> </a:t>
            </a:r>
            <a:r>
              <a:rPr lang="de-DE" dirty="0" err="1"/>
              <a:t>growth</a:t>
            </a:r>
            <a:r>
              <a:rPr lang="de-DE" dirty="0"/>
              <a:t>, </a:t>
            </a:r>
            <a:r>
              <a:rPr lang="de-DE" dirty="0" err="1"/>
              <a:t>full</a:t>
            </a:r>
            <a:r>
              <a:rPr lang="de-DE" dirty="0"/>
              <a:t> and </a:t>
            </a:r>
            <a:r>
              <a:rPr lang="de-DE" dirty="0" err="1"/>
              <a:t>productive</a:t>
            </a:r>
            <a:r>
              <a:rPr lang="de-DE" dirty="0"/>
              <a:t> </a:t>
            </a:r>
            <a:r>
              <a:rPr lang="de-DE" dirty="0" err="1"/>
              <a:t>employment</a:t>
            </a:r>
            <a:r>
              <a:rPr lang="de-DE" dirty="0"/>
              <a:t> and </a:t>
            </a:r>
            <a:r>
              <a:rPr lang="de-DE" dirty="0" err="1"/>
              <a:t>decent</a:t>
            </a:r>
            <a:r>
              <a:rPr lang="de-DE" dirty="0"/>
              <a:t> </a:t>
            </a:r>
            <a:r>
              <a:rPr lang="de-DE" dirty="0" err="1"/>
              <a:t>work</a:t>
            </a:r>
            <a:r>
              <a:rPr lang="de-DE" dirty="0"/>
              <a:t> </a:t>
            </a:r>
            <a:r>
              <a:rPr lang="de-DE" dirty="0" err="1"/>
              <a:t>for</a:t>
            </a:r>
            <a:r>
              <a:rPr lang="de-DE" dirty="0"/>
              <a:t> all” . </a:t>
            </a:r>
            <a:r>
              <a:rPr lang="de-DE" dirty="0" err="1"/>
              <a:t>It</a:t>
            </a:r>
            <a:r>
              <a:rPr lang="de-DE" dirty="0"/>
              <a:t> </a:t>
            </a:r>
            <a:r>
              <a:rPr lang="de-DE" dirty="0" err="1"/>
              <a:t>has</a:t>
            </a:r>
            <a:r>
              <a:rPr lang="de-DE" dirty="0"/>
              <a:t> </a:t>
            </a:r>
            <a:r>
              <a:rPr lang="de-DE" dirty="0" err="1"/>
              <a:t>ten</a:t>
            </a:r>
            <a:r>
              <a:rPr lang="de-DE" dirty="0"/>
              <a:t> </a:t>
            </a:r>
            <a:r>
              <a:rPr lang="de-DE" dirty="0" err="1"/>
              <a:t>suggested</a:t>
            </a:r>
            <a:r>
              <a:rPr lang="de-DE" dirty="0"/>
              <a:t> global </a:t>
            </a:r>
            <a:r>
              <a:rPr lang="de-DE" dirty="0" err="1"/>
              <a:t>outcome</a:t>
            </a:r>
            <a:r>
              <a:rPr lang="de-DE" dirty="0"/>
              <a:t> </a:t>
            </a:r>
            <a:r>
              <a:rPr lang="de-DE" dirty="0" err="1"/>
              <a:t>targets</a:t>
            </a:r>
            <a:r>
              <a:rPr lang="de-DE" dirty="0"/>
              <a:t> and </a:t>
            </a:r>
            <a:r>
              <a:rPr lang="de-DE" dirty="0" err="1"/>
              <a:t>two</a:t>
            </a:r>
            <a:r>
              <a:rPr lang="de-DE" dirty="0"/>
              <a:t> additional </a:t>
            </a:r>
            <a:r>
              <a:rPr lang="de-DE" dirty="0" err="1"/>
              <a:t>targets</a:t>
            </a:r>
            <a:r>
              <a:rPr lang="de-DE" dirty="0"/>
              <a:t> </a:t>
            </a:r>
            <a:r>
              <a:rPr lang="de-DE" dirty="0" err="1"/>
              <a:t>referred</a:t>
            </a:r>
            <a:r>
              <a:rPr lang="de-DE" dirty="0"/>
              <a:t> </a:t>
            </a:r>
            <a:r>
              <a:rPr lang="de-DE" dirty="0" err="1"/>
              <a:t>as</a:t>
            </a:r>
            <a:r>
              <a:rPr lang="de-DE" dirty="0"/>
              <a:t> </a:t>
            </a:r>
            <a:r>
              <a:rPr lang="de-DE" dirty="0" err="1"/>
              <a:t>means</a:t>
            </a:r>
            <a:r>
              <a:rPr lang="de-DE" dirty="0"/>
              <a:t> </a:t>
            </a:r>
            <a:r>
              <a:rPr lang="de-DE" dirty="0" err="1"/>
              <a:t>of</a:t>
            </a:r>
            <a:r>
              <a:rPr lang="de-DE" dirty="0"/>
              <a:t> </a:t>
            </a:r>
            <a:r>
              <a:rPr lang="de-DE" dirty="0" err="1"/>
              <a:t>implementation</a:t>
            </a:r>
            <a:r>
              <a:rPr lang="de-DE" dirty="0"/>
              <a:t>, </a:t>
            </a:r>
            <a:r>
              <a:rPr lang="de-DE" dirty="0" err="1"/>
              <a:t>each</a:t>
            </a:r>
            <a:r>
              <a:rPr lang="de-DE" dirty="0"/>
              <a:t> </a:t>
            </a:r>
            <a:r>
              <a:rPr lang="de-DE" dirty="0" err="1"/>
              <a:t>one</a:t>
            </a:r>
            <a:r>
              <a:rPr lang="de-DE" dirty="0"/>
              <a:t> </a:t>
            </a:r>
            <a:r>
              <a:rPr lang="de-DE" dirty="0" err="1"/>
              <a:t>with</a:t>
            </a:r>
            <a:r>
              <a:rPr lang="de-DE" dirty="0"/>
              <a:t> </a:t>
            </a:r>
            <a:r>
              <a:rPr lang="de-DE" dirty="0" err="1"/>
              <a:t>one</a:t>
            </a:r>
            <a:r>
              <a:rPr lang="de-DE" dirty="0"/>
              <a:t> </a:t>
            </a:r>
            <a:r>
              <a:rPr lang="de-DE" dirty="0" err="1"/>
              <a:t>or</a:t>
            </a:r>
            <a:r>
              <a:rPr lang="de-DE" dirty="0"/>
              <a:t> </a:t>
            </a:r>
            <a:r>
              <a:rPr lang="de-DE" dirty="0" err="1"/>
              <a:t>more</a:t>
            </a:r>
            <a:r>
              <a:rPr lang="de-DE" dirty="0"/>
              <a:t> </a:t>
            </a:r>
            <a:r>
              <a:rPr lang="de-DE" dirty="0" err="1"/>
              <a:t>indicators</a:t>
            </a:r>
            <a:r>
              <a:rPr lang="de-DE" dirty="0"/>
              <a:t> </a:t>
            </a:r>
            <a:r>
              <a:rPr lang="de-DE" dirty="0" err="1"/>
              <a:t>to</a:t>
            </a:r>
            <a:r>
              <a:rPr lang="de-DE" dirty="0"/>
              <a:t> monitor </a:t>
            </a:r>
            <a:r>
              <a:rPr lang="de-DE" dirty="0" err="1"/>
              <a:t>progress</a:t>
            </a:r>
            <a:r>
              <a:rPr lang="de-DE" dirty="0"/>
              <a:t> </a:t>
            </a:r>
            <a:r>
              <a:rPr lang="de-DE" dirty="0" err="1"/>
              <a:t>over</a:t>
            </a:r>
            <a:r>
              <a:rPr lang="de-DE" dirty="0"/>
              <a:t> time. </a:t>
            </a:r>
            <a:r>
              <a:rPr lang="de-DE" b="1" dirty="0"/>
              <a:t>The </a:t>
            </a:r>
            <a:r>
              <a:rPr lang="de-DE" b="1" dirty="0" err="1"/>
              <a:t>targets</a:t>
            </a:r>
            <a:r>
              <a:rPr lang="de-DE" b="1" dirty="0"/>
              <a:t> </a:t>
            </a:r>
            <a:r>
              <a:rPr lang="de-DE" b="1" dirty="0" err="1"/>
              <a:t>cover</a:t>
            </a:r>
            <a:r>
              <a:rPr lang="de-DE" b="1" dirty="0"/>
              <a:t> </a:t>
            </a:r>
            <a:r>
              <a:rPr lang="de-DE" b="1" dirty="0" err="1"/>
              <a:t>topics</a:t>
            </a:r>
            <a:r>
              <a:rPr lang="de-DE" b="1" dirty="0"/>
              <a:t> such </a:t>
            </a:r>
            <a:r>
              <a:rPr lang="de-DE" b="1" dirty="0" err="1"/>
              <a:t>as</a:t>
            </a:r>
            <a:r>
              <a:rPr lang="de-DE" b="1" dirty="0"/>
              <a:t> </a:t>
            </a:r>
            <a:r>
              <a:rPr lang="de-DE" b="1" dirty="0" err="1"/>
              <a:t>sustainable</a:t>
            </a:r>
            <a:r>
              <a:rPr lang="de-DE" b="1" dirty="0"/>
              <a:t> </a:t>
            </a:r>
            <a:r>
              <a:rPr lang="de-DE" b="1" dirty="0" err="1"/>
              <a:t>economic</a:t>
            </a:r>
            <a:r>
              <a:rPr lang="de-DE" b="1" dirty="0"/>
              <a:t> </a:t>
            </a:r>
            <a:r>
              <a:rPr lang="de-DE" b="1" dirty="0" err="1"/>
              <a:t>growth</a:t>
            </a:r>
            <a:r>
              <a:rPr lang="de-DE" b="1" dirty="0"/>
              <a:t>, </a:t>
            </a:r>
            <a:r>
              <a:rPr lang="de-DE" b="1" dirty="0" err="1"/>
              <a:t>youth</a:t>
            </a:r>
            <a:r>
              <a:rPr lang="de-DE" b="1" dirty="0"/>
              <a:t> </a:t>
            </a:r>
            <a:r>
              <a:rPr lang="de-DE" b="1" dirty="0" err="1"/>
              <a:t>employment</a:t>
            </a:r>
            <a:r>
              <a:rPr lang="de-DE" b="1" dirty="0"/>
              <a:t> and </a:t>
            </a:r>
            <a:r>
              <a:rPr lang="de-DE" b="1" dirty="0" err="1"/>
              <a:t>training</a:t>
            </a:r>
            <a:r>
              <a:rPr lang="de-DE" b="1" dirty="0"/>
              <a:t>, </a:t>
            </a:r>
            <a:r>
              <a:rPr lang="de-DE" b="1" dirty="0" err="1"/>
              <a:t>labour</a:t>
            </a:r>
            <a:r>
              <a:rPr lang="de-DE" b="1" dirty="0"/>
              <a:t> </a:t>
            </a:r>
            <a:r>
              <a:rPr lang="de-DE" b="1" dirty="0" err="1"/>
              <a:t>rights</a:t>
            </a:r>
            <a:r>
              <a:rPr lang="de-DE" b="1" dirty="0"/>
              <a:t>, </a:t>
            </a:r>
            <a:r>
              <a:rPr lang="de-DE" b="1" dirty="0" err="1"/>
              <a:t>green</a:t>
            </a:r>
            <a:r>
              <a:rPr lang="de-DE" b="1" dirty="0"/>
              <a:t> </a:t>
            </a:r>
            <a:r>
              <a:rPr lang="de-DE" b="1" dirty="0" err="1"/>
              <a:t>economy</a:t>
            </a:r>
            <a:r>
              <a:rPr lang="de-DE" b="1" dirty="0"/>
              <a:t>, </a:t>
            </a:r>
            <a:r>
              <a:rPr lang="de-DE" b="1" dirty="0" err="1"/>
              <a:t>sustainable</a:t>
            </a:r>
            <a:r>
              <a:rPr lang="de-DE" b="1" dirty="0"/>
              <a:t> </a:t>
            </a:r>
            <a:r>
              <a:rPr lang="de-DE" b="1" dirty="0" err="1"/>
              <a:t>tourism</a:t>
            </a:r>
            <a:r>
              <a:rPr lang="de-DE" b="1" dirty="0"/>
              <a:t> and social </a:t>
            </a:r>
            <a:r>
              <a:rPr lang="de-DE" b="1" dirty="0" err="1"/>
              <a:t>protection</a:t>
            </a:r>
            <a:r>
              <a:rPr lang="de-DE" b="1" dirty="0"/>
              <a:t>.  </a:t>
            </a:r>
            <a:endParaRPr b="1" dirty="0"/>
          </a:p>
          <a:p>
            <a:pPr marL="0" lvl="0" indent="0" algn="l" rtl="0">
              <a:spcBef>
                <a:spcPts val="0"/>
              </a:spcBef>
              <a:spcAft>
                <a:spcPts val="0"/>
              </a:spcAft>
              <a:buNone/>
            </a:pPr>
            <a:r>
              <a:rPr lang="de-DE" dirty="0"/>
              <a:t> </a:t>
            </a:r>
            <a:endParaRPr dirty="0"/>
          </a:p>
        </p:txBody>
      </p:sp>
      <p:sp>
        <p:nvSpPr>
          <p:cNvPr id="151" name="Google Shape;15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7" name="Google Shape;97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8" name="Google Shape;978;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52</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7" name="Google Shape;97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8" name="Google Shape;978;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53</a:t>
            </a:fld>
            <a:endParaRPr/>
          </a:p>
        </p:txBody>
      </p:sp>
    </p:spTree>
    <p:extLst>
      <p:ext uri="{BB962C8B-B14F-4D97-AF65-F5344CB8AC3E}">
        <p14:creationId xmlns:p14="http://schemas.microsoft.com/office/powerpoint/2010/main" val="5968822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9" name="Google Shape;98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0" name="Google Shape;99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54</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1" name="Google Shape;100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2" name="Google Shape;100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55</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1" name="Google Shape;100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2" name="Google Shape;100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56</a:t>
            </a:fld>
            <a:endParaRPr/>
          </a:p>
        </p:txBody>
      </p:sp>
    </p:spTree>
    <p:extLst>
      <p:ext uri="{BB962C8B-B14F-4D97-AF65-F5344CB8AC3E}">
        <p14:creationId xmlns:p14="http://schemas.microsoft.com/office/powerpoint/2010/main" val="33305281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1" name="Google Shape;100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2" name="Google Shape;100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57</a:t>
            </a:fld>
            <a:endParaRPr/>
          </a:p>
        </p:txBody>
      </p:sp>
    </p:spTree>
    <p:extLst>
      <p:ext uri="{BB962C8B-B14F-4D97-AF65-F5344CB8AC3E}">
        <p14:creationId xmlns:p14="http://schemas.microsoft.com/office/powerpoint/2010/main" val="9998959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3" name="Google Shape;101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We hope all of you have learned bit more about the SDG1 in this class,  we have Reinforced the continued relevance of the 2030 Agenda for Sustainable Development and finally give you an advace... we can do it wecan do it...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1014" name="Google Shape;101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58</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5" name="Google Shape;1055;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to understanding what is behind the SDG 8, we present three important and closely connected concepts with the goal.</a:t>
            </a:r>
            <a:endParaRPr/>
          </a:p>
        </p:txBody>
      </p:sp>
      <p:sp>
        <p:nvSpPr>
          <p:cNvPr id="174" name="Google Shape;17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You may already now that all SDGs are connected one with another. 🇧🇷</a:t>
            </a:r>
            <a:endParaRPr/>
          </a:p>
          <a:p>
            <a:pPr marL="0" lvl="0" indent="0" algn="l" rtl="0">
              <a:spcBef>
                <a:spcPts val="0"/>
              </a:spcBef>
              <a:spcAft>
                <a:spcPts val="0"/>
              </a:spcAft>
              <a:buNone/>
            </a:pPr>
            <a:r>
              <a:rPr lang="de-DE"/>
              <a:t>Improvements in one, impact improvements in another, and so on.</a:t>
            </a:r>
            <a:endParaRPr/>
          </a:p>
          <a:p>
            <a:pPr marL="0" lvl="0" indent="0" algn="l" rtl="0">
              <a:spcBef>
                <a:spcPts val="0"/>
              </a:spcBef>
              <a:spcAft>
                <a:spcPts val="0"/>
              </a:spcAft>
              <a:buNone/>
            </a:pPr>
            <a:r>
              <a:rPr lang="de-DE"/>
              <a:t>It is the same with SDG 8. There are impacts and connections among all others 16. </a:t>
            </a:r>
            <a:r>
              <a:rPr lang="de-DE" b="1">
                <a:solidFill>
                  <a:srgbClr val="FF0000"/>
                </a:solidFill>
              </a:rPr>
              <a:t>however, the strongest connections is marked by the SDGs that contemplate the basic services that are the fundamental needs to improve people’s live</a:t>
            </a:r>
            <a:endParaRPr b="1">
              <a:solidFill>
                <a:srgbClr val="FF0000"/>
              </a:solidFill>
            </a:endParaRPr>
          </a:p>
        </p:txBody>
      </p:sp>
      <p:sp>
        <p:nvSpPr>
          <p:cNvPr id="189" name="Google Shape;18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What would be the posiive impacts if we achieve poverty alliviation?</a:t>
            </a:r>
            <a:endParaRPr/>
          </a:p>
        </p:txBody>
      </p:sp>
      <p:sp>
        <p:nvSpPr>
          <p:cNvPr id="267" name="Google Shape;26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a:t>Lets now talk about the challenges in reduze poverty. </a:t>
            </a:r>
            <a:endParaRPr/>
          </a:p>
        </p:txBody>
      </p:sp>
      <p:sp>
        <p:nvSpPr>
          <p:cNvPr id="294" name="Google Shape;29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4"/>
        <p:cNvGrpSpPr/>
        <p:nvPr/>
      </p:nvGrpSpPr>
      <p:grpSpPr>
        <a:xfrm>
          <a:off x="0" y="0"/>
          <a:ext cx="0" cy="0"/>
          <a:chOff x="0" y="0"/>
          <a:chExt cx="0" cy="0"/>
        </a:xfrm>
      </p:grpSpPr>
      <p:sp>
        <p:nvSpPr>
          <p:cNvPr id="55" name="Google Shape;5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3"/>
          <p:cNvSpPr>
            <a:spLocks noGrp="1"/>
          </p:cNvSpPr>
          <p:nvPr>
            <p:ph type="pic" idx="2"/>
          </p:nvPr>
        </p:nvSpPr>
        <p:spPr>
          <a:xfrm>
            <a:off x="5183188" y="987425"/>
            <a:ext cx="6172200" cy="4873625"/>
          </a:xfrm>
          <a:prstGeom prst="rect">
            <a:avLst/>
          </a:prstGeom>
          <a:noFill/>
          <a:ln>
            <a:noFill/>
          </a:ln>
        </p:spPr>
      </p:sp>
      <p:sp>
        <p:nvSpPr>
          <p:cNvPr id="68" name="Google Shape;68;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42.png"/><Relationship Id="rId4" Type="http://schemas.openxmlformats.org/officeDocument/2006/relationships/image" Target="../media/image3.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33.xml"/><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53.png"/><Relationship Id="rId5" Type="http://schemas.openxmlformats.org/officeDocument/2006/relationships/image" Target="../media/image4.jp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3.png"/><Relationship Id="rId9" Type="http://schemas.openxmlformats.org/officeDocument/2006/relationships/image" Target="../media/image51.png"/><Relationship Id="rId14" Type="http://schemas.openxmlformats.org/officeDocument/2006/relationships/image" Target="../media/image56.png"/></Relationships>
</file>

<file path=ppt/slides/_rels/slide3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8" Type="http://schemas.openxmlformats.org/officeDocument/2006/relationships/hyperlink" Target="http://cdn.worldslargestlesson.globalgoals.org/2017/07/The-Human-Face-of-Food-May-2018-Edits.pdf" TargetMode="External"/><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image" Target="../media/image65.png"/></Relationships>
</file>

<file path=ppt/slides/_rels/slide48.xml.rels><?xml version="1.0" encoding="UTF-8" standalone="yes"?>
<Relationships xmlns="http://schemas.openxmlformats.org/package/2006/relationships"><Relationship Id="rId8" Type="http://schemas.openxmlformats.org/officeDocument/2006/relationships/hyperlink" Target="https://docs.google.com/document/d/1-1K8_OFXOR2jUkDM39OLqkOG3J4gPi1l/edit" TargetMode="External"/><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66.png"/><Relationship Id="rId4" Type="http://schemas.openxmlformats.org/officeDocument/2006/relationships/image" Target="../media/image3.png"/><Relationship Id="rId9" Type="http://schemas.openxmlformats.org/officeDocument/2006/relationships/hyperlink" Target="https://www.16personalities.com/br"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use.metropolis.org/sdg/8---decent-work-and-economic-growth" TargetMode="External"/><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hyperlink" Target="https://www.springernature.com/gp/researchers/sdg-programme/sdg8#c19745528"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2.png"/><Relationship Id="rId5" Type="http://schemas.openxmlformats.org/officeDocument/2006/relationships/image" Target="../media/image4.jp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mailto:brandli@upf.br" TargetMode="External"/><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hyperlink" Target="mailto:walter.leal2@haw-hamburg.de"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hyperlink" Target="mailto:pretorw@unisa.ac.za" TargetMode="External"/><Relationship Id="rId5" Type="http://schemas.openxmlformats.org/officeDocument/2006/relationships/image" Target="../media/image3.png"/><Relationship Id="rId10" Type="http://schemas.openxmlformats.org/officeDocument/2006/relationships/image" Target="../media/image68.jpg"/><Relationship Id="rId4" Type="http://schemas.openxmlformats.org/officeDocument/2006/relationships/image" Target="../media/image2.jpg"/><Relationship Id="rId9" Type="http://schemas.openxmlformats.org/officeDocument/2006/relationships/image" Target="../media/image67.jpg"/><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8.jpg"/><Relationship Id="rId18" Type="http://schemas.openxmlformats.org/officeDocument/2006/relationships/image" Target="../media/image33.jpg"/><Relationship Id="rId3" Type="http://schemas.openxmlformats.org/officeDocument/2006/relationships/image" Target="../media/image2.jpg"/><Relationship Id="rId21" Type="http://schemas.openxmlformats.org/officeDocument/2006/relationships/image" Target="../media/image36.jpg"/><Relationship Id="rId7" Type="http://schemas.openxmlformats.org/officeDocument/2006/relationships/image" Target="../media/image6.png"/><Relationship Id="rId12" Type="http://schemas.openxmlformats.org/officeDocument/2006/relationships/image" Target="../media/image27.jpg"/><Relationship Id="rId17" Type="http://schemas.openxmlformats.org/officeDocument/2006/relationships/image" Target="../media/image32.jpg"/><Relationship Id="rId2" Type="http://schemas.openxmlformats.org/officeDocument/2006/relationships/notesSlide" Target="../notesSlides/notesSlide7.xml"/><Relationship Id="rId16" Type="http://schemas.openxmlformats.org/officeDocument/2006/relationships/image" Target="../media/image31.jpg"/><Relationship Id="rId20"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26.jpg"/><Relationship Id="rId24" Type="http://schemas.openxmlformats.org/officeDocument/2006/relationships/image" Target="../media/image39.jpg"/><Relationship Id="rId5" Type="http://schemas.openxmlformats.org/officeDocument/2006/relationships/image" Target="../media/image4.jpg"/><Relationship Id="rId15" Type="http://schemas.openxmlformats.org/officeDocument/2006/relationships/image" Target="../media/image30.jpg"/><Relationship Id="rId23" Type="http://schemas.openxmlformats.org/officeDocument/2006/relationships/image" Target="../media/image38.jpg"/><Relationship Id="rId10" Type="http://schemas.openxmlformats.org/officeDocument/2006/relationships/image" Target="../media/image25.jpg"/><Relationship Id="rId19" Type="http://schemas.openxmlformats.org/officeDocument/2006/relationships/image" Target="../media/image34.jpg"/><Relationship Id="rId4" Type="http://schemas.openxmlformats.org/officeDocument/2006/relationships/image" Target="../media/image3.png"/><Relationship Id="rId9" Type="http://schemas.openxmlformats.org/officeDocument/2006/relationships/image" Target="../media/image24.jpg"/><Relationship Id="rId14" Type="http://schemas.openxmlformats.org/officeDocument/2006/relationships/image" Target="../media/image29.jpg"/><Relationship Id="rId22"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20000"/>
          </a:blip>
          <a:stretch>
            <a:fillRect/>
          </a:stretch>
        </a:blipFill>
        <a:effectLst/>
      </p:bgPr>
    </p:bg>
    <p:spTree>
      <p:nvGrpSpPr>
        <p:cNvPr id="1" name="Shape 88"/>
        <p:cNvGrpSpPr/>
        <p:nvPr/>
      </p:nvGrpSpPr>
      <p:grpSpPr>
        <a:xfrm>
          <a:off x="0" y="0"/>
          <a:ext cx="0" cy="0"/>
          <a:chOff x="0" y="0"/>
          <a:chExt cx="0" cy="0"/>
        </a:xfrm>
      </p:grpSpPr>
      <p:sp>
        <p:nvSpPr>
          <p:cNvPr id="89" name="Google Shape;89;p1"/>
          <p:cNvSpPr/>
          <p:nvPr/>
        </p:nvSpPr>
        <p:spPr>
          <a:xfrm>
            <a:off x="-28281" y="1852685"/>
            <a:ext cx="12273699" cy="2895805"/>
          </a:xfrm>
          <a:prstGeom prst="rect">
            <a:avLst/>
          </a:prstGeom>
          <a:solidFill>
            <a:srgbClr val="8E17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t="10682" b="12941"/>
          <a:stretch/>
        </p:blipFill>
        <p:spPr>
          <a:xfrm>
            <a:off x="10189935" y="74422"/>
            <a:ext cx="1856091" cy="1068056"/>
          </a:xfrm>
          <a:prstGeom prst="rect">
            <a:avLst/>
          </a:prstGeom>
          <a:noFill/>
          <a:ln>
            <a:noFill/>
          </a:ln>
        </p:spPr>
      </p:pic>
      <p:sp>
        <p:nvSpPr>
          <p:cNvPr id="91" name="Google Shape;91;p1"/>
          <p:cNvSpPr txBox="1">
            <a:spLocks noGrp="1"/>
          </p:cNvSpPr>
          <p:nvPr>
            <p:ph type="subTitle" idx="1"/>
          </p:nvPr>
        </p:nvSpPr>
        <p:spPr>
          <a:xfrm>
            <a:off x="3704724" y="1861375"/>
            <a:ext cx="8540700" cy="2876700"/>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lnSpc>
                <a:spcPct val="90000"/>
              </a:lnSpc>
              <a:spcBef>
                <a:spcPts val="0"/>
              </a:spcBef>
              <a:spcAft>
                <a:spcPts val="0"/>
              </a:spcAft>
              <a:buClr>
                <a:schemeClr val="dk1"/>
              </a:buClr>
              <a:buSzPct val="100000"/>
              <a:buNone/>
            </a:pPr>
            <a:endParaRPr>
              <a:latin typeface="Arial"/>
              <a:ea typeface="Arial"/>
              <a:cs typeface="Arial"/>
              <a:sym typeface="Arial"/>
            </a:endParaRPr>
          </a:p>
          <a:p>
            <a:pPr marL="0" lvl="0" indent="0" algn="l" rtl="0">
              <a:lnSpc>
                <a:spcPct val="90000"/>
              </a:lnSpc>
              <a:spcBef>
                <a:spcPts val="1000"/>
              </a:spcBef>
              <a:spcAft>
                <a:spcPts val="0"/>
              </a:spcAft>
              <a:buClr>
                <a:schemeClr val="lt1"/>
              </a:buClr>
              <a:buSzPct val="100000"/>
              <a:buNone/>
            </a:pPr>
            <a:r>
              <a:rPr lang="de-DE" sz="4800" b="1">
                <a:solidFill>
                  <a:schemeClr val="lt1"/>
                </a:solidFill>
                <a:latin typeface="Arial"/>
                <a:ea typeface="Arial"/>
                <a:cs typeface="Arial"/>
                <a:sym typeface="Arial"/>
              </a:rPr>
              <a:t>Decent work and economic growth</a:t>
            </a:r>
            <a:endParaRPr/>
          </a:p>
          <a:p>
            <a:pPr marL="0" lvl="0" indent="0" algn="l" rtl="0">
              <a:lnSpc>
                <a:spcPct val="90000"/>
              </a:lnSpc>
              <a:spcBef>
                <a:spcPts val="1000"/>
              </a:spcBef>
              <a:spcAft>
                <a:spcPts val="0"/>
              </a:spcAft>
              <a:buClr>
                <a:schemeClr val="dk1"/>
              </a:buClr>
              <a:buSzPct val="100000"/>
              <a:buNone/>
            </a:pPr>
            <a:r>
              <a:rPr lang="de-DE" sz="3600">
                <a:latin typeface="Arial"/>
                <a:ea typeface="Arial"/>
                <a:cs typeface="Arial"/>
                <a:sym typeface="Arial"/>
              </a:rPr>
              <a:t>Promote sustained, inclusive and sustainable economic growth, full and productive employment and decent work for all</a:t>
            </a:r>
            <a:endParaRPr sz="3600">
              <a:latin typeface="Arial"/>
              <a:ea typeface="Arial"/>
              <a:cs typeface="Arial"/>
              <a:sym typeface="Arial"/>
            </a:endParaRPr>
          </a:p>
        </p:txBody>
      </p:sp>
      <p:pic>
        <p:nvPicPr>
          <p:cNvPr id="92" name="Google Shape;92;p1"/>
          <p:cNvPicPr preferRelativeResize="0"/>
          <p:nvPr/>
        </p:nvPicPr>
        <p:blipFill rotWithShape="1">
          <a:blip r:embed="rId5">
            <a:alphaModFix/>
          </a:blip>
          <a:srcRect/>
          <a:stretch/>
        </p:blipFill>
        <p:spPr>
          <a:xfrm>
            <a:off x="238244" y="139380"/>
            <a:ext cx="1675024" cy="780176"/>
          </a:xfrm>
          <a:prstGeom prst="rect">
            <a:avLst/>
          </a:prstGeom>
          <a:noFill/>
          <a:ln>
            <a:noFill/>
          </a:ln>
        </p:spPr>
      </p:pic>
      <p:pic>
        <p:nvPicPr>
          <p:cNvPr id="93" name="Google Shape;93;p1"/>
          <p:cNvPicPr preferRelativeResize="0"/>
          <p:nvPr/>
        </p:nvPicPr>
        <p:blipFill rotWithShape="1">
          <a:blip r:embed="rId6">
            <a:alphaModFix/>
          </a:blip>
          <a:srcRect/>
          <a:stretch/>
        </p:blipFill>
        <p:spPr>
          <a:xfrm>
            <a:off x="5149771" y="139380"/>
            <a:ext cx="2339466" cy="860912"/>
          </a:xfrm>
          <a:prstGeom prst="rect">
            <a:avLst/>
          </a:prstGeom>
          <a:noFill/>
          <a:ln>
            <a:noFill/>
          </a:ln>
        </p:spPr>
      </p:pic>
      <p:pic>
        <p:nvPicPr>
          <p:cNvPr id="94" name="Google Shape;94;p1" descr="Ein Bild, das Text, ClipArt enthält.&#10;&#10;Automatisch generierte Beschreibung"/>
          <p:cNvPicPr preferRelativeResize="0"/>
          <p:nvPr/>
        </p:nvPicPr>
        <p:blipFill rotWithShape="1">
          <a:blip r:embed="rId7">
            <a:alphaModFix/>
          </a:blip>
          <a:srcRect/>
          <a:stretch/>
        </p:blipFill>
        <p:spPr>
          <a:xfrm>
            <a:off x="2270552" y="198770"/>
            <a:ext cx="2591882" cy="671454"/>
          </a:xfrm>
          <a:prstGeom prst="rect">
            <a:avLst/>
          </a:prstGeom>
          <a:noFill/>
          <a:ln>
            <a:noFill/>
          </a:ln>
        </p:spPr>
      </p:pic>
      <p:pic>
        <p:nvPicPr>
          <p:cNvPr id="95" name="Google Shape;95;p1" descr="Portal - UPF | Universidade de Passo Fundo"/>
          <p:cNvPicPr preferRelativeResize="0"/>
          <p:nvPr/>
        </p:nvPicPr>
        <p:blipFill rotWithShape="1">
          <a:blip r:embed="rId8">
            <a:alphaModFix/>
          </a:blip>
          <a:srcRect t="25552" b="24840"/>
          <a:stretch/>
        </p:blipFill>
        <p:spPr>
          <a:xfrm>
            <a:off x="7776575" y="139380"/>
            <a:ext cx="2413360" cy="848973"/>
          </a:xfrm>
          <a:prstGeom prst="rect">
            <a:avLst/>
          </a:prstGeom>
          <a:noFill/>
          <a:ln>
            <a:noFill/>
          </a:ln>
        </p:spPr>
      </p:pic>
      <p:sp>
        <p:nvSpPr>
          <p:cNvPr id="96" name="Google Shape;96;p1"/>
          <p:cNvSpPr txBox="1"/>
          <p:nvPr/>
        </p:nvSpPr>
        <p:spPr>
          <a:xfrm>
            <a:off x="1602156" y="5646656"/>
            <a:ext cx="9245600" cy="1012574"/>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2400"/>
              <a:buFont typeface="Arial"/>
              <a:buNone/>
            </a:pPr>
            <a:r>
              <a:rPr lang="de-DE" sz="2400" b="1" i="0" u="none" strike="noStrike" cap="none">
                <a:solidFill>
                  <a:schemeClr val="dk1"/>
                </a:solidFill>
                <a:latin typeface="Arial"/>
                <a:ea typeface="Arial"/>
                <a:cs typeface="Arial"/>
                <a:sym typeface="Arial"/>
              </a:rPr>
              <a:t>Digital Introduction to the Sustainable Development Goals in Higher Education Teaching  </a:t>
            </a:r>
            <a:br>
              <a:rPr lang="de-DE" sz="2000" b="1" i="0" u="none" strike="noStrike" cap="none">
                <a:solidFill>
                  <a:schemeClr val="dk1"/>
                </a:solidFill>
                <a:latin typeface="Arial"/>
                <a:ea typeface="Arial"/>
                <a:cs typeface="Arial"/>
                <a:sym typeface="Arial"/>
              </a:rPr>
            </a:br>
            <a:r>
              <a:rPr lang="de-DE" sz="1600" b="1" i="0" u="none" strike="noStrike" cap="none">
                <a:solidFill>
                  <a:schemeClr val="dk1"/>
                </a:solidFill>
                <a:latin typeface="Arial"/>
                <a:ea typeface="Arial"/>
                <a:cs typeface="Arial"/>
                <a:sym typeface="Arial"/>
              </a:rPr>
              <a:t>Regional Aspects in Implementing the SDGs from Brazil and South Africa</a:t>
            </a:r>
            <a:endParaRPr sz="1600" b="0" i="0" u="none" strike="noStrike" cap="none">
              <a:solidFill>
                <a:schemeClr val="dk1"/>
              </a:solidFill>
              <a:latin typeface="Arial"/>
              <a:ea typeface="Arial"/>
              <a:cs typeface="Arial"/>
              <a:sym typeface="Arial"/>
            </a:endParaRPr>
          </a:p>
        </p:txBody>
      </p:sp>
      <p:pic>
        <p:nvPicPr>
          <p:cNvPr id="97" name="Google Shape;97;p1"/>
          <p:cNvPicPr preferRelativeResize="0"/>
          <p:nvPr/>
        </p:nvPicPr>
        <p:blipFill rotWithShape="1">
          <a:blip r:embed="rId9">
            <a:alphaModFix/>
          </a:blip>
          <a:srcRect/>
          <a:stretch/>
        </p:blipFill>
        <p:spPr>
          <a:xfrm>
            <a:off x="225237" y="1863255"/>
            <a:ext cx="2885235" cy="2885235"/>
          </a:xfrm>
          <a:prstGeom prst="rect">
            <a:avLst/>
          </a:prstGeom>
          <a:noFill/>
          <a:ln>
            <a:noFill/>
          </a:ln>
        </p:spPr>
      </p:pic>
      <p:cxnSp>
        <p:nvCxnSpPr>
          <p:cNvPr id="98" name="Google Shape;98;p1"/>
          <p:cNvCxnSpPr/>
          <p:nvPr/>
        </p:nvCxnSpPr>
        <p:spPr>
          <a:xfrm>
            <a:off x="3384223" y="1852684"/>
            <a:ext cx="0" cy="2916000"/>
          </a:xfrm>
          <a:prstGeom prst="straightConnector1">
            <a:avLst/>
          </a:prstGeom>
          <a:noFill/>
          <a:ln w="38100" cap="flat" cmpd="sng">
            <a:solidFill>
              <a:schemeClr val="lt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70" name="Google Shape;270;p9"/>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271" name="Google Shape;271;p9"/>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272" name="Google Shape;272;p9"/>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273" name="Google Shape;273;p9"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274" name="Google Shape;274;p9"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275" name="Google Shape;275;p9"/>
          <p:cNvSpPr txBox="1"/>
          <p:nvPr/>
        </p:nvSpPr>
        <p:spPr>
          <a:xfrm>
            <a:off x="635000" y="1371600"/>
            <a:ext cx="8927328" cy="516705"/>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100000"/>
              </a:lnSpc>
              <a:spcBef>
                <a:spcPts val="0"/>
              </a:spcBef>
              <a:spcAft>
                <a:spcPts val="0"/>
              </a:spcAft>
              <a:buClr>
                <a:schemeClr val="dk1"/>
              </a:buClr>
              <a:buSzPts val="3600"/>
              <a:buFont typeface="Arial"/>
              <a:buNone/>
            </a:pPr>
            <a:r>
              <a:rPr lang="de-DE" sz="3600" b="1" i="0" u="none" strike="noStrike" cap="none" dirty="0">
                <a:solidFill>
                  <a:schemeClr val="dk1"/>
                </a:solidFill>
                <a:latin typeface="Arial"/>
                <a:ea typeface="Arial"/>
                <a:cs typeface="Arial"/>
                <a:sym typeface="Arial"/>
              </a:rPr>
              <a:t>2.3 Advantages </a:t>
            </a:r>
            <a:r>
              <a:rPr lang="de-DE" sz="3600" b="1" i="0" u="none" strike="noStrike" cap="none" dirty="0" err="1">
                <a:solidFill>
                  <a:schemeClr val="dk1"/>
                </a:solidFill>
                <a:latin typeface="Arial"/>
                <a:ea typeface="Arial"/>
                <a:cs typeface="Arial"/>
                <a:sym typeface="Arial"/>
              </a:rPr>
              <a:t>of</a:t>
            </a:r>
            <a:r>
              <a:rPr lang="de-DE" sz="3600" b="1" i="0" u="none" strike="noStrike" cap="none" dirty="0">
                <a:solidFill>
                  <a:schemeClr val="dk1"/>
                </a:solidFill>
                <a:latin typeface="Arial"/>
                <a:ea typeface="Arial"/>
                <a:cs typeface="Arial"/>
                <a:sym typeface="Arial"/>
              </a:rPr>
              <a:t> SDG 8</a:t>
            </a:r>
            <a:endParaRPr dirty="0"/>
          </a:p>
        </p:txBody>
      </p:sp>
      <p:sp>
        <p:nvSpPr>
          <p:cNvPr id="5" name="TextBox 4">
            <a:extLst>
              <a:ext uri="{FF2B5EF4-FFF2-40B4-BE49-F238E27FC236}">
                <a16:creationId xmlns:a16="http://schemas.microsoft.com/office/drawing/2014/main" id="{5DCF3978-489E-95AD-8402-77F828894192}"/>
              </a:ext>
            </a:extLst>
          </p:cNvPr>
          <p:cNvSpPr txBox="1"/>
          <p:nvPr/>
        </p:nvSpPr>
        <p:spPr>
          <a:xfrm>
            <a:off x="1516511" y="2127584"/>
            <a:ext cx="10390402" cy="5026954"/>
          </a:xfrm>
          <a:prstGeom prst="rect">
            <a:avLst/>
          </a:prstGeom>
          <a:noFill/>
        </p:spPr>
        <p:txBody>
          <a:bodyPr wrap="square">
            <a:spAutoFit/>
          </a:bodyPr>
          <a:lstStyle/>
          <a:p>
            <a:pPr algn="just" rtl="0">
              <a:lnSpc>
                <a:spcPct val="150000"/>
              </a:lnSpc>
              <a:spcBef>
                <a:spcPts val="0"/>
              </a:spcBef>
              <a:spcAft>
                <a:spcPts val="0"/>
              </a:spcAft>
            </a:pPr>
            <a:r>
              <a:rPr lang="en-GB" sz="1800" b="0" i="0" u="none" strike="noStrike" dirty="0">
                <a:solidFill>
                  <a:srgbClr val="000000"/>
                </a:solidFill>
                <a:effectLst/>
                <a:latin typeface="Arial" panose="020B0604020202020204" pitchFamily="34" charset="0"/>
              </a:rPr>
              <a:t>- Sustained and inclusive economic growth: leads to poverty reduction</a:t>
            </a:r>
            <a:r>
              <a:rPr lang="en-GB" sz="1800" dirty="0">
                <a:latin typeface="Arial" panose="020B0604020202020204" pitchFamily="34" charset="0"/>
              </a:rPr>
              <a:t> and i</a:t>
            </a:r>
            <a:r>
              <a:rPr lang="en-GB" sz="1800" b="0" i="0" u="none" strike="noStrike" dirty="0">
                <a:solidFill>
                  <a:srgbClr val="000000"/>
                </a:solidFill>
                <a:effectLst/>
                <a:latin typeface="Arial" panose="020B0604020202020204" pitchFamily="34" charset="0"/>
              </a:rPr>
              <a:t>mproves living standards</a:t>
            </a:r>
          </a:p>
          <a:p>
            <a:pPr algn="just" rtl="0">
              <a:lnSpc>
                <a:spcPct val="150000"/>
              </a:lnSpc>
              <a:spcBef>
                <a:spcPts val="0"/>
              </a:spcBef>
              <a:spcAft>
                <a:spcPts val="0"/>
              </a:spcAft>
            </a:pPr>
            <a:r>
              <a:rPr lang="en-GB" sz="1800" dirty="0">
                <a:latin typeface="Arial" panose="020B0604020202020204" pitchFamily="34" charset="0"/>
              </a:rPr>
              <a:t>- More job opp</a:t>
            </a:r>
            <a:r>
              <a:rPr lang="en-GB" sz="1800" b="0" i="0" u="none" strike="noStrike" dirty="0">
                <a:solidFill>
                  <a:srgbClr val="000000"/>
                </a:solidFill>
                <a:effectLst/>
                <a:latin typeface="Arial" panose="020B0604020202020204" pitchFamily="34" charset="0"/>
              </a:rPr>
              <a:t>ortunities, entrepreneurship, and investments in productive sectors</a:t>
            </a:r>
            <a:endParaRPr lang="en-GB" sz="1800" dirty="0">
              <a:latin typeface="Arial" panose="020B0604020202020204" pitchFamily="34" charset="0"/>
            </a:endParaRPr>
          </a:p>
          <a:p>
            <a:pPr algn="just" rtl="0">
              <a:lnSpc>
                <a:spcPct val="150000"/>
              </a:lnSpc>
              <a:spcBef>
                <a:spcPts val="0"/>
              </a:spcBef>
              <a:spcAft>
                <a:spcPts val="0"/>
              </a:spcAft>
            </a:pPr>
            <a:r>
              <a:rPr lang="en-GB" sz="1800" b="0" dirty="0">
                <a:effectLst/>
                <a:latin typeface="Arial" panose="020B0604020202020204" pitchFamily="34" charset="0"/>
              </a:rPr>
              <a:t>- Reduced </a:t>
            </a:r>
            <a:r>
              <a:rPr lang="en-GB" sz="1800" b="0" i="0" u="none" strike="noStrike" dirty="0">
                <a:solidFill>
                  <a:srgbClr val="000000"/>
                </a:solidFill>
                <a:effectLst/>
                <a:latin typeface="Arial" panose="020B0604020202020204" pitchFamily="34" charset="0"/>
              </a:rPr>
              <a:t>unemployment: improved social inclusion and reduced inequalities</a:t>
            </a:r>
            <a:endParaRPr lang="en-GB" sz="1800" dirty="0">
              <a:latin typeface="Arial" panose="020B0604020202020204" pitchFamily="34" charset="0"/>
            </a:endParaRPr>
          </a:p>
          <a:p>
            <a:pPr algn="just" rtl="0">
              <a:lnSpc>
                <a:spcPct val="150000"/>
              </a:lnSpc>
              <a:spcBef>
                <a:spcPts val="0"/>
              </a:spcBef>
              <a:spcAft>
                <a:spcPts val="0"/>
              </a:spcAft>
            </a:pPr>
            <a:endParaRPr lang="en-GB" sz="1800" b="0" i="0" u="none" strike="noStrike" dirty="0">
              <a:solidFill>
                <a:srgbClr val="000000"/>
              </a:solidFill>
              <a:effectLst/>
              <a:latin typeface="Arial" panose="020B0604020202020204" pitchFamily="34" charset="0"/>
            </a:endParaRPr>
          </a:p>
          <a:p>
            <a:pPr algn="just" rtl="0">
              <a:lnSpc>
                <a:spcPct val="150000"/>
              </a:lnSpc>
              <a:spcBef>
                <a:spcPts val="0"/>
              </a:spcBef>
              <a:spcAft>
                <a:spcPts val="0"/>
              </a:spcAft>
            </a:pPr>
            <a:endParaRPr lang="en-GB" sz="1000" b="0" i="0" u="none" strike="noStrike" dirty="0">
              <a:solidFill>
                <a:srgbClr val="000000"/>
              </a:solidFill>
              <a:effectLst/>
              <a:latin typeface="Arial" panose="020B0604020202020204" pitchFamily="34" charset="0"/>
            </a:endParaRPr>
          </a:p>
          <a:p>
            <a:pPr algn="just" rtl="0">
              <a:lnSpc>
                <a:spcPct val="150000"/>
              </a:lnSpc>
              <a:spcBef>
                <a:spcPts val="0"/>
              </a:spcBef>
              <a:spcAft>
                <a:spcPts val="0"/>
              </a:spcAft>
            </a:pPr>
            <a:r>
              <a:rPr lang="en-GB" sz="1800" dirty="0">
                <a:latin typeface="Arial" panose="020B0604020202020204" pitchFamily="34" charset="0"/>
              </a:rPr>
              <a:t>- Promotion of sustainable and low-carbon practices</a:t>
            </a:r>
          </a:p>
          <a:p>
            <a:pPr algn="just" rtl="0">
              <a:lnSpc>
                <a:spcPct val="150000"/>
              </a:lnSpc>
              <a:spcBef>
                <a:spcPts val="0"/>
              </a:spcBef>
              <a:spcAft>
                <a:spcPts val="0"/>
              </a:spcAft>
            </a:pPr>
            <a:r>
              <a:rPr lang="en-GB" sz="1800" b="0" i="0" u="none" strike="noStrike" dirty="0">
                <a:solidFill>
                  <a:srgbClr val="000000"/>
                </a:solidFill>
                <a:effectLst/>
                <a:latin typeface="Arial" panose="020B0604020202020204" pitchFamily="34" charset="0"/>
              </a:rPr>
              <a:t>- Focus on reducing environmental impacts and carbon emissions</a:t>
            </a:r>
          </a:p>
          <a:p>
            <a:pPr algn="just" rtl="0">
              <a:lnSpc>
                <a:spcPct val="150000"/>
              </a:lnSpc>
              <a:spcBef>
                <a:spcPts val="0"/>
              </a:spcBef>
              <a:spcAft>
                <a:spcPts val="0"/>
              </a:spcAft>
            </a:pPr>
            <a:endParaRPr lang="en-GB" sz="1800" dirty="0">
              <a:latin typeface="Arial" panose="020B0604020202020204" pitchFamily="34" charset="0"/>
            </a:endParaRPr>
          </a:p>
          <a:p>
            <a:pPr algn="just" rtl="0">
              <a:lnSpc>
                <a:spcPct val="150000"/>
              </a:lnSpc>
              <a:spcBef>
                <a:spcPts val="0"/>
              </a:spcBef>
              <a:spcAft>
                <a:spcPts val="0"/>
              </a:spcAft>
            </a:pPr>
            <a:r>
              <a:rPr lang="en-GB" sz="1800" b="0" i="0" u="none" strike="noStrike" dirty="0">
                <a:solidFill>
                  <a:srgbClr val="000000"/>
                </a:solidFill>
                <a:effectLst/>
                <a:latin typeface="Arial" panose="020B0604020202020204" pitchFamily="34" charset="0"/>
              </a:rPr>
              <a:t>- Resilience: diversifying economies, promoting entrepreneurship, and improving access to finance</a:t>
            </a:r>
          </a:p>
          <a:p>
            <a:pPr algn="just" rtl="0">
              <a:lnSpc>
                <a:spcPct val="150000"/>
              </a:lnSpc>
              <a:spcBef>
                <a:spcPts val="0"/>
              </a:spcBef>
              <a:spcAft>
                <a:spcPts val="0"/>
              </a:spcAft>
            </a:pPr>
            <a:r>
              <a:rPr lang="en-GB" sz="1800" b="0" i="0" u="none" strike="noStrike" dirty="0">
                <a:solidFill>
                  <a:srgbClr val="000000"/>
                </a:solidFill>
                <a:effectLst/>
                <a:latin typeface="Arial" panose="020B0604020202020204" pitchFamily="34" charset="0"/>
              </a:rPr>
              <a:t>- Innovation: reduces dependency on specific sectors</a:t>
            </a:r>
          </a:p>
          <a:p>
            <a:pPr rtl="0">
              <a:lnSpc>
                <a:spcPct val="150000"/>
              </a:lnSpc>
              <a:spcBef>
                <a:spcPts val="0"/>
              </a:spcBef>
              <a:spcAft>
                <a:spcPts val="0"/>
              </a:spcAft>
            </a:pPr>
            <a:r>
              <a:rPr lang="en-GB" sz="1800" dirty="0">
                <a:latin typeface="Arial" panose="020B0604020202020204" pitchFamily="34" charset="0"/>
              </a:rPr>
              <a:t>- Inclusive and resilient economies: </a:t>
            </a:r>
            <a:r>
              <a:rPr lang="en-GB" sz="1800" b="0" i="0" u="none" strike="noStrike" dirty="0">
                <a:solidFill>
                  <a:srgbClr val="000000"/>
                </a:solidFill>
                <a:effectLst/>
                <a:latin typeface="Arial" panose="020B0604020202020204" pitchFamily="34" charset="0"/>
              </a:rPr>
              <a:t>contribute to poverty reduction</a:t>
            </a:r>
            <a:r>
              <a:rPr lang="en-GB" sz="1800" dirty="0">
                <a:latin typeface="Arial" panose="020B0604020202020204" pitchFamily="34" charset="0"/>
              </a:rPr>
              <a:t> and </a:t>
            </a:r>
            <a:r>
              <a:rPr lang="en-GB" sz="1800" b="0" i="0" u="none" strike="noStrike" dirty="0">
                <a:solidFill>
                  <a:srgbClr val="000000"/>
                </a:solidFill>
                <a:effectLst/>
                <a:latin typeface="Arial" panose="020B0604020202020204" pitchFamily="34" charset="0"/>
              </a:rPr>
              <a:t>social inclusion</a:t>
            </a:r>
            <a:br>
              <a:rPr lang="en-GB" sz="1800" dirty="0"/>
            </a:br>
            <a:endParaRPr lang="en-US" sz="1800" dirty="0"/>
          </a:p>
        </p:txBody>
      </p:sp>
      <p:cxnSp>
        <p:nvCxnSpPr>
          <p:cNvPr id="6" name="Google Shape;255;p9">
            <a:extLst>
              <a:ext uri="{FF2B5EF4-FFF2-40B4-BE49-F238E27FC236}">
                <a16:creationId xmlns:a16="http://schemas.microsoft.com/office/drawing/2014/main" id="{3B91DFEB-8DB8-C42F-79EF-BC3A7F63B016}"/>
              </a:ext>
            </a:extLst>
          </p:cNvPr>
          <p:cNvCxnSpPr/>
          <p:nvPr/>
        </p:nvCxnSpPr>
        <p:spPr>
          <a:xfrm>
            <a:off x="449876" y="3800475"/>
            <a:ext cx="11503880" cy="0"/>
          </a:xfrm>
          <a:prstGeom prst="straightConnector1">
            <a:avLst/>
          </a:prstGeom>
          <a:noFill/>
          <a:ln w="38100" cap="flat" cmpd="sng">
            <a:solidFill>
              <a:srgbClr val="A41C43"/>
            </a:solidFill>
            <a:prstDash val="solid"/>
            <a:round/>
            <a:headEnd type="none" w="sm" len="sm"/>
            <a:tailEnd type="none" w="sm" len="sm"/>
          </a:ln>
        </p:spPr>
      </p:cxnSp>
      <p:cxnSp>
        <p:nvCxnSpPr>
          <p:cNvPr id="7" name="Google Shape;256;p9">
            <a:extLst>
              <a:ext uri="{FF2B5EF4-FFF2-40B4-BE49-F238E27FC236}">
                <a16:creationId xmlns:a16="http://schemas.microsoft.com/office/drawing/2014/main" id="{9CC22AC4-1DEE-8BDC-67AF-1AD8145D63B6}"/>
              </a:ext>
            </a:extLst>
          </p:cNvPr>
          <p:cNvCxnSpPr/>
          <p:nvPr/>
        </p:nvCxnSpPr>
        <p:spPr>
          <a:xfrm>
            <a:off x="449876" y="5210172"/>
            <a:ext cx="11503880" cy="0"/>
          </a:xfrm>
          <a:prstGeom prst="straightConnector1">
            <a:avLst/>
          </a:prstGeom>
          <a:noFill/>
          <a:ln w="38100" cap="flat" cmpd="sng">
            <a:solidFill>
              <a:srgbClr val="A41C43"/>
            </a:solidFill>
            <a:prstDash val="solid"/>
            <a:round/>
            <a:headEnd type="none" w="sm" len="sm"/>
            <a:tailEnd type="none" w="sm" len="sm"/>
          </a:ln>
        </p:spPr>
      </p:cxnSp>
      <p:sp>
        <p:nvSpPr>
          <p:cNvPr id="8" name="Google Shape;257;p9">
            <a:extLst>
              <a:ext uri="{FF2B5EF4-FFF2-40B4-BE49-F238E27FC236}">
                <a16:creationId xmlns:a16="http://schemas.microsoft.com/office/drawing/2014/main" id="{1F54BBCC-DEC8-9583-DC8E-A2C697A06899}"/>
              </a:ext>
            </a:extLst>
          </p:cNvPr>
          <p:cNvSpPr txBox="1"/>
          <p:nvPr/>
        </p:nvSpPr>
        <p:spPr>
          <a:xfrm rot="-5400000">
            <a:off x="-50280" y="2243477"/>
            <a:ext cx="2252071" cy="67145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Arial"/>
              <a:buNone/>
            </a:pPr>
            <a:r>
              <a:rPr lang="de-DE" sz="3200" b="1" i="0" u="none" strike="noStrike" cap="none" dirty="0">
                <a:solidFill>
                  <a:schemeClr val="dk1"/>
                </a:solidFill>
                <a:latin typeface="Arial"/>
                <a:ea typeface="Arial"/>
                <a:cs typeface="Arial"/>
                <a:sym typeface="Arial"/>
              </a:rPr>
              <a:t>SOCIAL</a:t>
            </a:r>
            <a:endParaRPr sz="3200" b="0" i="0" u="none" strike="noStrike" cap="none" dirty="0">
              <a:solidFill>
                <a:srgbClr val="000000"/>
              </a:solidFill>
              <a:latin typeface="Arial"/>
              <a:ea typeface="Arial"/>
              <a:cs typeface="Arial"/>
              <a:sym typeface="Arial"/>
            </a:endParaRPr>
          </a:p>
        </p:txBody>
      </p:sp>
      <p:sp>
        <p:nvSpPr>
          <p:cNvPr id="9" name="Google Shape;258;p9">
            <a:extLst>
              <a:ext uri="{FF2B5EF4-FFF2-40B4-BE49-F238E27FC236}">
                <a16:creationId xmlns:a16="http://schemas.microsoft.com/office/drawing/2014/main" id="{47D77973-36F1-F084-D184-91C5A170BB4A}"/>
              </a:ext>
            </a:extLst>
          </p:cNvPr>
          <p:cNvSpPr txBox="1"/>
          <p:nvPr/>
        </p:nvSpPr>
        <p:spPr>
          <a:xfrm rot="-5400000">
            <a:off x="336500" y="5690283"/>
            <a:ext cx="1547606" cy="67145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Arial"/>
              <a:buNone/>
            </a:pPr>
            <a:r>
              <a:rPr lang="de-DE" sz="3200" b="1" i="0" u="none" strike="noStrike" cap="none" dirty="0">
                <a:solidFill>
                  <a:schemeClr val="dk1"/>
                </a:solidFill>
                <a:latin typeface="Arial"/>
                <a:ea typeface="Arial"/>
                <a:cs typeface="Arial"/>
                <a:sym typeface="Arial"/>
              </a:rPr>
              <a:t>ECON.</a:t>
            </a:r>
            <a:endParaRPr sz="3200" b="0" i="0" u="none" strike="noStrike" cap="none" dirty="0">
              <a:solidFill>
                <a:srgbClr val="000000"/>
              </a:solidFill>
              <a:latin typeface="Arial"/>
              <a:ea typeface="Arial"/>
              <a:cs typeface="Arial"/>
              <a:sym typeface="Arial"/>
            </a:endParaRPr>
          </a:p>
        </p:txBody>
      </p:sp>
      <p:sp>
        <p:nvSpPr>
          <p:cNvPr id="10" name="Google Shape;259;p9">
            <a:extLst>
              <a:ext uri="{FF2B5EF4-FFF2-40B4-BE49-F238E27FC236}">
                <a16:creationId xmlns:a16="http://schemas.microsoft.com/office/drawing/2014/main" id="{77215F0C-7622-F0FE-8BAE-EC9B444BF0E8}"/>
              </a:ext>
            </a:extLst>
          </p:cNvPr>
          <p:cNvSpPr txBox="1"/>
          <p:nvPr/>
        </p:nvSpPr>
        <p:spPr>
          <a:xfrm rot="-5400000">
            <a:off x="301954" y="3969931"/>
            <a:ext cx="1547606" cy="67145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Arial"/>
              <a:buNone/>
            </a:pPr>
            <a:r>
              <a:rPr lang="de-DE" sz="3200" b="1" i="0" u="none" strike="noStrike" cap="none" dirty="0">
                <a:solidFill>
                  <a:schemeClr val="dk1"/>
                </a:solidFill>
                <a:latin typeface="Arial"/>
                <a:ea typeface="Arial"/>
                <a:cs typeface="Arial"/>
                <a:sym typeface="Arial"/>
              </a:rPr>
              <a:t>ENV.</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1"/>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297" name="Google Shape;297;p11"/>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298" name="Google Shape;298;p11"/>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299" name="Google Shape;299;p11"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300" name="Google Shape;300;p11"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308" name="Google Shape;308;p11"/>
          <p:cNvSpPr txBox="1"/>
          <p:nvPr/>
        </p:nvSpPr>
        <p:spPr>
          <a:xfrm>
            <a:off x="162539" y="1216850"/>
            <a:ext cx="9399789" cy="671455"/>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100000"/>
              </a:lnSpc>
              <a:spcBef>
                <a:spcPts val="0"/>
              </a:spcBef>
              <a:spcAft>
                <a:spcPts val="0"/>
              </a:spcAft>
              <a:buClr>
                <a:schemeClr val="dk1"/>
              </a:buClr>
              <a:buSzPts val="3600"/>
              <a:buFont typeface="Arial"/>
              <a:buNone/>
            </a:pPr>
            <a:r>
              <a:rPr lang="de-DE" sz="3600" b="1">
                <a:solidFill>
                  <a:schemeClr val="dk1"/>
                </a:solidFill>
                <a:latin typeface="Arial"/>
                <a:ea typeface="Arial"/>
                <a:cs typeface="Arial"/>
                <a:sym typeface="Arial"/>
              </a:rPr>
              <a:t>2.4 Challenges in the implementation of SDG 8</a:t>
            </a:r>
            <a:endParaRPr sz="3600" b="1">
              <a:solidFill>
                <a:schemeClr val="dk1"/>
              </a:solidFill>
              <a:latin typeface="Arial"/>
              <a:ea typeface="Arial"/>
              <a:cs typeface="Arial"/>
              <a:sym typeface="Arial"/>
            </a:endParaRPr>
          </a:p>
        </p:txBody>
      </p:sp>
      <p:sp>
        <p:nvSpPr>
          <p:cNvPr id="2" name="Google Shape;270;p11">
            <a:extLst>
              <a:ext uri="{FF2B5EF4-FFF2-40B4-BE49-F238E27FC236}">
                <a16:creationId xmlns:a16="http://schemas.microsoft.com/office/drawing/2014/main" id="{3580C4A6-C9E7-2C6B-1490-371D99484D9F}"/>
              </a:ext>
            </a:extLst>
          </p:cNvPr>
          <p:cNvSpPr>
            <a:spLocks noChangeAspect="1"/>
          </p:cNvSpPr>
          <p:nvPr/>
        </p:nvSpPr>
        <p:spPr>
          <a:xfrm>
            <a:off x="913396" y="2253021"/>
            <a:ext cx="9957401" cy="671455"/>
          </a:xfrm>
          <a:prstGeom prst="roundRect">
            <a:avLst>
              <a:gd name="adj" fmla="val 16667"/>
            </a:avLst>
          </a:prstGeom>
          <a:solidFill>
            <a:schemeClr val="tx2"/>
          </a:solidFill>
          <a:ln w="28575" cap="flat" cmpd="sng">
            <a:solidFill>
              <a:srgbClr val="9017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dirty="0" err="1">
                <a:solidFill>
                  <a:srgbClr val="000000"/>
                </a:solidFill>
                <a:latin typeface="Arial" panose="020B0604020202020204" pitchFamily="34" charset="0"/>
                <a:cs typeface="Arial" panose="020B0604020202020204" pitchFamily="34" charset="0"/>
                <a:sym typeface="Arial"/>
              </a:rPr>
              <a:t>Economic</a:t>
            </a:r>
            <a:r>
              <a:rPr lang="de-DE" sz="1800" b="0" i="0" u="none" strike="noStrike" cap="none" dirty="0">
                <a:solidFill>
                  <a:srgbClr val="000000"/>
                </a:solidFill>
                <a:latin typeface="Arial" panose="020B0604020202020204" pitchFamily="34" charset="0"/>
                <a:cs typeface="Arial" panose="020B0604020202020204" pitchFamily="34" charset="0"/>
                <a:sym typeface="Arial"/>
              </a:rPr>
              <a:t> </a:t>
            </a:r>
            <a:r>
              <a:rPr lang="de-DE" sz="1800" b="0" i="0" u="none" strike="noStrike" cap="none" dirty="0" err="1">
                <a:solidFill>
                  <a:srgbClr val="000000"/>
                </a:solidFill>
                <a:latin typeface="Arial" panose="020B0604020202020204" pitchFamily="34" charset="0"/>
                <a:cs typeface="Arial" panose="020B0604020202020204" pitchFamily="34" charset="0"/>
                <a:sym typeface="Arial"/>
              </a:rPr>
              <a:t>inequality</a:t>
            </a:r>
            <a:r>
              <a:rPr lang="de-DE" sz="1800" b="0" i="0" u="none" strike="noStrike" cap="none" dirty="0">
                <a:solidFill>
                  <a:srgbClr val="000000"/>
                </a:solidFill>
                <a:latin typeface="Arial" panose="020B0604020202020204" pitchFamily="34" charset="0"/>
                <a:cs typeface="Arial" panose="020B0604020202020204" pitchFamily="34" charset="0"/>
                <a:sym typeface="Arial"/>
              </a:rPr>
              <a:t> </a:t>
            </a:r>
            <a:r>
              <a:rPr lang="de-DE" sz="1800" b="0" i="0" u="none" strike="noStrike" cap="none" dirty="0" err="1">
                <a:solidFill>
                  <a:srgbClr val="000000"/>
                </a:solidFill>
                <a:latin typeface="Arial" panose="020B0604020202020204" pitchFamily="34" charset="0"/>
                <a:cs typeface="Arial" panose="020B0604020202020204" pitchFamily="34" charset="0"/>
                <a:sym typeface="Arial"/>
              </a:rPr>
              <a:t>within</a:t>
            </a:r>
            <a:r>
              <a:rPr lang="de-DE" sz="1800" b="0" i="0" u="none" strike="noStrike" cap="none" dirty="0">
                <a:solidFill>
                  <a:srgbClr val="000000"/>
                </a:solidFill>
                <a:latin typeface="Arial" panose="020B0604020202020204" pitchFamily="34" charset="0"/>
                <a:cs typeface="Arial" panose="020B0604020202020204" pitchFamily="34" charset="0"/>
                <a:sym typeface="Arial"/>
              </a:rPr>
              <a:t> and </a:t>
            </a:r>
            <a:r>
              <a:rPr lang="de-DE" sz="1800" b="0" i="0" u="none" strike="noStrike" cap="none" dirty="0" err="1">
                <a:solidFill>
                  <a:srgbClr val="000000"/>
                </a:solidFill>
                <a:latin typeface="Arial" panose="020B0604020202020204" pitchFamily="34" charset="0"/>
                <a:cs typeface="Arial" panose="020B0604020202020204" pitchFamily="34" charset="0"/>
                <a:sym typeface="Arial"/>
              </a:rPr>
              <a:t>among</a:t>
            </a:r>
            <a:r>
              <a:rPr lang="de-DE" sz="1800" b="0" i="0" u="none" strike="noStrike" cap="none" dirty="0">
                <a:solidFill>
                  <a:srgbClr val="000000"/>
                </a:solidFill>
                <a:latin typeface="Arial" panose="020B0604020202020204" pitchFamily="34" charset="0"/>
                <a:cs typeface="Arial" panose="020B0604020202020204" pitchFamily="34" charset="0"/>
                <a:sym typeface="Arial"/>
              </a:rPr>
              <a:t> countries</a:t>
            </a:r>
            <a:endParaRPr sz="18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3" name="Google Shape;271;p11">
            <a:extLst>
              <a:ext uri="{FF2B5EF4-FFF2-40B4-BE49-F238E27FC236}">
                <a16:creationId xmlns:a16="http://schemas.microsoft.com/office/drawing/2014/main" id="{993E5AD2-2926-B341-E37F-64B2BFC79863}"/>
              </a:ext>
            </a:extLst>
          </p:cNvPr>
          <p:cNvSpPr>
            <a:spLocks/>
          </p:cNvSpPr>
          <p:nvPr/>
        </p:nvSpPr>
        <p:spPr>
          <a:xfrm>
            <a:off x="889896" y="5641149"/>
            <a:ext cx="10004400" cy="720000"/>
          </a:xfrm>
          <a:prstGeom prst="roundRect">
            <a:avLst>
              <a:gd name="adj" fmla="val 16667"/>
            </a:avLst>
          </a:prstGeom>
          <a:solidFill>
            <a:schemeClr val="tx2"/>
          </a:solidFill>
          <a:ln w="28575" cap="flat" cmpd="sng">
            <a:solidFill>
              <a:srgbClr val="9017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Informal and vulnerable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employment</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lacking</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access</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to</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social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protection</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fair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wages</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and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adequate</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working</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conditions</a:t>
            </a:r>
            <a:endPar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5" name="Google Shape;274;p11">
            <a:extLst>
              <a:ext uri="{FF2B5EF4-FFF2-40B4-BE49-F238E27FC236}">
                <a16:creationId xmlns:a16="http://schemas.microsoft.com/office/drawing/2014/main" id="{08A23260-88D9-6E29-7C8A-F7E04023C186}"/>
              </a:ext>
            </a:extLst>
          </p:cNvPr>
          <p:cNvSpPr>
            <a:spLocks noChangeAspect="1"/>
          </p:cNvSpPr>
          <p:nvPr/>
        </p:nvSpPr>
        <p:spPr>
          <a:xfrm>
            <a:off x="913396" y="3100053"/>
            <a:ext cx="9957401" cy="671455"/>
          </a:xfrm>
          <a:prstGeom prst="roundRect">
            <a:avLst>
              <a:gd name="adj" fmla="val 16667"/>
            </a:avLst>
          </a:prstGeom>
          <a:solidFill>
            <a:schemeClr val="tx2"/>
          </a:solidFill>
          <a:ln w="28575" cap="flat" cmpd="sng">
            <a:solidFill>
              <a:srgbClr val="9017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Technological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advancements</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and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automation</a:t>
            </a:r>
            <a:endParaRPr sz="1200" dirty="0">
              <a:latin typeface="Arial" panose="020B0604020202020204" pitchFamily="34" charset="0"/>
              <a:cs typeface="Arial" panose="020B0604020202020204" pitchFamily="34" charset="0"/>
            </a:endParaRPr>
          </a:p>
        </p:txBody>
      </p:sp>
      <p:sp>
        <p:nvSpPr>
          <p:cNvPr id="6" name="Google Shape;275;p11">
            <a:extLst>
              <a:ext uri="{FF2B5EF4-FFF2-40B4-BE49-F238E27FC236}">
                <a16:creationId xmlns:a16="http://schemas.microsoft.com/office/drawing/2014/main" id="{5CBB8772-E0FE-31AE-1743-293BE60AD6BF}"/>
              </a:ext>
            </a:extLst>
          </p:cNvPr>
          <p:cNvSpPr>
            <a:spLocks noChangeAspect="1"/>
          </p:cNvSpPr>
          <p:nvPr/>
        </p:nvSpPr>
        <p:spPr>
          <a:xfrm>
            <a:off x="890984" y="3947085"/>
            <a:ext cx="9957401" cy="671455"/>
          </a:xfrm>
          <a:prstGeom prst="roundRect">
            <a:avLst>
              <a:gd name="adj" fmla="val 16667"/>
            </a:avLst>
          </a:prstGeom>
          <a:solidFill>
            <a:schemeClr val="tx2"/>
          </a:solidFill>
          <a:ln w="28575" cap="flat" cmpd="sng">
            <a:solidFill>
              <a:srgbClr val="9017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High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levels</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of</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unemployment</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and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underemployment</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endParaRPr sz="1200" dirty="0">
              <a:latin typeface="Arial" panose="020B0604020202020204" pitchFamily="34" charset="0"/>
              <a:cs typeface="Arial" panose="020B0604020202020204" pitchFamily="34" charset="0"/>
            </a:endParaRPr>
          </a:p>
        </p:txBody>
      </p:sp>
      <p:sp>
        <p:nvSpPr>
          <p:cNvPr id="7" name="Google Shape;276;p11">
            <a:extLst>
              <a:ext uri="{FF2B5EF4-FFF2-40B4-BE49-F238E27FC236}">
                <a16:creationId xmlns:a16="http://schemas.microsoft.com/office/drawing/2014/main" id="{266D25B8-6EC0-48DF-D717-65CBE91B04C5}"/>
              </a:ext>
            </a:extLst>
          </p:cNvPr>
          <p:cNvSpPr>
            <a:spLocks noChangeAspect="1"/>
          </p:cNvSpPr>
          <p:nvPr/>
        </p:nvSpPr>
        <p:spPr>
          <a:xfrm>
            <a:off x="877083" y="4794117"/>
            <a:ext cx="10016850" cy="671455"/>
          </a:xfrm>
          <a:prstGeom prst="roundRect">
            <a:avLst>
              <a:gd name="adj" fmla="val 16667"/>
            </a:avLst>
          </a:prstGeom>
          <a:solidFill>
            <a:schemeClr val="tx2"/>
          </a:solidFill>
          <a:ln w="28575" cap="flat" cmpd="sng">
            <a:solidFill>
              <a:srgbClr val="9017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Income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disparities</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lack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of</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access</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to</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resources</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and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unequal</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distribution</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of</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r>
              <a:rPr lang="de-DE" sz="1800" b="0" i="0" u="none" strike="noStrike" cap="none" dirty="0" err="1">
                <a:solidFill>
                  <a:schemeClr val="dk1"/>
                </a:solidFill>
                <a:latin typeface="Arial" panose="020B0604020202020204" pitchFamily="34" charset="0"/>
                <a:ea typeface="Calibri"/>
                <a:cs typeface="Arial" panose="020B0604020202020204" pitchFamily="34" charset="0"/>
                <a:sym typeface="Calibri"/>
              </a:rPr>
              <a:t>wealth</a:t>
            </a:r>
            <a:r>
              <a:rPr lang="de-DE" sz="1800" b="0" i="0" u="none" strike="noStrike" cap="none" dirty="0">
                <a:solidFill>
                  <a:schemeClr val="dk1"/>
                </a:solidFill>
                <a:latin typeface="Arial" panose="020B0604020202020204" pitchFamily="34" charset="0"/>
                <a:ea typeface="Calibri"/>
                <a:cs typeface="Arial" panose="020B0604020202020204" pitchFamily="34" charset="0"/>
                <a:sym typeface="Calibri"/>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2"/>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3. Overview of global crises </a:t>
            </a:r>
            <a:endParaRPr/>
          </a:p>
        </p:txBody>
      </p:sp>
      <p:sp>
        <p:nvSpPr>
          <p:cNvPr id="315" name="Google Shape;315;p12"/>
          <p:cNvSpPr txBox="1">
            <a:spLocks noGrp="1"/>
          </p:cNvSpPr>
          <p:nvPr>
            <p:ph type="body" idx="1"/>
          </p:nvPr>
        </p:nvSpPr>
        <p:spPr>
          <a:xfrm>
            <a:off x="838200" y="2259679"/>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de-DE"/>
              <a:t>3.1 Climate Change</a:t>
            </a:r>
            <a:endParaRPr/>
          </a:p>
          <a:p>
            <a:pPr marL="0" lvl="0" indent="0" algn="l" rtl="0">
              <a:lnSpc>
                <a:spcPct val="150000"/>
              </a:lnSpc>
              <a:spcBef>
                <a:spcPts val="1000"/>
              </a:spcBef>
              <a:spcAft>
                <a:spcPts val="0"/>
              </a:spcAft>
              <a:buClr>
                <a:schemeClr val="dk1"/>
              </a:buClr>
              <a:buSzPts val="2800"/>
              <a:buNone/>
            </a:pPr>
            <a:r>
              <a:rPr lang="de-DE"/>
              <a:t>3.2 COVID-19 Pandemic </a:t>
            </a:r>
            <a:endParaRPr/>
          </a:p>
          <a:p>
            <a:pPr marL="0" lvl="0" indent="0" algn="l" rtl="0">
              <a:lnSpc>
                <a:spcPct val="150000"/>
              </a:lnSpc>
              <a:spcBef>
                <a:spcPts val="1000"/>
              </a:spcBef>
              <a:spcAft>
                <a:spcPts val="0"/>
              </a:spcAft>
              <a:buClr>
                <a:schemeClr val="dk1"/>
              </a:buClr>
              <a:buSzPts val="2800"/>
              <a:buNone/>
            </a:pPr>
            <a:r>
              <a:rPr lang="de-DE"/>
              <a:t>3.3 Conflict</a:t>
            </a:r>
            <a:endParaRPr/>
          </a:p>
        </p:txBody>
      </p:sp>
      <p:pic>
        <p:nvPicPr>
          <p:cNvPr id="316" name="Google Shape;316;p12"/>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317" name="Google Shape;317;p12"/>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318" name="Google Shape;318;p12"/>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319" name="Google Shape;319;p12"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320" name="Google Shape;320;p12"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pic>
        <p:nvPicPr>
          <p:cNvPr id="321" name="Google Shape;321;p12"/>
          <p:cNvPicPr preferRelativeResize="0"/>
          <p:nvPr/>
        </p:nvPicPr>
        <p:blipFill rotWithShape="1">
          <a:blip r:embed="rId8">
            <a:alphaModFix/>
          </a:blip>
          <a:srcRect/>
          <a:stretch/>
        </p:blipFill>
        <p:spPr>
          <a:xfrm>
            <a:off x="8300389" y="1603113"/>
            <a:ext cx="3425763" cy="227573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22" name="Google Shape;322;p12" descr="Uma imagem contendo pessoa, criança, pequeno, ao ar livre&#10;&#10;Descrição gerada automaticamente"/>
          <p:cNvPicPr preferRelativeResize="0"/>
          <p:nvPr/>
        </p:nvPicPr>
        <p:blipFill rotWithShape="1">
          <a:blip r:embed="rId9">
            <a:alphaModFix/>
          </a:blip>
          <a:srcRect/>
          <a:stretch/>
        </p:blipFill>
        <p:spPr>
          <a:xfrm>
            <a:off x="6056050" y="3123904"/>
            <a:ext cx="3645763" cy="219337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23" name="Google Shape;323;p12" descr="Foto em preto e branco de pessoas andando na terra&#10;&#10;Descrição gerada automaticamente"/>
          <p:cNvPicPr preferRelativeResize="0"/>
          <p:nvPr/>
        </p:nvPicPr>
        <p:blipFill rotWithShape="1">
          <a:blip r:embed="rId10">
            <a:alphaModFix/>
          </a:blip>
          <a:srcRect/>
          <a:stretch/>
        </p:blipFill>
        <p:spPr>
          <a:xfrm>
            <a:off x="3116987" y="4308167"/>
            <a:ext cx="3390900" cy="223661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3"/>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3.1 Climate Change</a:t>
            </a:r>
            <a:endParaRPr/>
          </a:p>
        </p:txBody>
      </p:sp>
      <p:pic>
        <p:nvPicPr>
          <p:cNvPr id="330" name="Google Shape;330;p13"/>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331" name="Google Shape;331;p13"/>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332" name="Google Shape;332;p13"/>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333" name="Google Shape;333;p13"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334" name="Google Shape;334;p13"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335" name="Google Shape;335;p13"/>
          <p:cNvSpPr txBox="1"/>
          <p:nvPr/>
        </p:nvSpPr>
        <p:spPr>
          <a:xfrm>
            <a:off x="577764" y="2534289"/>
            <a:ext cx="10515599" cy="2923837"/>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2200"/>
              <a:buFont typeface="Arial"/>
              <a:buChar char="•"/>
            </a:pPr>
            <a:r>
              <a:rPr lang="en-GB" sz="2300" dirty="0">
                <a:solidFill>
                  <a:schemeClr val="dk1"/>
                </a:solidFill>
                <a:latin typeface="Calibri"/>
                <a:ea typeface="Calibri"/>
                <a:cs typeface="Calibri"/>
                <a:sym typeface="Calibri"/>
              </a:rPr>
              <a:t>Damage to infrastructure and resources needed for repairing</a:t>
            </a:r>
          </a:p>
          <a:p>
            <a:pPr marL="285750" marR="0" lvl="0" indent="-285750" algn="just" rtl="0">
              <a:spcBef>
                <a:spcPts val="0"/>
              </a:spcBef>
              <a:spcAft>
                <a:spcPts val="0"/>
              </a:spcAft>
              <a:buClr>
                <a:schemeClr val="dk1"/>
              </a:buClr>
              <a:buSzPts val="2200"/>
              <a:buFont typeface="Arial"/>
              <a:buChar char="•"/>
            </a:pPr>
            <a:r>
              <a:rPr lang="en-GB" sz="2300" dirty="0">
                <a:solidFill>
                  <a:schemeClr val="dk1"/>
                </a:solidFill>
                <a:latin typeface="Calibri"/>
                <a:ea typeface="Calibri"/>
                <a:cs typeface="Calibri"/>
                <a:sym typeface="Calibri"/>
              </a:rPr>
              <a:t>Difficulties in generating income from economic activities that are at risk due to climatic conditions and that depend on natural resources, such as agriculture, fishing and tourism</a:t>
            </a:r>
          </a:p>
          <a:p>
            <a:pPr marL="285750" marR="0" lvl="0" indent="-285750" algn="just" rtl="0">
              <a:spcBef>
                <a:spcPts val="0"/>
              </a:spcBef>
              <a:spcAft>
                <a:spcPts val="0"/>
              </a:spcAft>
              <a:buClr>
                <a:schemeClr val="dk1"/>
              </a:buClr>
              <a:buSzPts val="2200"/>
              <a:buFont typeface="Arial"/>
              <a:buChar char="•"/>
            </a:pPr>
            <a:r>
              <a:rPr lang="en-GB" sz="2300" dirty="0">
                <a:solidFill>
                  <a:schemeClr val="dk1"/>
                </a:solidFill>
                <a:latin typeface="Calibri"/>
                <a:ea typeface="Calibri"/>
                <a:cs typeface="Calibri"/>
                <a:sym typeface="Calibri"/>
              </a:rPr>
              <a:t>It threatens the sources of income and jobs of many families in communities that depend on natural resources, especially populations that are already vulnerable</a:t>
            </a:r>
          </a:p>
          <a:p>
            <a:pPr marL="285750" marR="0" lvl="0" indent="-285750" algn="just" rtl="0">
              <a:spcBef>
                <a:spcPts val="0"/>
              </a:spcBef>
              <a:spcAft>
                <a:spcPts val="0"/>
              </a:spcAft>
              <a:buClr>
                <a:schemeClr val="dk1"/>
              </a:buClr>
              <a:buSzPts val="2200"/>
              <a:buFont typeface="Arial"/>
              <a:buChar char="•"/>
            </a:pPr>
            <a:r>
              <a:rPr lang="en-GB" sz="2300" dirty="0">
                <a:solidFill>
                  <a:schemeClr val="dk1"/>
                </a:solidFill>
                <a:latin typeface="Calibri"/>
                <a:ea typeface="Calibri"/>
                <a:cs typeface="Calibri"/>
                <a:sym typeface="Calibri"/>
              </a:rPr>
              <a:t>The increase in temperature is related to the thermal stress of workers, exposure to vector-borne diseases, aspects that make it difficult to achieve well-being conditions</a:t>
            </a:r>
            <a:endParaRPr sz="2300" dirty="0">
              <a:solidFill>
                <a:schemeClr val="dk1"/>
              </a:solidFill>
              <a:latin typeface="Calibri"/>
              <a:ea typeface="Calibri"/>
              <a:cs typeface="Calibri"/>
              <a:sym typeface="Calibri"/>
            </a:endParaRPr>
          </a:p>
        </p:txBody>
      </p:sp>
      <p:pic>
        <p:nvPicPr>
          <p:cNvPr id="2" name="Google Shape;297;p13" descr="ícone de mudança climática global, estilo de estrutura de tópicos 15627850  Vetor no Vecteezy">
            <a:extLst>
              <a:ext uri="{FF2B5EF4-FFF2-40B4-BE49-F238E27FC236}">
                <a16:creationId xmlns:a16="http://schemas.microsoft.com/office/drawing/2014/main" id="{F5717BF1-909D-6C1E-A331-9C8DFF56BD6E}"/>
              </a:ext>
            </a:extLst>
          </p:cNvPr>
          <p:cNvPicPr preferRelativeResize="0"/>
          <p:nvPr/>
        </p:nvPicPr>
        <p:blipFill rotWithShape="1">
          <a:blip r:embed="rId8">
            <a:alphaModFix amt="5000"/>
          </a:blip>
          <a:srcRect/>
          <a:stretch/>
        </p:blipFill>
        <p:spPr>
          <a:xfrm>
            <a:off x="8801101" y="3314701"/>
            <a:ext cx="3962400" cy="37794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14"/>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346" name="Google Shape;346;p14"/>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347" name="Google Shape;347;p14"/>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348" name="Google Shape;348;p14"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349" name="Google Shape;349;p14"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350" name="Google Shape;350;p14"/>
          <p:cNvSpPr txBox="1">
            <a:spLocks noGrp="1"/>
          </p:cNvSpPr>
          <p:nvPr>
            <p:ph type="body" idx="1"/>
          </p:nvPr>
        </p:nvSpPr>
        <p:spPr>
          <a:xfrm>
            <a:off x="793802" y="2183628"/>
            <a:ext cx="11013569" cy="4528843"/>
          </a:xfrm>
          <a:prstGeom prst="rect">
            <a:avLst/>
          </a:prstGeom>
          <a:noFill/>
          <a:ln>
            <a:noFill/>
          </a:ln>
        </p:spPr>
        <p:txBody>
          <a:bodyPr spcFirstLastPara="1" wrap="square" lIns="91425" tIns="45700" rIns="91425" bIns="45700" anchor="t" anchorCtr="0">
            <a:normAutofit/>
          </a:bodyPr>
          <a:lstStyle/>
          <a:p>
            <a:pPr marL="285750" indent="-285750" algn="just">
              <a:lnSpc>
                <a:spcPct val="150000"/>
              </a:lnSpc>
              <a:spcBef>
                <a:spcPts val="0"/>
              </a:spcBef>
            </a:pPr>
            <a:r>
              <a:rPr lang="en-GB" sz="2000" dirty="0">
                <a:latin typeface="Calibri"/>
                <a:ea typeface="Calibri"/>
                <a:cs typeface="Calibri"/>
                <a:sym typeface="Calibri"/>
              </a:rPr>
              <a:t>Reduction in job creation and economic growth, especially in vulnerable populations</a:t>
            </a:r>
          </a:p>
          <a:p>
            <a:pPr marL="285750" indent="-285750" algn="just">
              <a:lnSpc>
                <a:spcPct val="150000"/>
              </a:lnSpc>
              <a:spcBef>
                <a:spcPts val="0"/>
              </a:spcBef>
            </a:pPr>
            <a:r>
              <a:rPr lang="en-GB" sz="2000" dirty="0">
                <a:latin typeface="Calibri"/>
                <a:ea typeface="Calibri"/>
                <a:cs typeface="Calibri"/>
                <a:sym typeface="Calibri"/>
              </a:rPr>
              <a:t>Agricultural productivity: drops in crop yields</a:t>
            </a:r>
          </a:p>
          <a:p>
            <a:pPr marL="285750" indent="-285750" algn="just">
              <a:lnSpc>
                <a:spcPct val="150000"/>
              </a:lnSpc>
              <a:spcBef>
                <a:spcPts val="0"/>
              </a:spcBef>
            </a:pPr>
            <a:r>
              <a:rPr lang="en-GB" sz="2000" dirty="0">
                <a:latin typeface="Calibri"/>
                <a:ea typeface="Calibri"/>
                <a:cs typeface="Calibri"/>
                <a:sym typeface="Calibri"/>
              </a:rPr>
              <a:t>Tourism in Latin America, especially in the Caribbean, is severely affected, resulting in reduced income and unemployment</a:t>
            </a:r>
          </a:p>
          <a:p>
            <a:pPr marL="285750" indent="-285750" algn="just">
              <a:lnSpc>
                <a:spcPct val="150000"/>
              </a:lnSpc>
              <a:spcBef>
                <a:spcPts val="0"/>
              </a:spcBef>
            </a:pPr>
            <a:r>
              <a:rPr lang="en-GB" sz="2000" dirty="0">
                <a:latin typeface="Calibri"/>
                <a:ea typeface="Calibri"/>
                <a:cs typeface="Calibri"/>
                <a:sym typeface="Calibri"/>
              </a:rPr>
              <a:t>Extreme weather events, such as hurricanes and floods, cause damage to infrastructure and lead to significant adaptation costs</a:t>
            </a:r>
          </a:p>
          <a:p>
            <a:pPr marL="285750" indent="-285750" algn="just">
              <a:lnSpc>
                <a:spcPct val="150000"/>
              </a:lnSpc>
              <a:spcBef>
                <a:spcPts val="0"/>
              </a:spcBef>
            </a:pPr>
            <a:r>
              <a:rPr lang="en-GB" sz="2000" dirty="0">
                <a:latin typeface="Calibri"/>
                <a:ea typeface="Calibri"/>
                <a:cs typeface="Calibri"/>
                <a:sym typeface="Calibri"/>
              </a:rPr>
              <a:t>Water scarcity affects the energy sector, especially hydropower production, resulting in increased costs and energy shortages</a:t>
            </a:r>
          </a:p>
          <a:p>
            <a:pPr marL="285750" indent="-285750" algn="just">
              <a:lnSpc>
                <a:spcPct val="150000"/>
              </a:lnSpc>
              <a:spcBef>
                <a:spcPts val="0"/>
              </a:spcBef>
            </a:pPr>
            <a:r>
              <a:rPr lang="en-GB" sz="2000" dirty="0">
                <a:latin typeface="Calibri"/>
                <a:ea typeface="Calibri"/>
                <a:cs typeface="Calibri"/>
                <a:sym typeface="Calibri"/>
              </a:rPr>
              <a:t>Impact on industries dependent on natural resources, such as fishing, forestry and mining</a:t>
            </a:r>
          </a:p>
          <a:p>
            <a:pPr marL="285750" indent="-285750" algn="just">
              <a:lnSpc>
                <a:spcPct val="150000"/>
              </a:lnSpc>
              <a:spcBef>
                <a:spcPts val="0"/>
              </a:spcBef>
            </a:pPr>
            <a:endParaRPr lang="en-GB" sz="2000" dirty="0"/>
          </a:p>
          <a:p>
            <a:pPr marL="285750" indent="-285750" algn="just">
              <a:lnSpc>
                <a:spcPct val="150000"/>
              </a:lnSpc>
              <a:spcBef>
                <a:spcPts val="0"/>
              </a:spcBef>
            </a:pPr>
            <a:endParaRPr sz="2000" dirty="0">
              <a:latin typeface="Calibri"/>
              <a:ea typeface="Calibri"/>
              <a:cs typeface="Calibri"/>
              <a:sym typeface="Calibri"/>
            </a:endParaRPr>
          </a:p>
        </p:txBody>
      </p:sp>
      <p:sp>
        <p:nvSpPr>
          <p:cNvPr id="351" name="Google Shape;351;p14"/>
          <p:cNvSpPr txBox="1"/>
          <p:nvPr/>
        </p:nvSpPr>
        <p:spPr>
          <a:xfrm>
            <a:off x="793802" y="936922"/>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de-DE" sz="4400" b="1">
                <a:solidFill>
                  <a:schemeClr val="dk1"/>
                </a:solidFill>
                <a:latin typeface="Calibri"/>
                <a:ea typeface="Calibri"/>
                <a:cs typeface="Calibri"/>
                <a:sym typeface="Calibri"/>
              </a:rPr>
              <a:t>3.1.1 Climate Change in Latin America</a:t>
            </a:r>
            <a:endParaRPr sz="4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6"/>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3.1.2 Climate Change in Africa</a:t>
            </a:r>
            <a:endParaRPr/>
          </a:p>
        </p:txBody>
      </p:sp>
      <p:pic>
        <p:nvPicPr>
          <p:cNvPr id="375" name="Google Shape;375;p16"/>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376" name="Google Shape;376;p16"/>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377" name="Google Shape;377;p16"/>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378" name="Google Shape;378;p16"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379" name="Google Shape;379;p16"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380" name="Google Shape;380;p16"/>
          <p:cNvSpPr txBox="1">
            <a:spLocks noGrp="1"/>
          </p:cNvSpPr>
          <p:nvPr>
            <p:ph type="body" idx="1"/>
          </p:nvPr>
        </p:nvSpPr>
        <p:spPr>
          <a:xfrm>
            <a:off x="468395" y="2429012"/>
            <a:ext cx="1139637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ts val="2000"/>
              <a:buChar char="•"/>
            </a:pPr>
            <a:r>
              <a:rPr lang="de-DE" sz="2000" dirty="0" err="1">
                <a:latin typeface="Calibri"/>
                <a:ea typeface="Calibri"/>
                <a:cs typeface="Calibri"/>
                <a:sym typeface="Calibri"/>
              </a:rPr>
              <a:t>Africa</a:t>
            </a:r>
            <a:r>
              <a:rPr lang="de-DE" sz="2000" dirty="0">
                <a:latin typeface="Calibri"/>
                <a:ea typeface="Calibri"/>
                <a:cs typeface="Calibri"/>
                <a:sym typeface="Calibri"/>
              </a:rPr>
              <a:t> </a:t>
            </a:r>
            <a:r>
              <a:rPr lang="de-DE" sz="2000" dirty="0" err="1">
                <a:latin typeface="Calibri"/>
                <a:ea typeface="Calibri"/>
                <a:cs typeface="Calibri"/>
                <a:sym typeface="Calibri"/>
              </a:rPr>
              <a:t>has</a:t>
            </a:r>
            <a:r>
              <a:rPr lang="de-DE" sz="2000" dirty="0">
                <a:latin typeface="Calibri"/>
                <a:ea typeface="Calibri"/>
                <a:cs typeface="Calibri"/>
                <a:sym typeface="Calibri"/>
              </a:rPr>
              <a:t> </a:t>
            </a:r>
            <a:r>
              <a:rPr lang="de-DE" sz="2000" dirty="0" err="1">
                <a:latin typeface="Calibri"/>
                <a:ea typeface="Calibri"/>
                <a:cs typeface="Calibri"/>
                <a:sym typeface="Calibri"/>
              </a:rPr>
              <a:t>been</a:t>
            </a:r>
            <a:r>
              <a:rPr lang="de-DE" sz="2000" dirty="0">
                <a:latin typeface="Calibri"/>
                <a:ea typeface="Calibri"/>
                <a:cs typeface="Calibri"/>
                <a:sym typeface="Calibri"/>
              </a:rPr>
              <a:t> </a:t>
            </a:r>
            <a:r>
              <a:rPr lang="de-DE" sz="2000" dirty="0" err="1">
                <a:latin typeface="Calibri"/>
                <a:ea typeface="Calibri"/>
                <a:cs typeface="Calibri"/>
                <a:sym typeface="Calibri"/>
              </a:rPr>
              <a:t>identified</a:t>
            </a:r>
            <a:r>
              <a:rPr lang="de-DE" sz="2000" dirty="0">
                <a:latin typeface="Calibri"/>
                <a:ea typeface="Calibri"/>
                <a:cs typeface="Calibri"/>
                <a:sym typeface="Calibri"/>
              </a:rPr>
              <a:t> </a:t>
            </a:r>
            <a:r>
              <a:rPr lang="de-DE" sz="2000" dirty="0" err="1">
                <a:latin typeface="Calibri"/>
                <a:ea typeface="Calibri"/>
                <a:cs typeface="Calibri"/>
                <a:sym typeface="Calibri"/>
              </a:rPr>
              <a:t>as</a:t>
            </a:r>
            <a:r>
              <a:rPr lang="de-DE" sz="2000" dirty="0">
                <a:latin typeface="Calibri"/>
                <a:ea typeface="Calibri"/>
                <a:cs typeface="Calibri"/>
                <a:sym typeface="Calibri"/>
              </a:rPr>
              <a:t> </a:t>
            </a:r>
            <a:r>
              <a:rPr lang="de-DE" sz="2000" dirty="0" err="1">
                <a:latin typeface="Calibri"/>
                <a:ea typeface="Calibri"/>
                <a:cs typeface="Calibri"/>
                <a:sym typeface="Calibri"/>
              </a:rPr>
              <a:t>the</a:t>
            </a:r>
            <a:r>
              <a:rPr lang="de-DE" sz="2000" dirty="0">
                <a:latin typeface="Calibri"/>
                <a:ea typeface="Calibri"/>
                <a:cs typeface="Calibri"/>
                <a:sym typeface="Calibri"/>
              </a:rPr>
              <a:t> </a:t>
            </a:r>
            <a:r>
              <a:rPr lang="de-DE" sz="2000" b="1" dirty="0" err="1">
                <a:latin typeface="Calibri"/>
                <a:ea typeface="Calibri"/>
                <a:cs typeface="Calibri"/>
                <a:sym typeface="Calibri"/>
              </a:rPr>
              <a:t>most</a:t>
            </a:r>
            <a:r>
              <a:rPr lang="de-DE" sz="2000" b="1" dirty="0">
                <a:latin typeface="Calibri"/>
                <a:ea typeface="Calibri"/>
                <a:cs typeface="Calibri"/>
                <a:sym typeface="Calibri"/>
              </a:rPr>
              <a:t> vulnerable </a:t>
            </a:r>
            <a:r>
              <a:rPr lang="de-DE" sz="2000" b="1" dirty="0" err="1">
                <a:latin typeface="Calibri"/>
                <a:ea typeface="Calibri"/>
                <a:cs typeface="Calibri"/>
                <a:sym typeface="Calibri"/>
              </a:rPr>
              <a:t>region</a:t>
            </a:r>
            <a:r>
              <a:rPr lang="de-DE" sz="2000" dirty="0">
                <a:latin typeface="Calibri"/>
                <a:ea typeface="Calibri"/>
                <a:cs typeface="Calibri"/>
                <a:sym typeface="Calibri"/>
              </a:rPr>
              <a:t> </a:t>
            </a:r>
            <a:r>
              <a:rPr lang="de-DE" sz="2000" dirty="0" err="1">
                <a:latin typeface="Calibri"/>
                <a:ea typeface="Calibri"/>
                <a:cs typeface="Calibri"/>
                <a:sym typeface="Calibri"/>
              </a:rPr>
              <a:t>to</a:t>
            </a:r>
            <a:r>
              <a:rPr lang="de-DE" sz="2000" dirty="0">
                <a:latin typeface="Calibri"/>
                <a:ea typeface="Calibri"/>
                <a:cs typeface="Calibri"/>
                <a:sym typeface="Calibri"/>
              </a:rPr>
              <a:t> </a:t>
            </a:r>
            <a:r>
              <a:rPr lang="de-DE" sz="2000" dirty="0" err="1">
                <a:latin typeface="Calibri"/>
                <a:ea typeface="Calibri"/>
                <a:cs typeface="Calibri"/>
                <a:sym typeface="Calibri"/>
              </a:rPr>
              <a:t>the</a:t>
            </a:r>
            <a:r>
              <a:rPr lang="de-DE" sz="2000" dirty="0">
                <a:latin typeface="Calibri"/>
                <a:ea typeface="Calibri"/>
                <a:cs typeface="Calibri"/>
                <a:sym typeface="Calibri"/>
              </a:rPr>
              <a:t> </a:t>
            </a:r>
            <a:r>
              <a:rPr lang="de-DE" sz="2000" dirty="0" err="1">
                <a:latin typeface="Calibri"/>
                <a:ea typeface="Calibri"/>
                <a:cs typeface="Calibri"/>
                <a:sym typeface="Calibri"/>
              </a:rPr>
              <a:t>impacts</a:t>
            </a:r>
            <a:r>
              <a:rPr lang="de-DE" sz="2000" dirty="0">
                <a:latin typeface="Calibri"/>
                <a:ea typeface="Calibri"/>
                <a:cs typeface="Calibri"/>
                <a:sym typeface="Calibri"/>
              </a:rPr>
              <a:t> </a:t>
            </a:r>
            <a:r>
              <a:rPr lang="de-DE" sz="2000" dirty="0" err="1">
                <a:latin typeface="Calibri"/>
                <a:ea typeface="Calibri"/>
                <a:cs typeface="Calibri"/>
                <a:sym typeface="Calibri"/>
              </a:rPr>
              <a:t>of</a:t>
            </a:r>
            <a:r>
              <a:rPr lang="de-DE" sz="2000" dirty="0">
                <a:latin typeface="Calibri"/>
                <a:ea typeface="Calibri"/>
                <a:cs typeface="Calibri"/>
                <a:sym typeface="Calibri"/>
              </a:rPr>
              <a:t> </a:t>
            </a:r>
            <a:r>
              <a:rPr lang="de-DE" sz="2000" dirty="0" err="1">
                <a:latin typeface="Calibri"/>
                <a:ea typeface="Calibri"/>
                <a:cs typeface="Calibri"/>
                <a:sym typeface="Calibri"/>
              </a:rPr>
              <a:t>climate</a:t>
            </a:r>
            <a:r>
              <a:rPr lang="de-DE" sz="2000" dirty="0">
                <a:latin typeface="Calibri"/>
                <a:ea typeface="Calibri"/>
                <a:cs typeface="Calibri"/>
                <a:sym typeface="Calibri"/>
              </a:rPr>
              <a:t> </a:t>
            </a:r>
            <a:r>
              <a:rPr lang="de-DE" sz="2000" dirty="0" err="1">
                <a:latin typeface="Calibri"/>
                <a:ea typeface="Calibri"/>
                <a:cs typeface="Calibri"/>
                <a:sym typeface="Calibri"/>
              </a:rPr>
              <a:t>change</a:t>
            </a:r>
            <a:r>
              <a:rPr lang="de-DE" sz="2000" dirty="0">
                <a:latin typeface="Calibri"/>
                <a:ea typeface="Calibri"/>
                <a:cs typeface="Calibri"/>
                <a:sym typeface="Calibri"/>
              </a:rPr>
              <a:t> (</a:t>
            </a:r>
            <a:r>
              <a:rPr lang="de-DE" sz="2000" dirty="0" err="1">
                <a:latin typeface="Calibri"/>
                <a:ea typeface="Calibri"/>
                <a:cs typeface="Calibri"/>
                <a:sym typeface="Calibri"/>
              </a:rPr>
              <a:t>Serdeczny</a:t>
            </a:r>
            <a:r>
              <a:rPr lang="de-DE" sz="2000" dirty="0">
                <a:latin typeface="Calibri"/>
                <a:ea typeface="Calibri"/>
                <a:cs typeface="Calibri"/>
                <a:sym typeface="Calibri"/>
              </a:rPr>
              <a:t> et al., 2017). </a:t>
            </a:r>
          </a:p>
          <a:p>
            <a:pPr marL="228600" lvl="0" indent="-228600" algn="just" rtl="0">
              <a:lnSpc>
                <a:spcPct val="150000"/>
              </a:lnSpc>
              <a:spcBef>
                <a:spcPts val="0"/>
              </a:spcBef>
              <a:spcAft>
                <a:spcPts val="0"/>
              </a:spcAft>
              <a:buClr>
                <a:schemeClr val="dk1"/>
              </a:buClr>
              <a:buSzPts val="2000"/>
              <a:buChar char="•"/>
            </a:pPr>
            <a:r>
              <a:rPr lang="de-DE" sz="2000" dirty="0" err="1">
                <a:latin typeface="Calibri"/>
                <a:ea typeface="Calibri"/>
                <a:cs typeface="Calibri"/>
                <a:sym typeface="Calibri"/>
              </a:rPr>
              <a:t>Significant</a:t>
            </a:r>
            <a:r>
              <a:rPr lang="de-DE" sz="2000" dirty="0">
                <a:latin typeface="Calibri"/>
                <a:ea typeface="Calibri"/>
                <a:cs typeface="Calibri"/>
                <a:sym typeface="Calibri"/>
              </a:rPr>
              <a:t> </a:t>
            </a:r>
            <a:r>
              <a:rPr lang="de-DE" sz="2000" dirty="0" err="1">
                <a:latin typeface="Calibri"/>
                <a:ea typeface="Calibri"/>
                <a:cs typeface="Calibri"/>
                <a:sym typeface="Calibri"/>
              </a:rPr>
              <a:t>drop</a:t>
            </a:r>
            <a:r>
              <a:rPr lang="de-DE" sz="2000" dirty="0">
                <a:latin typeface="Calibri"/>
                <a:ea typeface="Calibri"/>
                <a:cs typeface="Calibri"/>
                <a:sym typeface="Calibri"/>
              </a:rPr>
              <a:t> in </a:t>
            </a:r>
            <a:r>
              <a:rPr lang="de-DE" sz="2000" dirty="0" err="1">
                <a:latin typeface="Calibri"/>
                <a:ea typeface="Calibri"/>
                <a:cs typeface="Calibri"/>
                <a:sym typeface="Calibri"/>
              </a:rPr>
              <a:t>Gross</a:t>
            </a:r>
            <a:r>
              <a:rPr lang="de-DE" sz="2000" dirty="0">
                <a:latin typeface="Calibri"/>
                <a:ea typeface="Calibri"/>
                <a:cs typeface="Calibri"/>
                <a:sym typeface="Calibri"/>
              </a:rPr>
              <a:t> </a:t>
            </a:r>
            <a:r>
              <a:rPr lang="de-DE" sz="2000" dirty="0" err="1">
                <a:latin typeface="Calibri"/>
                <a:ea typeface="Calibri"/>
                <a:cs typeface="Calibri"/>
                <a:sym typeface="Calibri"/>
              </a:rPr>
              <a:t>Domestic</a:t>
            </a:r>
            <a:r>
              <a:rPr lang="de-DE" sz="2000" dirty="0">
                <a:latin typeface="Calibri"/>
                <a:ea typeface="Calibri"/>
                <a:cs typeface="Calibri"/>
                <a:sym typeface="Calibri"/>
              </a:rPr>
              <a:t> </a:t>
            </a:r>
            <a:r>
              <a:rPr lang="de-DE" sz="2000" dirty="0" err="1">
                <a:latin typeface="Calibri"/>
                <a:ea typeface="Calibri"/>
                <a:cs typeface="Calibri"/>
                <a:sym typeface="Calibri"/>
              </a:rPr>
              <a:t>Product</a:t>
            </a:r>
            <a:r>
              <a:rPr lang="de-DE" sz="2000" dirty="0">
                <a:latin typeface="Calibri"/>
                <a:ea typeface="Calibri"/>
                <a:cs typeface="Calibri"/>
                <a:sym typeface="Calibri"/>
              </a:rPr>
              <a:t> (GDP). </a:t>
            </a:r>
            <a:r>
              <a:rPr lang="de-DE" sz="2000" dirty="0" err="1">
                <a:latin typeface="Calibri"/>
                <a:ea typeface="Calibri"/>
                <a:cs typeface="Calibri"/>
                <a:sym typeface="Calibri"/>
              </a:rPr>
              <a:t>Specific</a:t>
            </a:r>
            <a:r>
              <a:rPr lang="de-DE" sz="2000" dirty="0">
                <a:latin typeface="Calibri"/>
                <a:ea typeface="Calibri"/>
                <a:cs typeface="Calibri"/>
                <a:sym typeface="Calibri"/>
              </a:rPr>
              <a:t> </a:t>
            </a:r>
            <a:r>
              <a:rPr lang="de-DE" sz="2000" dirty="0" err="1">
                <a:latin typeface="Calibri"/>
                <a:ea typeface="Calibri"/>
                <a:cs typeface="Calibri"/>
                <a:sym typeface="Calibri"/>
              </a:rPr>
              <a:t>projections</a:t>
            </a:r>
            <a:r>
              <a:rPr lang="de-DE" sz="2000" dirty="0">
                <a:latin typeface="Calibri"/>
                <a:ea typeface="Calibri"/>
                <a:cs typeface="Calibri"/>
                <a:sym typeface="Calibri"/>
              </a:rPr>
              <a:t> </a:t>
            </a:r>
            <a:r>
              <a:rPr lang="de-DE" sz="2000" dirty="0" err="1">
                <a:latin typeface="Calibri"/>
                <a:ea typeface="Calibri"/>
                <a:cs typeface="Calibri"/>
                <a:sym typeface="Calibri"/>
              </a:rPr>
              <a:t>indicate</a:t>
            </a:r>
            <a:r>
              <a:rPr lang="de-DE" sz="2000" dirty="0">
                <a:latin typeface="Calibri"/>
                <a:ea typeface="Calibri"/>
                <a:cs typeface="Calibri"/>
                <a:sym typeface="Calibri"/>
              </a:rPr>
              <a:t> </a:t>
            </a:r>
            <a:r>
              <a:rPr lang="de-DE" sz="2000" dirty="0" err="1">
                <a:latin typeface="Calibri"/>
                <a:ea typeface="Calibri"/>
                <a:cs typeface="Calibri"/>
                <a:sym typeface="Calibri"/>
              </a:rPr>
              <a:t>that</a:t>
            </a:r>
            <a:r>
              <a:rPr lang="de-DE" sz="2000" dirty="0">
                <a:latin typeface="Calibri"/>
                <a:ea typeface="Calibri"/>
                <a:cs typeface="Calibri"/>
                <a:sym typeface="Calibri"/>
              </a:rPr>
              <a:t> an </a:t>
            </a:r>
            <a:r>
              <a:rPr lang="de-DE" sz="2000" dirty="0" err="1">
                <a:latin typeface="Calibri"/>
                <a:ea typeface="Calibri"/>
                <a:cs typeface="Calibri"/>
                <a:sym typeface="Calibri"/>
              </a:rPr>
              <a:t>increase</a:t>
            </a:r>
            <a:r>
              <a:rPr lang="de-DE" sz="2000" dirty="0">
                <a:latin typeface="Calibri"/>
                <a:ea typeface="Calibri"/>
                <a:cs typeface="Calibri"/>
                <a:sym typeface="Calibri"/>
              </a:rPr>
              <a:t> </a:t>
            </a:r>
            <a:r>
              <a:rPr lang="de-DE" sz="2000" dirty="0" err="1">
                <a:latin typeface="Calibri"/>
                <a:ea typeface="Calibri"/>
                <a:cs typeface="Calibri"/>
                <a:sym typeface="Calibri"/>
              </a:rPr>
              <a:t>of</a:t>
            </a:r>
            <a:r>
              <a:rPr lang="de-DE" sz="2000" dirty="0">
                <a:latin typeface="Calibri"/>
                <a:ea typeface="Calibri"/>
                <a:cs typeface="Calibri"/>
                <a:sym typeface="Calibri"/>
              </a:rPr>
              <a:t> 1°C </a:t>
            </a:r>
            <a:r>
              <a:rPr lang="de-DE" sz="2000" dirty="0" err="1">
                <a:latin typeface="Calibri"/>
                <a:ea typeface="Calibri"/>
                <a:cs typeface="Calibri"/>
                <a:sym typeface="Calibri"/>
              </a:rPr>
              <a:t>to</a:t>
            </a:r>
            <a:r>
              <a:rPr lang="de-DE" sz="2000" dirty="0">
                <a:latin typeface="Calibri"/>
                <a:ea typeface="Calibri"/>
                <a:cs typeface="Calibri"/>
                <a:sym typeface="Calibri"/>
              </a:rPr>
              <a:t> 4°C </a:t>
            </a:r>
            <a:r>
              <a:rPr lang="de-DE" sz="2000" dirty="0" err="1">
                <a:latin typeface="Calibri"/>
                <a:ea typeface="Calibri"/>
                <a:cs typeface="Calibri"/>
                <a:sym typeface="Calibri"/>
              </a:rPr>
              <a:t>above</a:t>
            </a:r>
            <a:r>
              <a:rPr lang="de-DE" sz="2000" dirty="0">
                <a:latin typeface="Calibri"/>
                <a:ea typeface="Calibri"/>
                <a:cs typeface="Calibri"/>
                <a:sym typeface="Calibri"/>
              </a:rPr>
              <a:t> </a:t>
            </a:r>
            <a:r>
              <a:rPr lang="de-DE" sz="2000" dirty="0" err="1">
                <a:latin typeface="Calibri"/>
                <a:ea typeface="Calibri"/>
                <a:cs typeface="Calibri"/>
                <a:sym typeface="Calibri"/>
              </a:rPr>
              <a:t>pre-industrial</a:t>
            </a:r>
            <a:r>
              <a:rPr lang="de-DE" sz="2000" dirty="0">
                <a:latin typeface="Calibri"/>
                <a:ea typeface="Calibri"/>
                <a:cs typeface="Calibri"/>
                <a:sym typeface="Calibri"/>
              </a:rPr>
              <a:t> </a:t>
            </a:r>
            <a:r>
              <a:rPr lang="de-DE" sz="2000" dirty="0" err="1">
                <a:latin typeface="Calibri"/>
                <a:ea typeface="Calibri"/>
                <a:cs typeface="Calibri"/>
                <a:sym typeface="Calibri"/>
              </a:rPr>
              <a:t>levels</a:t>
            </a:r>
            <a:r>
              <a:rPr lang="de-DE" sz="2000" dirty="0">
                <a:latin typeface="Calibri"/>
                <a:ea typeface="Calibri"/>
                <a:cs typeface="Calibri"/>
                <a:sym typeface="Calibri"/>
              </a:rPr>
              <a:t> </a:t>
            </a:r>
            <a:r>
              <a:rPr lang="de-DE" sz="2000" dirty="0" err="1">
                <a:latin typeface="Calibri"/>
                <a:ea typeface="Calibri"/>
                <a:cs typeface="Calibri"/>
                <a:sym typeface="Calibri"/>
              </a:rPr>
              <a:t>would</a:t>
            </a:r>
            <a:r>
              <a:rPr lang="de-DE" sz="2000" dirty="0">
                <a:latin typeface="Calibri"/>
                <a:ea typeface="Calibri"/>
                <a:cs typeface="Calibri"/>
                <a:sym typeface="Calibri"/>
              </a:rPr>
              <a:t> </a:t>
            </a:r>
            <a:r>
              <a:rPr lang="de-DE" sz="2000" dirty="0" err="1">
                <a:latin typeface="Calibri"/>
                <a:ea typeface="Calibri"/>
                <a:cs typeface="Calibri"/>
                <a:sym typeface="Calibri"/>
              </a:rPr>
              <a:t>result</a:t>
            </a:r>
            <a:r>
              <a:rPr lang="de-DE" sz="2000" dirty="0">
                <a:latin typeface="Calibri"/>
                <a:ea typeface="Calibri"/>
                <a:cs typeface="Calibri"/>
                <a:sym typeface="Calibri"/>
              </a:rPr>
              <a:t> in an annual </a:t>
            </a:r>
            <a:r>
              <a:rPr lang="de-DE" sz="2000" dirty="0" err="1">
                <a:latin typeface="Calibri"/>
                <a:ea typeface="Calibri"/>
                <a:cs typeface="Calibri"/>
                <a:sym typeface="Calibri"/>
              </a:rPr>
              <a:t>decrease</a:t>
            </a:r>
            <a:r>
              <a:rPr lang="de-DE" sz="2000" dirty="0">
                <a:latin typeface="Calibri"/>
                <a:ea typeface="Calibri"/>
                <a:cs typeface="Calibri"/>
                <a:sym typeface="Calibri"/>
              </a:rPr>
              <a:t> in African GDP </a:t>
            </a:r>
            <a:r>
              <a:rPr lang="de-DE" sz="2000" dirty="0" err="1">
                <a:latin typeface="Calibri"/>
                <a:ea typeface="Calibri"/>
                <a:cs typeface="Calibri"/>
                <a:sym typeface="Calibri"/>
              </a:rPr>
              <a:t>of</a:t>
            </a:r>
            <a:r>
              <a:rPr lang="de-DE" sz="2000" dirty="0">
                <a:latin typeface="Calibri"/>
                <a:ea typeface="Calibri"/>
                <a:cs typeface="Calibri"/>
                <a:sym typeface="Calibri"/>
              </a:rPr>
              <a:t> </a:t>
            </a:r>
            <a:r>
              <a:rPr lang="de-DE" sz="2000" dirty="0" err="1">
                <a:latin typeface="Calibri"/>
                <a:ea typeface="Calibri"/>
                <a:cs typeface="Calibri"/>
                <a:sym typeface="Calibri"/>
              </a:rPr>
              <a:t>more</a:t>
            </a:r>
            <a:r>
              <a:rPr lang="de-DE" sz="2000" dirty="0">
                <a:latin typeface="Calibri"/>
                <a:ea typeface="Calibri"/>
                <a:cs typeface="Calibri"/>
                <a:sym typeface="Calibri"/>
              </a:rPr>
              <a:t> </a:t>
            </a:r>
            <a:r>
              <a:rPr lang="de-DE" sz="2000" dirty="0" err="1">
                <a:latin typeface="Calibri"/>
                <a:ea typeface="Calibri"/>
                <a:cs typeface="Calibri"/>
                <a:sym typeface="Calibri"/>
              </a:rPr>
              <a:t>than</a:t>
            </a:r>
            <a:r>
              <a:rPr lang="de-DE" sz="2000" dirty="0">
                <a:latin typeface="Calibri"/>
                <a:ea typeface="Calibri"/>
                <a:cs typeface="Calibri"/>
                <a:sym typeface="Calibri"/>
              </a:rPr>
              <a:t> 2% (Du, Zhao, &amp; Huang, 2017).</a:t>
            </a:r>
          </a:p>
          <a:p>
            <a:pPr marL="228600" lvl="0" indent="-228600" algn="just" rtl="0">
              <a:lnSpc>
                <a:spcPct val="150000"/>
              </a:lnSpc>
              <a:spcBef>
                <a:spcPts val="0"/>
              </a:spcBef>
              <a:spcAft>
                <a:spcPts val="0"/>
              </a:spcAft>
              <a:buClr>
                <a:schemeClr val="dk1"/>
              </a:buClr>
              <a:buSzPts val="2000"/>
              <a:buChar char="•"/>
            </a:pPr>
            <a:r>
              <a:rPr lang="de-DE" sz="2000" dirty="0">
                <a:latin typeface="Calibri"/>
                <a:ea typeface="Calibri"/>
                <a:cs typeface="Calibri"/>
                <a:sym typeface="Calibri"/>
              </a:rPr>
              <a:t>Negative </a:t>
            </a:r>
            <a:r>
              <a:rPr lang="de-DE" sz="2000" dirty="0" err="1">
                <a:latin typeface="Calibri"/>
                <a:ea typeface="Calibri"/>
                <a:cs typeface="Calibri"/>
                <a:sym typeface="Calibri"/>
              </a:rPr>
              <a:t>consequences</a:t>
            </a:r>
            <a:r>
              <a:rPr lang="de-DE" sz="2000" dirty="0">
                <a:latin typeface="Calibri"/>
                <a:ea typeface="Calibri"/>
                <a:cs typeface="Calibri"/>
                <a:sym typeface="Calibri"/>
              </a:rPr>
              <a:t> </a:t>
            </a:r>
            <a:r>
              <a:rPr lang="de-DE" sz="2000" dirty="0" err="1">
                <a:latin typeface="Calibri"/>
                <a:ea typeface="Calibri"/>
                <a:cs typeface="Calibri"/>
                <a:sym typeface="Calibri"/>
              </a:rPr>
              <a:t>for</a:t>
            </a:r>
            <a:r>
              <a:rPr lang="de-DE" sz="2000" dirty="0">
                <a:latin typeface="Calibri"/>
                <a:ea typeface="Calibri"/>
                <a:cs typeface="Calibri"/>
                <a:sym typeface="Calibri"/>
              </a:rPr>
              <a:t> </a:t>
            </a:r>
            <a:r>
              <a:rPr lang="de-DE" sz="2000" dirty="0" err="1">
                <a:latin typeface="Calibri"/>
                <a:ea typeface="Calibri"/>
                <a:cs typeface="Calibri"/>
                <a:sym typeface="Calibri"/>
              </a:rPr>
              <a:t>job</a:t>
            </a:r>
            <a:r>
              <a:rPr lang="de-DE" sz="2000" dirty="0">
                <a:latin typeface="Calibri"/>
                <a:ea typeface="Calibri"/>
                <a:cs typeface="Calibri"/>
                <a:sym typeface="Calibri"/>
              </a:rPr>
              <a:t> </a:t>
            </a:r>
            <a:r>
              <a:rPr lang="de-DE" sz="2000" dirty="0" err="1">
                <a:latin typeface="Calibri"/>
                <a:ea typeface="Calibri"/>
                <a:cs typeface="Calibri"/>
                <a:sym typeface="Calibri"/>
              </a:rPr>
              <a:t>creation</a:t>
            </a:r>
            <a:r>
              <a:rPr lang="de-DE" sz="2000" dirty="0">
                <a:latin typeface="Calibri"/>
                <a:ea typeface="Calibri"/>
                <a:cs typeface="Calibri"/>
                <a:sym typeface="Calibri"/>
              </a:rPr>
              <a:t> and </a:t>
            </a:r>
            <a:r>
              <a:rPr lang="de-DE" sz="2000" dirty="0" err="1">
                <a:latin typeface="Calibri"/>
                <a:ea typeface="Calibri"/>
                <a:cs typeface="Calibri"/>
                <a:sym typeface="Calibri"/>
              </a:rPr>
              <a:t>economic</a:t>
            </a:r>
            <a:r>
              <a:rPr lang="de-DE" sz="2000" dirty="0">
                <a:latin typeface="Calibri"/>
                <a:ea typeface="Calibri"/>
                <a:cs typeface="Calibri"/>
                <a:sym typeface="Calibri"/>
              </a:rPr>
              <a:t> </a:t>
            </a:r>
            <a:r>
              <a:rPr lang="de-DE" sz="2000" dirty="0" err="1">
                <a:latin typeface="Calibri"/>
                <a:ea typeface="Calibri"/>
                <a:cs typeface="Calibri"/>
                <a:sym typeface="Calibri"/>
              </a:rPr>
              <a:t>growth</a:t>
            </a:r>
            <a:r>
              <a:rPr lang="de-DE" sz="2000" dirty="0">
                <a:latin typeface="Calibri"/>
                <a:ea typeface="Calibri"/>
                <a:cs typeface="Calibri"/>
                <a:sym typeface="Calibri"/>
              </a:rPr>
              <a:t>, </a:t>
            </a:r>
            <a:r>
              <a:rPr lang="de-DE" sz="2000" dirty="0" err="1">
                <a:latin typeface="Calibri"/>
                <a:ea typeface="Calibri"/>
                <a:cs typeface="Calibri"/>
                <a:sym typeface="Calibri"/>
              </a:rPr>
              <a:t>affecting</a:t>
            </a:r>
            <a:r>
              <a:rPr lang="de-DE" sz="2000" dirty="0">
                <a:latin typeface="Calibri"/>
                <a:ea typeface="Calibri"/>
                <a:cs typeface="Calibri"/>
                <a:sym typeface="Calibri"/>
              </a:rPr>
              <a:t> dominant </a:t>
            </a:r>
            <a:r>
              <a:rPr lang="de-DE" sz="2000" dirty="0" err="1">
                <a:latin typeface="Calibri"/>
                <a:ea typeface="Calibri"/>
                <a:cs typeface="Calibri"/>
                <a:sym typeface="Calibri"/>
              </a:rPr>
              <a:t>economic</a:t>
            </a:r>
            <a:r>
              <a:rPr lang="de-DE" sz="2000" dirty="0">
                <a:latin typeface="Calibri"/>
                <a:ea typeface="Calibri"/>
                <a:cs typeface="Calibri"/>
                <a:sym typeface="Calibri"/>
              </a:rPr>
              <a:t> </a:t>
            </a:r>
            <a:r>
              <a:rPr lang="de-DE" sz="2000" dirty="0" err="1">
                <a:latin typeface="Calibri"/>
                <a:ea typeface="Calibri"/>
                <a:cs typeface="Calibri"/>
                <a:sym typeface="Calibri"/>
              </a:rPr>
              <a:t>sectors</a:t>
            </a:r>
            <a:r>
              <a:rPr lang="de-DE" sz="2000" dirty="0">
                <a:latin typeface="Calibri"/>
                <a:ea typeface="Calibri"/>
                <a:cs typeface="Calibri"/>
                <a:sym typeface="Calibri"/>
              </a:rPr>
              <a:t> such </a:t>
            </a:r>
            <a:r>
              <a:rPr lang="de-DE" sz="2000" dirty="0" err="1">
                <a:latin typeface="Calibri"/>
                <a:ea typeface="Calibri"/>
                <a:cs typeface="Calibri"/>
                <a:sym typeface="Calibri"/>
              </a:rPr>
              <a:t>as</a:t>
            </a:r>
            <a:r>
              <a:rPr lang="de-DE" sz="2000" dirty="0">
                <a:latin typeface="Calibri"/>
                <a:ea typeface="Calibri"/>
                <a:cs typeface="Calibri"/>
                <a:sym typeface="Calibri"/>
              </a:rPr>
              <a:t> </a:t>
            </a:r>
            <a:r>
              <a:rPr lang="de-DE" sz="2000" dirty="0" err="1">
                <a:latin typeface="Calibri"/>
                <a:ea typeface="Calibri"/>
                <a:cs typeface="Calibri"/>
                <a:sym typeface="Calibri"/>
              </a:rPr>
              <a:t>agriculture</a:t>
            </a:r>
            <a:r>
              <a:rPr lang="de-DE" sz="2000" dirty="0">
                <a:latin typeface="Calibri"/>
                <a:ea typeface="Calibri"/>
                <a:cs typeface="Calibri"/>
                <a:sym typeface="Calibri"/>
              </a:rPr>
              <a:t>, </a:t>
            </a:r>
            <a:r>
              <a:rPr lang="de-DE" sz="2000" dirty="0" err="1">
                <a:latin typeface="Calibri"/>
                <a:ea typeface="Calibri"/>
                <a:cs typeface="Calibri"/>
                <a:sym typeface="Calibri"/>
              </a:rPr>
              <a:t>forestry</a:t>
            </a:r>
            <a:r>
              <a:rPr lang="de-DE" sz="2000" dirty="0">
                <a:latin typeface="Calibri"/>
                <a:ea typeface="Calibri"/>
                <a:cs typeface="Calibri"/>
                <a:sym typeface="Calibri"/>
              </a:rPr>
              <a:t>, </a:t>
            </a:r>
            <a:r>
              <a:rPr lang="de-DE" sz="2000" dirty="0" err="1">
                <a:latin typeface="Calibri"/>
                <a:ea typeface="Calibri"/>
                <a:cs typeface="Calibri"/>
                <a:sym typeface="Calibri"/>
              </a:rPr>
              <a:t>fishing</a:t>
            </a:r>
            <a:r>
              <a:rPr lang="de-DE" sz="2000" dirty="0">
                <a:latin typeface="Calibri"/>
                <a:ea typeface="Calibri"/>
                <a:cs typeface="Calibri"/>
                <a:sym typeface="Calibri"/>
              </a:rPr>
              <a:t> and </a:t>
            </a:r>
            <a:r>
              <a:rPr lang="de-DE" sz="2000" dirty="0" err="1">
                <a:latin typeface="Calibri"/>
                <a:ea typeface="Calibri"/>
                <a:cs typeface="Calibri"/>
                <a:sym typeface="Calibri"/>
              </a:rPr>
              <a:t>tourism</a:t>
            </a:r>
            <a:r>
              <a:rPr lang="de-DE" sz="2000" dirty="0">
                <a:latin typeface="Calibri"/>
                <a:ea typeface="Calibri"/>
                <a:cs typeface="Calibri"/>
                <a:sym typeface="Calibri"/>
              </a:rPr>
              <a:t>.</a:t>
            </a:r>
          </a:p>
          <a:p>
            <a:pPr marL="228600" lvl="0" indent="-228600" algn="just" rtl="0">
              <a:lnSpc>
                <a:spcPct val="150000"/>
              </a:lnSpc>
              <a:spcBef>
                <a:spcPts val="0"/>
              </a:spcBef>
              <a:spcAft>
                <a:spcPts val="0"/>
              </a:spcAft>
              <a:buClr>
                <a:schemeClr val="dk1"/>
              </a:buClr>
              <a:buSzPts val="2000"/>
              <a:buChar char="•"/>
            </a:pPr>
            <a:r>
              <a:rPr lang="de-DE" sz="2000" dirty="0">
                <a:latin typeface="Calibri"/>
                <a:ea typeface="Calibri"/>
                <a:cs typeface="Calibri"/>
                <a:sym typeface="Calibri"/>
              </a:rPr>
              <a:t>Degradation </a:t>
            </a:r>
            <a:r>
              <a:rPr lang="de-DE" sz="2000" dirty="0" err="1">
                <a:latin typeface="Calibri"/>
                <a:ea typeface="Calibri"/>
                <a:cs typeface="Calibri"/>
                <a:sym typeface="Calibri"/>
              </a:rPr>
              <a:t>of</a:t>
            </a:r>
            <a:r>
              <a:rPr lang="de-DE" sz="2000" dirty="0">
                <a:latin typeface="Calibri"/>
                <a:ea typeface="Calibri"/>
                <a:cs typeface="Calibri"/>
                <a:sym typeface="Calibri"/>
              </a:rPr>
              <a:t> </a:t>
            </a:r>
            <a:r>
              <a:rPr lang="de-DE" sz="2000" dirty="0" err="1">
                <a:latin typeface="Calibri"/>
                <a:ea typeface="Calibri"/>
                <a:cs typeface="Calibri"/>
                <a:sym typeface="Calibri"/>
              </a:rPr>
              <a:t>natural</a:t>
            </a:r>
            <a:r>
              <a:rPr lang="de-DE" sz="2000" dirty="0">
                <a:latin typeface="Calibri"/>
                <a:ea typeface="Calibri"/>
                <a:cs typeface="Calibri"/>
                <a:sym typeface="Calibri"/>
              </a:rPr>
              <a:t> </a:t>
            </a:r>
            <a:r>
              <a:rPr lang="de-DE" sz="2000" dirty="0" err="1">
                <a:latin typeface="Calibri"/>
                <a:ea typeface="Calibri"/>
                <a:cs typeface="Calibri"/>
                <a:sym typeface="Calibri"/>
              </a:rPr>
              <a:t>resources</a:t>
            </a:r>
            <a:r>
              <a:rPr lang="de-DE" sz="2000" dirty="0">
                <a:latin typeface="Calibri"/>
                <a:ea typeface="Calibri"/>
                <a:cs typeface="Calibri"/>
                <a:sym typeface="Calibri"/>
              </a:rPr>
              <a:t> due </a:t>
            </a:r>
            <a:r>
              <a:rPr lang="de-DE" sz="2000" dirty="0" err="1">
                <a:latin typeface="Calibri"/>
                <a:ea typeface="Calibri"/>
                <a:cs typeface="Calibri"/>
                <a:sym typeface="Calibri"/>
              </a:rPr>
              <a:t>to</a:t>
            </a:r>
            <a:r>
              <a:rPr lang="de-DE" sz="2000" dirty="0">
                <a:latin typeface="Calibri"/>
                <a:ea typeface="Calibri"/>
                <a:cs typeface="Calibri"/>
                <a:sym typeface="Calibri"/>
              </a:rPr>
              <a:t> </a:t>
            </a:r>
            <a:r>
              <a:rPr lang="de-DE" sz="2000" dirty="0" err="1">
                <a:latin typeface="Calibri"/>
                <a:ea typeface="Calibri"/>
                <a:cs typeface="Calibri"/>
                <a:sym typeface="Calibri"/>
              </a:rPr>
              <a:t>climate</a:t>
            </a:r>
            <a:r>
              <a:rPr lang="de-DE" sz="2000" dirty="0">
                <a:latin typeface="Calibri"/>
                <a:ea typeface="Calibri"/>
                <a:cs typeface="Calibri"/>
                <a:sym typeface="Calibri"/>
              </a:rPr>
              <a:t> </a:t>
            </a:r>
            <a:r>
              <a:rPr lang="de-DE" sz="2000" dirty="0" err="1">
                <a:latin typeface="Calibri"/>
                <a:ea typeface="Calibri"/>
                <a:cs typeface="Calibri"/>
                <a:sym typeface="Calibri"/>
              </a:rPr>
              <a:t>change</a:t>
            </a:r>
            <a:r>
              <a:rPr lang="de-DE" sz="2000" dirty="0">
                <a:latin typeface="Calibri"/>
                <a:ea typeface="Calibri"/>
                <a:cs typeface="Calibri"/>
                <a:sym typeface="Calibri"/>
              </a:rPr>
              <a:t> </a:t>
            </a:r>
            <a:r>
              <a:rPr lang="de-DE" sz="2000" dirty="0" err="1">
                <a:latin typeface="Calibri"/>
                <a:ea typeface="Calibri"/>
                <a:cs typeface="Calibri"/>
                <a:sym typeface="Calibri"/>
              </a:rPr>
              <a:t>results</a:t>
            </a:r>
            <a:r>
              <a:rPr lang="de-DE" sz="2000" dirty="0">
                <a:latin typeface="Calibri"/>
                <a:ea typeface="Calibri"/>
                <a:cs typeface="Calibri"/>
                <a:sym typeface="Calibri"/>
              </a:rPr>
              <a:t> in adverse </a:t>
            </a:r>
            <a:r>
              <a:rPr lang="de-DE" sz="2000" dirty="0" err="1">
                <a:latin typeface="Calibri"/>
                <a:ea typeface="Calibri"/>
                <a:cs typeface="Calibri"/>
                <a:sym typeface="Calibri"/>
              </a:rPr>
              <a:t>impacts</a:t>
            </a:r>
            <a:r>
              <a:rPr lang="de-DE" sz="2000" dirty="0">
                <a:latin typeface="Calibri"/>
                <a:ea typeface="Calibri"/>
                <a:cs typeface="Calibri"/>
                <a:sym typeface="Calibri"/>
              </a:rPr>
              <a:t> such </a:t>
            </a:r>
            <a:r>
              <a:rPr lang="de-DE" sz="2000" dirty="0" err="1">
                <a:latin typeface="Calibri"/>
                <a:ea typeface="Calibri"/>
                <a:cs typeface="Calibri"/>
                <a:sym typeface="Calibri"/>
              </a:rPr>
              <a:t>as</a:t>
            </a:r>
            <a:r>
              <a:rPr lang="de-DE" sz="2000" dirty="0">
                <a:latin typeface="Calibri"/>
                <a:ea typeface="Calibri"/>
                <a:cs typeface="Calibri"/>
                <a:sym typeface="Calibri"/>
              </a:rPr>
              <a:t> </a:t>
            </a:r>
            <a:r>
              <a:rPr lang="de-DE" sz="2000" dirty="0" err="1">
                <a:latin typeface="Calibri"/>
                <a:ea typeface="Calibri"/>
                <a:cs typeface="Calibri"/>
                <a:sym typeface="Calibri"/>
              </a:rPr>
              <a:t>soil</a:t>
            </a:r>
            <a:r>
              <a:rPr lang="de-DE" sz="2000" dirty="0">
                <a:latin typeface="Calibri"/>
                <a:ea typeface="Calibri"/>
                <a:cs typeface="Calibri"/>
                <a:sym typeface="Calibri"/>
              </a:rPr>
              <a:t> </a:t>
            </a:r>
            <a:r>
              <a:rPr lang="de-DE" sz="2000" dirty="0" err="1">
                <a:latin typeface="Calibri"/>
                <a:ea typeface="Calibri"/>
                <a:cs typeface="Calibri"/>
                <a:sym typeface="Calibri"/>
              </a:rPr>
              <a:t>erosion</a:t>
            </a:r>
            <a:r>
              <a:rPr lang="de-DE" sz="2000" dirty="0">
                <a:latin typeface="Calibri"/>
                <a:ea typeface="Calibri"/>
                <a:cs typeface="Calibri"/>
                <a:sym typeface="Calibri"/>
              </a:rPr>
              <a:t>, </a:t>
            </a:r>
            <a:r>
              <a:rPr lang="de-DE" sz="2000" dirty="0" err="1">
                <a:latin typeface="Calibri"/>
                <a:ea typeface="Calibri"/>
                <a:cs typeface="Calibri"/>
                <a:sym typeface="Calibri"/>
              </a:rPr>
              <a:t>desertification</a:t>
            </a:r>
            <a:r>
              <a:rPr lang="de-DE" sz="2000" dirty="0">
                <a:latin typeface="Calibri"/>
                <a:ea typeface="Calibri"/>
                <a:cs typeface="Calibri"/>
                <a:sym typeface="Calibri"/>
              </a:rPr>
              <a:t>, </a:t>
            </a:r>
            <a:r>
              <a:rPr lang="de-DE" sz="2000" dirty="0" err="1">
                <a:latin typeface="Calibri"/>
                <a:ea typeface="Calibri"/>
                <a:cs typeface="Calibri"/>
                <a:sym typeface="Calibri"/>
              </a:rPr>
              <a:t>droughts</a:t>
            </a:r>
            <a:r>
              <a:rPr lang="de-DE" sz="2000" dirty="0">
                <a:latin typeface="Calibri"/>
                <a:ea typeface="Calibri"/>
                <a:cs typeface="Calibri"/>
                <a:sym typeface="Calibri"/>
              </a:rPr>
              <a:t>, </a:t>
            </a:r>
            <a:r>
              <a:rPr lang="de-DE" sz="2000" dirty="0" err="1">
                <a:latin typeface="Calibri"/>
                <a:ea typeface="Calibri"/>
                <a:cs typeface="Calibri"/>
                <a:sym typeface="Calibri"/>
              </a:rPr>
              <a:t>floods</a:t>
            </a:r>
            <a:r>
              <a:rPr lang="de-DE" sz="2000" dirty="0">
                <a:latin typeface="Calibri"/>
                <a:ea typeface="Calibri"/>
                <a:cs typeface="Calibri"/>
                <a:sym typeface="Calibri"/>
              </a:rPr>
              <a:t> and </a:t>
            </a:r>
            <a:r>
              <a:rPr lang="de-DE" sz="2000" dirty="0" err="1">
                <a:latin typeface="Calibri"/>
                <a:ea typeface="Calibri"/>
                <a:cs typeface="Calibri"/>
                <a:sym typeface="Calibri"/>
              </a:rPr>
              <a:t>crop</a:t>
            </a:r>
            <a:r>
              <a:rPr lang="de-DE" sz="2000" dirty="0">
                <a:latin typeface="Calibri"/>
                <a:ea typeface="Calibri"/>
                <a:cs typeface="Calibri"/>
                <a:sym typeface="Calibri"/>
              </a:rPr>
              <a:t> </a:t>
            </a:r>
            <a:r>
              <a:rPr lang="de-DE" sz="2000" dirty="0" err="1">
                <a:latin typeface="Calibri"/>
                <a:ea typeface="Calibri"/>
                <a:cs typeface="Calibri"/>
                <a:sym typeface="Calibri"/>
              </a:rPr>
              <a:t>failures</a:t>
            </a:r>
            <a:r>
              <a:rPr lang="de-DE" sz="2000" dirty="0">
                <a:latin typeface="Calibri"/>
                <a:ea typeface="Calibri"/>
                <a:cs typeface="Calibri"/>
                <a:sym typeface="Calibri"/>
              </a:rPr>
              <a:t>, </a:t>
            </a:r>
            <a:r>
              <a:rPr lang="de-DE" sz="2000" dirty="0" err="1">
                <a:latin typeface="Calibri"/>
                <a:ea typeface="Calibri"/>
                <a:cs typeface="Calibri"/>
                <a:sym typeface="Calibri"/>
              </a:rPr>
              <a:t>affecting</a:t>
            </a:r>
            <a:r>
              <a:rPr lang="de-DE" sz="2000" dirty="0">
                <a:latin typeface="Calibri"/>
                <a:ea typeface="Calibri"/>
                <a:cs typeface="Calibri"/>
                <a:sym typeface="Calibri"/>
              </a:rPr>
              <a:t> </a:t>
            </a:r>
            <a:r>
              <a:rPr lang="de-DE" sz="2000" dirty="0" err="1">
                <a:latin typeface="Calibri"/>
                <a:ea typeface="Calibri"/>
                <a:cs typeface="Calibri"/>
                <a:sym typeface="Calibri"/>
              </a:rPr>
              <a:t>prevailing</a:t>
            </a:r>
            <a:r>
              <a:rPr lang="de-DE" sz="2000" dirty="0">
                <a:latin typeface="Calibri"/>
                <a:ea typeface="Calibri"/>
                <a:cs typeface="Calibri"/>
                <a:sym typeface="Calibri"/>
              </a:rPr>
              <a:t> </a:t>
            </a:r>
            <a:r>
              <a:rPr lang="de-DE" sz="2000" dirty="0" err="1">
                <a:latin typeface="Calibri"/>
                <a:ea typeface="Calibri"/>
                <a:cs typeface="Calibri"/>
                <a:sym typeface="Calibri"/>
              </a:rPr>
              <a:t>economic</a:t>
            </a:r>
            <a:r>
              <a:rPr lang="de-DE" sz="2000" dirty="0">
                <a:latin typeface="Calibri"/>
                <a:ea typeface="Calibri"/>
                <a:cs typeface="Calibri"/>
                <a:sym typeface="Calibri"/>
              </a:rPr>
              <a:t> </a:t>
            </a:r>
            <a:r>
              <a:rPr lang="de-DE" sz="2000" dirty="0" err="1">
                <a:latin typeface="Calibri"/>
                <a:ea typeface="Calibri"/>
                <a:cs typeface="Calibri"/>
                <a:sym typeface="Calibri"/>
              </a:rPr>
              <a:t>sectors</a:t>
            </a:r>
            <a:r>
              <a:rPr lang="de-DE" sz="2000" dirty="0">
                <a:latin typeface="Calibri"/>
                <a:ea typeface="Calibri"/>
                <a:cs typeface="Calibri"/>
                <a:sym typeface="Calibri"/>
              </a:rPr>
              <a:t>.</a:t>
            </a:r>
          </a:p>
          <a:p>
            <a:pPr marL="228600" lvl="0" indent="-228600" algn="just" rtl="0">
              <a:lnSpc>
                <a:spcPct val="150000"/>
              </a:lnSpc>
              <a:spcBef>
                <a:spcPts val="0"/>
              </a:spcBef>
              <a:spcAft>
                <a:spcPts val="0"/>
              </a:spcAft>
              <a:buClr>
                <a:schemeClr val="dk1"/>
              </a:buClr>
              <a:buSzPts val="2000"/>
              <a:buChar char="•"/>
            </a:pPr>
            <a:endParaRPr sz="2000" dirty="0">
              <a:solidFill>
                <a:srgbClr val="D0CECE"/>
              </a:solidFill>
            </a:endParaRPr>
          </a:p>
        </p:txBody>
      </p:sp>
      <p:sp>
        <p:nvSpPr>
          <p:cNvPr id="381" name="Google Shape;381;p16"/>
          <p:cNvSpPr txBox="1"/>
          <p:nvPr/>
        </p:nvSpPr>
        <p:spPr>
          <a:xfrm>
            <a:off x="2178186" y="28355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6"/>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3.1.2 Climate Change in Africa</a:t>
            </a:r>
            <a:endParaRPr/>
          </a:p>
        </p:txBody>
      </p:sp>
      <p:pic>
        <p:nvPicPr>
          <p:cNvPr id="375" name="Google Shape;375;p16"/>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376" name="Google Shape;376;p16"/>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377" name="Google Shape;377;p16"/>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378" name="Google Shape;378;p16"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379" name="Google Shape;379;p16"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380" name="Google Shape;380;p16"/>
          <p:cNvSpPr txBox="1">
            <a:spLocks noGrp="1"/>
          </p:cNvSpPr>
          <p:nvPr>
            <p:ph type="body" idx="1"/>
          </p:nvPr>
        </p:nvSpPr>
        <p:spPr>
          <a:xfrm>
            <a:off x="468395" y="2429012"/>
            <a:ext cx="1139637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ts val="2000"/>
              <a:buChar char="•"/>
            </a:pPr>
            <a:r>
              <a:rPr lang="de-DE" sz="2000" dirty="0">
                <a:latin typeface="Calibri"/>
                <a:ea typeface="Calibri"/>
                <a:cs typeface="Calibri"/>
                <a:sym typeface="Calibri"/>
              </a:rPr>
              <a:t>The </a:t>
            </a:r>
            <a:r>
              <a:rPr lang="de-DE" sz="2000" dirty="0" err="1">
                <a:latin typeface="Calibri"/>
                <a:ea typeface="Calibri"/>
                <a:cs typeface="Calibri"/>
                <a:sym typeface="Calibri"/>
              </a:rPr>
              <a:t>dependence</a:t>
            </a:r>
            <a:r>
              <a:rPr lang="de-DE" sz="2000" dirty="0">
                <a:latin typeface="Calibri"/>
                <a:ea typeface="Calibri"/>
                <a:cs typeface="Calibri"/>
                <a:sym typeface="Calibri"/>
              </a:rPr>
              <a:t> on </a:t>
            </a:r>
            <a:r>
              <a:rPr lang="de-DE" sz="2000" dirty="0" err="1">
                <a:latin typeface="Calibri"/>
                <a:ea typeface="Calibri"/>
                <a:cs typeface="Calibri"/>
                <a:sym typeface="Calibri"/>
              </a:rPr>
              <a:t>natural</a:t>
            </a:r>
            <a:r>
              <a:rPr lang="de-DE" sz="2000" dirty="0">
                <a:latin typeface="Calibri"/>
                <a:ea typeface="Calibri"/>
                <a:cs typeface="Calibri"/>
                <a:sym typeface="Calibri"/>
              </a:rPr>
              <a:t> </a:t>
            </a:r>
            <a:r>
              <a:rPr lang="de-DE" sz="2000" dirty="0" err="1">
                <a:latin typeface="Calibri"/>
                <a:ea typeface="Calibri"/>
                <a:cs typeface="Calibri"/>
                <a:sym typeface="Calibri"/>
              </a:rPr>
              <a:t>resources</a:t>
            </a:r>
            <a:r>
              <a:rPr lang="de-DE" sz="2000" dirty="0">
                <a:latin typeface="Calibri"/>
                <a:ea typeface="Calibri"/>
                <a:cs typeface="Calibri"/>
                <a:sym typeface="Calibri"/>
              </a:rPr>
              <a:t> </a:t>
            </a:r>
            <a:r>
              <a:rPr lang="de-DE" sz="2000" dirty="0" err="1">
                <a:latin typeface="Calibri"/>
                <a:ea typeface="Calibri"/>
                <a:cs typeface="Calibri"/>
                <a:sym typeface="Calibri"/>
              </a:rPr>
              <a:t>makes</a:t>
            </a:r>
            <a:r>
              <a:rPr lang="de-DE" sz="2000" dirty="0">
                <a:latin typeface="Calibri"/>
                <a:ea typeface="Calibri"/>
                <a:cs typeface="Calibri"/>
                <a:sym typeface="Calibri"/>
              </a:rPr>
              <a:t> </a:t>
            </a:r>
            <a:r>
              <a:rPr lang="de-DE" sz="2000" dirty="0" err="1">
                <a:latin typeface="Calibri"/>
                <a:ea typeface="Calibri"/>
                <a:cs typeface="Calibri"/>
                <a:sym typeface="Calibri"/>
              </a:rPr>
              <a:t>workers</a:t>
            </a:r>
            <a:r>
              <a:rPr lang="de-DE" sz="2000" dirty="0">
                <a:latin typeface="Calibri"/>
                <a:ea typeface="Calibri"/>
                <a:cs typeface="Calibri"/>
                <a:sym typeface="Calibri"/>
              </a:rPr>
              <a:t> </a:t>
            </a:r>
            <a:r>
              <a:rPr lang="de-DE" sz="2000" dirty="0" err="1">
                <a:latin typeface="Calibri"/>
                <a:ea typeface="Calibri"/>
                <a:cs typeface="Calibri"/>
                <a:sym typeface="Calibri"/>
              </a:rPr>
              <a:t>more</a:t>
            </a:r>
            <a:r>
              <a:rPr lang="de-DE" sz="2000" dirty="0">
                <a:latin typeface="Calibri"/>
                <a:ea typeface="Calibri"/>
                <a:cs typeface="Calibri"/>
                <a:sym typeface="Calibri"/>
              </a:rPr>
              <a:t> vulnerable </a:t>
            </a:r>
            <a:r>
              <a:rPr lang="de-DE" sz="2000" dirty="0" err="1">
                <a:latin typeface="Calibri"/>
                <a:ea typeface="Calibri"/>
                <a:cs typeface="Calibri"/>
                <a:sym typeface="Calibri"/>
              </a:rPr>
              <a:t>to</a:t>
            </a:r>
            <a:r>
              <a:rPr lang="de-DE" sz="2000" dirty="0">
                <a:latin typeface="Calibri"/>
                <a:ea typeface="Calibri"/>
                <a:cs typeface="Calibri"/>
                <a:sym typeface="Calibri"/>
              </a:rPr>
              <a:t> </a:t>
            </a:r>
            <a:r>
              <a:rPr lang="de-DE" sz="2000" dirty="0" err="1">
                <a:latin typeface="Calibri"/>
                <a:ea typeface="Calibri"/>
                <a:cs typeface="Calibri"/>
                <a:sym typeface="Calibri"/>
              </a:rPr>
              <a:t>health</a:t>
            </a:r>
            <a:r>
              <a:rPr lang="de-DE" sz="2000" dirty="0">
                <a:latin typeface="Calibri"/>
                <a:ea typeface="Calibri"/>
                <a:cs typeface="Calibri"/>
                <a:sym typeface="Calibri"/>
              </a:rPr>
              <a:t> </a:t>
            </a:r>
            <a:r>
              <a:rPr lang="de-DE" sz="2000" dirty="0" err="1">
                <a:latin typeface="Calibri"/>
                <a:ea typeface="Calibri"/>
                <a:cs typeface="Calibri"/>
                <a:sym typeface="Calibri"/>
              </a:rPr>
              <a:t>risks</a:t>
            </a:r>
            <a:r>
              <a:rPr lang="de-DE" sz="2000" dirty="0">
                <a:latin typeface="Calibri"/>
                <a:ea typeface="Calibri"/>
                <a:cs typeface="Calibri"/>
                <a:sym typeface="Calibri"/>
              </a:rPr>
              <a:t> </a:t>
            </a:r>
            <a:r>
              <a:rPr lang="de-DE" sz="2000" dirty="0" err="1">
                <a:latin typeface="Calibri"/>
                <a:ea typeface="Calibri"/>
                <a:cs typeface="Calibri"/>
                <a:sym typeface="Calibri"/>
              </a:rPr>
              <a:t>related</a:t>
            </a:r>
            <a:r>
              <a:rPr lang="de-DE" sz="2000" dirty="0">
                <a:latin typeface="Calibri"/>
                <a:ea typeface="Calibri"/>
                <a:cs typeface="Calibri"/>
                <a:sym typeface="Calibri"/>
              </a:rPr>
              <a:t> </a:t>
            </a:r>
            <a:r>
              <a:rPr lang="de-DE" sz="2000" dirty="0" err="1">
                <a:latin typeface="Calibri"/>
                <a:ea typeface="Calibri"/>
                <a:cs typeface="Calibri"/>
                <a:sym typeface="Calibri"/>
              </a:rPr>
              <a:t>to</a:t>
            </a:r>
            <a:r>
              <a:rPr lang="de-DE" sz="2000" dirty="0">
                <a:latin typeface="Calibri"/>
                <a:ea typeface="Calibri"/>
                <a:cs typeface="Calibri"/>
                <a:sym typeface="Calibri"/>
              </a:rPr>
              <a:t> </a:t>
            </a:r>
            <a:r>
              <a:rPr lang="de-DE" sz="2000" dirty="0" err="1">
                <a:latin typeface="Calibri"/>
                <a:ea typeface="Calibri"/>
                <a:cs typeface="Calibri"/>
                <a:sym typeface="Calibri"/>
              </a:rPr>
              <a:t>climate</a:t>
            </a:r>
            <a:r>
              <a:rPr lang="de-DE" sz="2000" dirty="0">
                <a:latin typeface="Calibri"/>
                <a:ea typeface="Calibri"/>
                <a:cs typeface="Calibri"/>
                <a:sym typeface="Calibri"/>
              </a:rPr>
              <a:t> </a:t>
            </a:r>
            <a:r>
              <a:rPr lang="de-DE" sz="2000" dirty="0" err="1">
                <a:latin typeface="Calibri"/>
                <a:ea typeface="Calibri"/>
                <a:cs typeface="Calibri"/>
                <a:sym typeface="Calibri"/>
              </a:rPr>
              <a:t>change</a:t>
            </a:r>
            <a:r>
              <a:rPr lang="de-DE" sz="2000" dirty="0">
                <a:latin typeface="Calibri"/>
                <a:ea typeface="Calibri"/>
                <a:cs typeface="Calibri"/>
                <a:sym typeface="Calibri"/>
              </a:rPr>
              <a:t>, </a:t>
            </a:r>
            <a:r>
              <a:rPr lang="de-DE" sz="2000" dirty="0" err="1">
                <a:latin typeface="Calibri"/>
                <a:ea typeface="Calibri"/>
                <a:cs typeface="Calibri"/>
                <a:sym typeface="Calibri"/>
              </a:rPr>
              <a:t>including</a:t>
            </a:r>
            <a:r>
              <a:rPr lang="de-DE" sz="2000" dirty="0">
                <a:latin typeface="Calibri"/>
                <a:ea typeface="Calibri"/>
                <a:cs typeface="Calibri"/>
                <a:sym typeface="Calibri"/>
              </a:rPr>
              <a:t> </a:t>
            </a:r>
            <a:r>
              <a:rPr lang="de-DE" sz="2000" dirty="0" err="1">
                <a:latin typeface="Calibri"/>
                <a:ea typeface="Calibri"/>
                <a:cs typeface="Calibri"/>
                <a:sym typeface="Calibri"/>
              </a:rPr>
              <a:t>heat</a:t>
            </a:r>
            <a:r>
              <a:rPr lang="de-DE" sz="2000" dirty="0">
                <a:latin typeface="Calibri"/>
                <a:ea typeface="Calibri"/>
                <a:cs typeface="Calibri"/>
                <a:sym typeface="Calibri"/>
              </a:rPr>
              <a:t> stress, </a:t>
            </a:r>
            <a:r>
              <a:rPr lang="de-DE" sz="2000" dirty="0" err="1">
                <a:latin typeface="Calibri"/>
                <a:ea typeface="Calibri"/>
                <a:cs typeface="Calibri"/>
                <a:sym typeface="Calibri"/>
              </a:rPr>
              <a:t>malnutrition</a:t>
            </a:r>
            <a:r>
              <a:rPr lang="de-DE" sz="2000" dirty="0">
                <a:latin typeface="Calibri"/>
                <a:ea typeface="Calibri"/>
                <a:cs typeface="Calibri"/>
                <a:sym typeface="Calibri"/>
              </a:rPr>
              <a:t>, and </a:t>
            </a:r>
            <a:r>
              <a:rPr lang="de-DE" sz="2000" dirty="0" err="1">
                <a:latin typeface="Calibri"/>
                <a:ea typeface="Calibri"/>
                <a:cs typeface="Calibri"/>
                <a:sym typeface="Calibri"/>
              </a:rPr>
              <a:t>water</a:t>
            </a:r>
            <a:r>
              <a:rPr lang="de-DE" sz="2000" dirty="0">
                <a:latin typeface="Calibri"/>
                <a:ea typeface="Calibri"/>
                <a:cs typeface="Calibri"/>
                <a:sym typeface="Calibri"/>
              </a:rPr>
              <a:t>-borne and </a:t>
            </a:r>
            <a:r>
              <a:rPr lang="de-DE" sz="2000" dirty="0" err="1">
                <a:latin typeface="Calibri"/>
                <a:ea typeface="Calibri"/>
                <a:cs typeface="Calibri"/>
                <a:sym typeface="Calibri"/>
              </a:rPr>
              <a:t>vector</a:t>
            </a:r>
            <a:r>
              <a:rPr lang="de-DE" sz="2000" dirty="0">
                <a:latin typeface="Calibri"/>
                <a:ea typeface="Calibri"/>
                <a:cs typeface="Calibri"/>
                <a:sym typeface="Calibri"/>
              </a:rPr>
              <a:t>-borne </a:t>
            </a:r>
            <a:r>
              <a:rPr lang="de-DE" sz="2000" dirty="0" err="1">
                <a:latin typeface="Calibri"/>
                <a:ea typeface="Calibri"/>
                <a:cs typeface="Calibri"/>
                <a:sym typeface="Calibri"/>
              </a:rPr>
              <a:t>diseases</a:t>
            </a:r>
            <a:r>
              <a:rPr lang="de-DE" sz="2000" dirty="0">
                <a:latin typeface="Calibri"/>
                <a:ea typeface="Calibri"/>
                <a:cs typeface="Calibri"/>
                <a:sym typeface="Calibri"/>
              </a:rPr>
              <a:t>.</a:t>
            </a:r>
          </a:p>
          <a:p>
            <a:pPr marL="228600" lvl="0" indent="-228600" algn="just" rtl="0">
              <a:lnSpc>
                <a:spcPct val="150000"/>
              </a:lnSpc>
              <a:spcBef>
                <a:spcPts val="0"/>
              </a:spcBef>
              <a:spcAft>
                <a:spcPts val="0"/>
              </a:spcAft>
              <a:buClr>
                <a:schemeClr val="dk1"/>
              </a:buClr>
              <a:buSzPts val="2000"/>
              <a:buChar char="•"/>
            </a:pPr>
            <a:r>
              <a:rPr lang="de-DE" sz="2000" dirty="0">
                <a:latin typeface="Calibri"/>
                <a:ea typeface="Calibri"/>
                <a:cs typeface="Calibri"/>
                <a:sym typeface="Calibri"/>
              </a:rPr>
              <a:t>The </a:t>
            </a:r>
            <a:r>
              <a:rPr lang="de-DE" sz="2000" dirty="0" err="1">
                <a:latin typeface="Calibri"/>
                <a:ea typeface="Calibri"/>
                <a:cs typeface="Calibri"/>
                <a:sym typeface="Calibri"/>
              </a:rPr>
              <a:t>increasing</a:t>
            </a:r>
            <a:r>
              <a:rPr lang="de-DE" sz="2000" dirty="0">
                <a:latin typeface="Calibri"/>
                <a:ea typeface="Calibri"/>
                <a:cs typeface="Calibri"/>
                <a:sym typeface="Calibri"/>
              </a:rPr>
              <a:t> </a:t>
            </a:r>
            <a:r>
              <a:rPr lang="de-DE" sz="2000" dirty="0" err="1">
                <a:latin typeface="Calibri"/>
                <a:ea typeface="Calibri"/>
                <a:cs typeface="Calibri"/>
                <a:sym typeface="Calibri"/>
              </a:rPr>
              <a:t>frequency</a:t>
            </a:r>
            <a:r>
              <a:rPr lang="de-DE" sz="2000" dirty="0">
                <a:latin typeface="Calibri"/>
                <a:ea typeface="Calibri"/>
                <a:cs typeface="Calibri"/>
                <a:sym typeface="Calibri"/>
              </a:rPr>
              <a:t> and </a:t>
            </a:r>
            <a:r>
              <a:rPr lang="de-DE" sz="2000" dirty="0" err="1">
                <a:latin typeface="Calibri"/>
                <a:ea typeface="Calibri"/>
                <a:cs typeface="Calibri"/>
                <a:sym typeface="Calibri"/>
              </a:rPr>
              <a:t>intensity</a:t>
            </a:r>
            <a:r>
              <a:rPr lang="de-DE" sz="2000" dirty="0">
                <a:latin typeface="Calibri"/>
                <a:ea typeface="Calibri"/>
                <a:cs typeface="Calibri"/>
                <a:sym typeface="Calibri"/>
              </a:rPr>
              <a:t> </a:t>
            </a:r>
            <a:r>
              <a:rPr lang="de-DE" sz="2000" dirty="0" err="1">
                <a:latin typeface="Calibri"/>
                <a:ea typeface="Calibri"/>
                <a:cs typeface="Calibri"/>
                <a:sym typeface="Calibri"/>
              </a:rPr>
              <a:t>of</a:t>
            </a:r>
            <a:r>
              <a:rPr lang="de-DE" sz="2000" dirty="0">
                <a:latin typeface="Calibri"/>
                <a:ea typeface="Calibri"/>
                <a:cs typeface="Calibri"/>
                <a:sym typeface="Calibri"/>
              </a:rPr>
              <a:t> </a:t>
            </a:r>
            <a:r>
              <a:rPr lang="de-DE" sz="2000" dirty="0" err="1">
                <a:latin typeface="Calibri"/>
                <a:ea typeface="Calibri"/>
                <a:cs typeface="Calibri"/>
                <a:sym typeface="Calibri"/>
              </a:rPr>
              <a:t>natural</a:t>
            </a:r>
            <a:r>
              <a:rPr lang="de-DE" sz="2000" dirty="0">
                <a:latin typeface="Calibri"/>
                <a:ea typeface="Calibri"/>
                <a:cs typeface="Calibri"/>
                <a:sym typeface="Calibri"/>
              </a:rPr>
              <a:t> </a:t>
            </a:r>
            <a:r>
              <a:rPr lang="de-DE" sz="2000" dirty="0" err="1">
                <a:latin typeface="Calibri"/>
                <a:ea typeface="Calibri"/>
                <a:cs typeface="Calibri"/>
                <a:sym typeface="Calibri"/>
              </a:rPr>
              <a:t>disasters</a:t>
            </a:r>
            <a:r>
              <a:rPr lang="de-DE" sz="2000" dirty="0">
                <a:latin typeface="Calibri"/>
                <a:ea typeface="Calibri"/>
                <a:cs typeface="Calibri"/>
                <a:sym typeface="Calibri"/>
              </a:rPr>
              <a:t> </a:t>
            </a:r>
            <a:r>
              <a:rPr lang="de-DE" sz="2000" dirty="0" err="1">
                <a:latin typeface="Calibri"/>
                <a:ea typeface="Calibri"/>
                <a:cs typeface="Calibri"/>
                <a:sym typeface="Calibri"/>
              </a:rPr>
              <a:t>cause</a:t>
            </a:r>
            <a:r>
              <a:rPr lang="de-DE" sz="2000" dirty="0">
                <a:latin typeface="Calibri"/>
                <a:ea typeface="Calibri"/>
                <a:cs typeface="Calibri"/>
                <a:sym typeface="Calibri"/>
              </a:rPr>
              <a:t> </a:t>
            </a:r>
            <a:r>
              <a:rPr lang="de-DE" sz="2000" dirty="0" err="1">
                <a:latin typeface="Calibri"/>
                <a:ea typeface="Calibri"/>
                <a:cs typeface="Calibri"/>
                <a:sym typeface="Calibri"/>
              </a:rPr>
              <a:t>significant</a:t>
            </a:r>
            <a:r>
              <a:rPr lang="de-DE" sz="2000" dirty="0">
                <a:latin typeface="Calibri"/>
                <a:ea typeface="Calibri"/>
                <a:cs typeface="Calibri"/>
                <a:sym typeface="Calibri"/>
              </a:rPr>
              <a:t> </a:t>
            </a:r>
            <a:r>
              <a:rPr lang="de-DE" sz="2000" dirty="0" err="1">
                <a:latin typeface="Calibri"/>
                <a:ea typeface="Calibri"/>
                <a:cs typeface="Calibri"/>
                <a:sym typeface="Calibri"/>
              </a:rPr>
              <a:t>damage</a:t>
            </a:r>
            <a:r>
              <a:rPr lang="de-DE" sz="2000" dirty="0">
                <a:latin typeface="Calibri"/>
                <a:ea typeface="Calibri"/>
                <a:cs typeface="Calibri"/>
                <a:sym typeface="Calibri"/>
              </a:rPr>
              <a:t>, </a:t>
            </a:r>
            <a:r>
              <a:rPr lang="de-DE" sz="2000" dirty="0" err="1">
                <a:latin typeface="Calibri"/>
                <a:ea typeface="Calibri"/>
                <a:cs typeface="Calibri"/>
                <a:sym typeface="Calibri"/>
              </a:rPr>
              <a:t>leading</a:t>
            </a:r>
            <a:r>
              <a:rPr lang="de-DE" sz="2000" dirty="0">
                <a:latin typeface="Calibri"/>
                <a:ea typeface="Calibri"/>
                <a:cs typeface="Calibri"/>
                <a:sym typeface="Calibri"/>
              </a:rPr>
              <a:t> </a:t>
            </a:r>
            <a:r>
              <a:rPr lang="de-DE" sz="2000" dirty="0" err="1">
                <a:latin typeface="Calibri"/>
                <a:ea typeface="Calibri"/>
                <a:cs typeface="Calibri"/>
                <a:sym typeface="Calibri"/>
              </a:rPr>
              <a:t>to</a:t>
            </a:r>
            <a:r>
              <a:rPr lang="de-DE" sz="2000" dirty="0">
                <a:latin typeface="Calibri"/>
                <a:ea typeface="Calibri"/>
                <a:cs typeface="Calibri"/>
                <a:sym typeface="Calibri"/>
              </a:rPr>
              <a:t> human </a:t>
            </a:r>
            <a:r>
              <a:rPr lang="de-DE" sz="2000" dirty="0" err="1">
                <a:latin typeface="Calibri"/>
                <a:ea typeface="Calibri"/>
                <a:cs typeface="Calibri"/>
                <a:sym typeface="Calibri"/>
              </a:rPr>
              <a:t>losses</a:t>
            </a:r>
            <a:r>
              <a:rPr lang="de-DE" sz="2000" dirty="0">
                <a:latin typeface="Calibri"/>
                <a:ea typeface="Calibri"/>
                <a:cs typeface="Calibri"/>
                <a:sym typeface="Calibri"/>
              </a:rPr>
              <a:t>, </a:t>
            </a:r>
            <a:r>
              <a:rPr lang="de-DE" sz="2000" dirty="0" err="1">
                <a:latin typeface="Calibri"/>
                <a:ea typeface="Calibri"/>
                <a:cs typeface="Calibri"/>
                <a:sym typeface="Calibri"/>
              </a:rPr>
              <a:t>displacement</a:t>
            </a:r>
            <a:r>
              <a:rPr lang="de-DE" sz="2000" dirty="0">
                <a:latin typeface="Calibri"/>
                <a:ea typeface="Calibri"/>
                <a:cs typeface="Calibri"/>
                <a:sym typeface="Calibri"/>
              </a:rPr>
              <a:t> </a:t>
            </a:r>
            <a:r>
              <a:rPr lang="de-DE" sz="2000" dirty="0" err="1">
                <a:latin typeface="Calibri"/>
                <a:ea typeface="Calibri"/>
                <a:cs typeface="Calibri"/>
                <a:sym typeface="Calibri"/>
              </a:rPr>
              <a:t>of</a:t>
            </a:r>
            <a:r>
              <a:rPr lang="de-DE" sz="2000" dirty="0">
                <a:latin typeface="Calibri"/>
                <a:ea typeface="Calibri"/>
                <a:cs typeface="Calibri"/>
                <a:sym typeface="Calibri"/>
              </a:rPr>
              <a:t> </a:t>
            </a:r>
            <a:r>
              <a:rPr lang="de-DE" sz="2000" dirty="0" err="1">
                <a:latin typeface="Calibri"/>
                <a:ea typeface="Calibri"/>
                <a:cs typeface="Calibri"/>
                <a:sym typeface="Calibri"/>
              </a:rPr>
              <a:t>people</a:t>
            </a:r>
            <a:r>
              <a:rPr lang="de-DE" sz="2000" dirty="0">
                <a:latin typeface="Calibri"/>
                <a:ea typeface="Calibri"/>
                <a:cs typeface="Calibri"/>
                <a:sym typeface="Calibri"/>
              </a:rPr>
              <a:t> and </a:t>
            </a:r>
            <a:r>
              <a:rPr lang="de-DE" sz="2000" dirty="0" err="1">
                <a:latin typeface="Calibri"/>
                <a:ea typeface="Calibri"/>
                <a:cs typeface="Calibri"/>
                <a:sym typeface="Calibri"/>
              </a:rPr>
              <a:t>damage</a:t>
            </a:r>
            <a:r>
              <a:rPr lang="de-DE" sz="2000" dirty="0">
                <a:latin typeface="Calibri"/>
                <a:ea typeface="Calibri"/>
                <a:cs typeface="Calibri"/>
                <a:sym typeface="Calibri"/>
              </a:rPr>
              <a:t> </a:t>
            </a:r>
            <a:r>
              <a:rPr lang="de-DE" sz="2000" dirty="0" err="1">
                <a:latin typeface="Calibri"/>
                <a:ea typeface="Calibri"/>
                <a:cs typeface="Calibri"/>
                <a:sym typeface="Calibri"/>
              </a:rPr>
              <a:t>to</a:t>
            </a:r>
            <a:r>
              <a:rPr lang="de-DE" sz="2000" dirty="0">
                <a:latin typeface="Calibri"/>
                <a:ea typeface="Calibri"/>
                <a:cs typeface="Calibri"/>
                <a:sym typeface="Calibri"/>
              </a:rPr>
              <a:t> </a:t>
            </a:r>
            <a:r>
              <a:rPr lang="de-DE" sz="2000" dirty="0" err="1">
                <a:latin typeface="Calibri"/>
                <a:ea typeface="Calibri"/>
                <a:cs typeface="Calibri"/>
                <a:sym typeface="Calibri"/>
              </a:rPr>
              <a:t>infrastructure</a:t>
            </a:r>
            <a:r>
              <a:rPr lang="de-DE" sz="2000" dirty="0">
                <a:latin typeface="Calibri"/>
                <a:ea typeface="Calibri"/>
                <a:cs typeface="Calibri"/>
                <a:sym typeface="Calibri"/>
              </a:rPr>
              <a:t>, </a:t>
            </a:r>
            <a:r>
              <a:rPr lang="de-DE" sz="2000" dirty="0" err="1">
                <a:latin typeface="Calibri"/>
                <a:ea typeface="Calibri"/>
                <a:cs typeface="Calibri"/>
                <a:sym typeface="Calibri"/>
              </a:rPr>
              <a:t>which</a:t>
            </a:r>
            <a:r>
              <a:rPr lang="de-DE" sz="2000" dirty="0">
                <a:latin typeface="Calibri"/>
                <a:ea typeface="Calibri"/>
                <a:cs typeface="Calibri"/>
                <a:sym typeface="Calibri"/>
              </a:rPr>
              <a:t> </a:t>
            </a:r>
            <a:r>
              <a:rPr lang="de-DE" sz="2000" dirty="0" err="1">
                <a:latin typeface="Calibri"/>
                <a:ea typeface="Calibri"/>
                <a:cs typeface="Calibri"/>
                <a:sym typeface="Calibri"/>
              </a:rPr>
              <a:t>undermines</a:t>
            </a:r>
            <a:r>
              <a:rPr lang="de-DE" sz="2000" dirty="0">
                <a:latin typeface="Calibri"/>
                <a:ea typeface="Calibri"/>
                <a:cs typeface="Calibri"/>
                <a:sym typeface="Calibri"/>
              </a:rPr>
              <a:t> </a:t>
            </a:r>
            <a:r>
              <a:rPr lang="de-DE" sz="2000" dirty="0" err="1">
                <a:latin typeface="Calibri"/>
                <a:ea typeface="Calibri"/>
                <a:cs typeface="Calibri"/>
                <a:sym typeface="Calibri"/>
              </a:rPr>
              <a:t>the</a:t>
            </a:r>
            <a:r>
              <a:rPr lang="de-DE" sz="2000" dirty="0">
                <a:latin typeface="Calibri"/>
                <a:ea typeface="Calibri"/>
                <a:cs typeface="Calibri"/>
                <a:sym typeface="Calibri"/>
              </a:rPr>
              <a:t> </a:t>
            </a:r>
            <a:r>
              <a:rPr lang="de-DE" sz="2000" dirty="0" err="1">
                <a:latin typeface="Calibri"/>
                <a:ea typeface="Calibri"/>
                <a:cs typeface="Calibri"/>
                <a:sym typeface="Calibri"/>
              </a:rPr>
              <a:t>ability</a:t>
            </a:r>
            <a:r>
              <a:rPr lang="de-DE" sz="2000" dirty="0">
                <a:latin typeface="Calibri"/>
                <a:ea typeface="Calibri"/>
                <a:cs typeface="Calibri"/>
                <a:sym typeface="Calibri"/>
              </a:rPr>
              <a:t> </a:t>
            </a:r>
            <a:r>
              <a:rPr lang="de-DE" sz="2000" dirty="0" err="1">
                <a:latin typeface="Calibri"/>
                <a:ea typeface="Calibri"/>
                <a:cs typeface="Calibri"/>
                <a:sym typeface="Calibri"/>
              </a:rPr>
              <a:t>to</a:t>
            </a:r>
            <a:r>
              <a:rPr lang="de-DE" sz="2000" dirty="0">
                <a:latin typeface="Calibri"/>
                <a:ea typeface="Calibri"/>
                <a:cs typeface="Calibri"/>
                <a:sym typeface="Calibri"/>
              </a:rPr>
              <a:t> </a:t>
            </a:r>
            <a:r>
              <a:rPr lang="de-DE" sz="2000" dirty="0" err="1">
                <a:latin typeface="Calibri"/>
                <a:ea typeface="Calibri"/>
                <a:cs typeface="Calibri"/>
                <a:sym typeface="Calibri"/>
              </a:rPr>
              <a:t>create</a:t>
            </a:r>
            <a:r>
              <a:rPr lang="de-DE" sz="2000" dirty="0">
                <a:latin typeface="Calibri"/>
                <a:ea typeface="Calibri"/>
                <a:cs typeface="Calibri"/>
                <a:sym typeface="Calibri"/>
              </a:rPr>
              <a:t> </a:t>
            </a:r>
            <a:r>
              <a:rPr lang="de-DE" sz="2000" dirty="0" err="1">
                <a:latin typeface="Calibri"/>
                <a:ea typeface="Calibri"/>
                <a:cs typeface="Calibri"/>
                <a:sym typeface="Calibri"/>
              </a:rPr>
              <a:t>jobs</a:t>
            </a:r>
            <a:r>
              <a:rPr lang="de-DE" sz="2000" dirty="0">
                <a:latin typeface="Calibri"/>
                <a:ea typeface="Calibri"/>
                <a:cs typeface="Calibri"/>
                <a:sym typeface="Calibri"/>
              </a:rPr>
              <a:t> and </a:t>
            </a:r>
            <a:r>
              <a:rPr lang="de-DE" sz="2000" dirty="0" err="1">
                <a:latin typeface="Calibri"/>
                <a:ea typeface="Calibri"/>
                <a:cs typeface="Calibri"/>
                <a:sym typeface="Calibri"/>
              </a:rPr>
              <a:t>negatively</a:t>
            </a:r>
            <a:r>
              <a:rPr lang="de-DE" sz="2000" dirty="0">
                <a:latin typeface="Calibri"/>
                <a:ea typeface="Calibri"/>
                <a:cs typeface="Calibri"/>
                <a:sym typeface="Calibri"/>
              </a:rPr>
              <a:t> </a:t>
            </a:r>
            <a:r>
              <a:rPr lang="de-DE" sz="2000" dirty="0" err="1">
                <a:latin typeface="Calibri"/>
                <a:ea typeface="Calibri"/>
                <a:cs typeface="Calibri"/>
                <a:sym typeface="Calibri"/>
              </a:rPr>
              <a:t>impacts</a:t>
            </a:r>
            <a:r>
              <a:rPr lang="de-DE" sz="2000" dirty="0">
                <a:latin typeface="Calibri"/>
                <a:ea typeface="Calibri"/>
                <a:cs typeface="Calibri"/>
                <a:sym typeface="Calibri"/>
              </a:rPr>
              <a:t> GDP </a:t>
            </a:r>
            <a:r>
              <a:rPr lang="de-DE" sz="2000" dirty="0" err="1">
                <a:latin typeface="Calibri"/>
                <a:ea typeface="Calibri"/>
                <a:cs typeface="Calibri"/>
                <a:sym typeface="Calibri"/>
              </a:rPr>
              <a:t>growth</a:t>
            </a:r>
            <a:r>
              <a:rPr lang="de-DE" sz="2000" dirty="0">
                <a:latin typeface="Calibri"/>
                <a:ea typeface="Calibri"/>
                <a:cs typeface="Calibri"/>
                <a:sym typeface="Calibri"/>
              </a:rPr>
              <a:t>.</a:t>
            </a:r>
          </a:p>
          <a:p>
            <a:pPr marL="228600" lvl="0" indent="-228600" algn="just" rtl="0">
              <a:lnSpc>
                <a:spcPct val="150000"/>
              </a:lnSpc>
              <a:spcBef>
                <a:spcPts val="0"/>
              </a:spcBef>
              <a:spcAft>
                <a:spcPts val="0"/>
              </a:spcAft>
              <a:buClr>
                <a:schemeClr val="dk1"/>
              </a:buClr>
              <a:buSzPts val="2000"/>
              <a:buChar char="•"/>
            </a:pPr>
            <a:r>
              <a:rPr lang="de-DE" sz="2000" dirty="0">
                <a:latin typeface="Calibri"/>
                <a:ea typeface="Calibri"/>
                <a:cs typeface="Calibri"/>
                <a:sym typeface="Calibri"/>
              </a:rPr>
              <a:t>The </a:t>
            </a:r>
            <a:r>
              <a:rPr lang="de-DE" sz="2000" dirty="0" err="1">
                <a:latin typeface="Calibri"/>
                <a:ea typeface="Calibri"/>
                <a:cs typeface="Calibri"/>
                <a:sym typeface="Calibri"/>
              </a:rPr>
              <a:t>focus</a:t>
            </a:r>
            <a:r>
              <a:rPr lang="de-DE" sz="2000" dirty="0">
                <a:latin typeface="Calibri"/>
                <a:ea typeface="Calibri"/>
                <a:cs typeface="Calibri"/>
                <a:sym typeface="Calibri"/>
              </a:rPr>
              <a:t> on </a:t>
            </a:r>
            <a:r>
              <a:rPr lang="de-DE" sz="2000" dirty="0" err="1">
                <a:latin typeface="Calibri"/>
                <a:ea typeface="Calibri"/>
                <a:cs typeface="Calibri"/>
                <a:sym typeface="Calibri"/>
              </a:rPr>
              <a:t>disaster</a:t>
            </a:r>
            <a:r>
              <a:rPr lang="de-DE" sz="2000" dirty="0">
                <a:latin typeface="Calibri"/>
                <a:ea typeface="Calibri"/>
                <a:cs typeface="Calibri"/>
                <a:sym typeface="Calibri"/>
              </a:rPr>
              <a:t> </a:t>
            </a:r>
            <a:r>
              <a:rPr lang="de-DE" sz="2000" dirty="0" err="1">
                <a:latin typeface="Calibri"/>
                <a:ea typeface="Calibri"/>
                <a:cs typeface="Calibri"/>
                <a:sym typeface="Calibri"/>
              </a:rPr>
              <a:t>recovery</a:t>
            </a:r>
            <a:r>
              <a:rPr lang="de-DE" sz="2000" dirty="0">
                <a:latin typeface="Calibri"/>
                <a:ea typeface="Calibri"/>
                <a:cs typeface="Calibri"/>
                <a:sym typeface="Calibri"/>
              </a:rPr>
              <a:t> </a:t>
            </a:r>
            <a:r>
              <a:rPr lang="de-DE" sz="2000" dirty="0" err="1">
                <a:latin typeface="Calibri"/>
                <a:ea typeface="Calibri"/>
                <a:cs typeface="Calibri"/>
                <a:sym typeface="Calibri"/>
              </a:rPr>
              <a:t>often</a:t>
            </a:r>
            <a:r>
              <a:rPr lang="de-DE" sz="2000" dirty="0">
                <a:latin typeface="Calibri"/>
                <a:ea typeface="Calibri"/>
                <a:cs typeface="Calibri"/>
                <a:sym typeface="Calibri"/>
              </a:rPr>
              <a:t> </a:t>
            </a:r>
            <a:r>
              <a:rPr lang="de-DE" sz="2000" dirty="0" err="1">
                <a:latin typeface="Calibri"/>
                <a:ea typeface="Calibri"/>
                <a:cs typeface="Calibri"/>
                <a:sym typeface="Calibri"/>
              </a:rPr>
              <a:t>diverts</a:t>
            </a:r>
            <a:r>
              <a:rPr lang="de-DE" sz="2000" dirty="0">
                <a:latin typeface="Calibri"/>
                <a:ea typeface="Calibri"/>
                <a:cs typeface="Calibri"/>
                <a:sym typeface="Calibri"/>
              </a:rPr>
              <a:t> </a:t>
            </a:r>
            <a:r>
              <a:rPr lang="de-DE" sz="2000" dirty="0" err="1">
                <a:latin typeface="Calibri"/>
                <a:ea typeface="Calibri"/>
                <a:cs typeface="Calibri"/>
                <a:sym typeface="Calibri"/>
              </a:rPr>
              <a:t>resources</a:t>
            </a:r>
            <a:r>
              <a:rPr lang="de-DE" sz="2000" dirty="0">
                <a:latin typeface="Calibri"/>
                <a:ea typeface="Calibri"/>
                <a:cs typeface="Calibri"/>
                <a:sym typeface="Calibri"/>
              </a:rPr>
              <a:t> </a:t>
            </a:r>
            <a:r>
              <a:rPr lang="de-DE" sz="2000" dirty="0" err="1">
                <a:latin typeface="Calibri"/>
                <a:ea typeface="Calibri"/>
                <a:cs typeface="Calibri"/>
                <a:sym typeface="Calibri"/>
              </a:rPr>
              <a:t>from</a:t>
            </a:r>
            <a:r>
              <a:rPr lang="de-DE" sz="2000" dirty="0">
                <a:latin typeface="Calibri"/>
                <a:ea typeface="Calibri"/>
                <a:cs typeface="Calibri"/>
                <a:sym typeface="Calibri"/>
              </a:rPr>
              <a:t> </a:t>
            </a:r>
            <a:r>
              <a:rPr lang="de-DE" sz="2000" dirty="0" err="1">
                <a:latin typeface="Calibri"/>
                <a:ea typeface="Calibri"/>
                <a:cs typeface="Calibri"/>
                <a:sym typeface="Calibri"/>
              </a:rPr>
              <a:t>job</a:t>
            </a:r>
            <a:r>
              <a:rPr lang="de-DE" sz="2000" dirty="0">
                <a:latin typeface="Calibri"/>
                <a:ea typeface="Calibri"/>
                <a:cs typeface="Calibri"/>
                <a:sym typeface="Calibri"/>
              </a:rPr>
              <a:t> </a:t>
            </a:r>
            <a:r>
              <a:rPr lang="de-DE" sz="2000" dirty="0" err="1">
                <a:latin typeface="Calibri"/>
                <a:ea typeface="Calibri"/>
                <a:cs typeface="Calibri"/>
                <a:sym typeface="Calibri"/>
              </a:rPr>
              <a:t>creation</a:t>
            </a:r>
            <a:r>
              <a:rPr lang="de-DE" sz="2000" dirty="0">
                <a:latin typeface="Calibri"/>
                <a:ea typeface="Calibri"/>
                <a:cs typeface="Calibri"/>
                <a:sym typeface="Calibri"/>
              </a:rPr>
              <a:t> and </a:t>
            </a:r>
            <a:r>
              <a:rPr lang="de-DE" sz="2000" dirty="0" err="1">
                <a:latin typeface="Calibri"/>
                <a:ea typeface="Calibri"/>
                <a:cs typeface="Calibri"/>
                <a:sym typeface="Calibri"/>
              </a:rPr>
              <a:t>economic</a:t>
            </a:r>
            <a:r>
              <a:rPr lang="de-DE" sz="2000" dirty="0">
                <a:latin typeface="Calibri"/>
                <a:ea typeface="Calibri"/>
                <a:cs typeface="Calibri"/>
                <a:sym typeface="Calibri"/>
              </a:rPr>
              <a:t> </a:t>
            </a:r>
            <a:r>
              <a:rPr lang="de-DE" sz="2000" dirty="0" err="1">
                <a:latin typeface="Calibri"/>
                <a:ea typeface="Calibri"/>
                <a:cs typeface="Calibri"/>
                <a:sym typeface="Calibri"/>
              </a:rPr>
              <a:t>growth</a:t>
            </a:r>
            <a:r>
              <a:rPr lang="de-DE" sz="2000" dirty="0">
                <a:latin typeface="Calibri"/>
                <a:ea typeface="Calibri"/>
                <a:cs typeface="Calibri"/>
                <a:sym typeface="Calibri"/>
              </a:rPr>
              <a:t>.</a:t>
            </a:r>
          </a:p>
          <a:p>
            <a:pPr marL="228600" lvl="0" indent="-228600" algn="just" rtl="0">
              <a:lnSpc>
                <a:spcPct val="150000"/>
              </a:lnSpc>
              <a:spcBef>
                <a:spcPts val="0"/>
              </a:spcBef>
              <a:spcAft>
                <a:spcPts val="0"/>
              </a:spcAft>
              <a:buClr>
                <a:schemeClr val="dk1"/>
              </a:buClr>
              <a:buSzPts val="2000"/>
              <a:buChar char="•"/>
            </a:pPr>
            <a:r>
              <a:rPr lang="de-DE" sz="2000" dirty="0" err="1">
                <a:latin typeface="Calibri"/>
                <a:ea typeface="Calibri"/>
                <a:cs typeface="Calibri"/>
                <a:sym typeface="Calibri"/>
              </a:rPr>
              <a:t>Sectors</a:t>
            </a:r>
            <a:r>
              <a:rPr lang="de-DE" sz="2000" dirty="0">
                <a:latin typeface="Calibri"/>
                <a:ea typeface="Calibri"/>
                <a:cs typeface="Calibri"/>
                <a:sym typeface="Calibri"/>
              </a:rPr>
              <a:t> such </a:t>
            </a:r>
            <a:r>
              <a:rPr lang="de-DE" sz="2000" dirty="0" err="1">
                <a:latin typeface="Calibri"/>
                <a:ea typeface="Calibri"/>
                <a:cs typeface="Calibri"/>
                <a:sym typeface="Calibri"/>
              </a:rPr>
              <a:t>as</a:t>
            </a:r>
            <a:r>
              <a:rPr lang="de-DE" sz="2000" dirty="0">
                <a:latin typeface="Calibri"/>
                <a:ea typeface="Calibri"/>
                <a:cs typeface="Calibri"/>
                <a:sym typeface="Calibri"/>
              </a:rPr>
              <a:t> </a:t>
            </a:r>
            <a:r>
              <a:rPr lang="de-DE" sz="2000" dirty="0" err="1">
                <a:latin typeface="Calibri"/>
                <a:ea typeface="Calibri"/>
                <a:cs typeface="Calibri"/>
                <a:sym typeface="Calibri"/>
              </a:rPr>
              <a:t>renewable</a:t>
            </a:r>
            <a:r>
              <a:rPr lang="de-DE" sz="2000" dirty="0">
                <a:latin typeface="Calibri"/>
                <a:ea typeface="Calibri"/>
                <a:cs typeface="Calibri"/>
                <a:sym typeface="Calibri"/>
              </a:rPr>
              <a:t> </a:t>
            </a:r>
            <a:r>
              <a:rPr lang="de-DE" sz="2000" dirty="0" err="1">
                <a:latin typeface="Calibri"/>
                <a:ea typeface="Calibri"/>
                <a:cs typeface="Calibri"/>
                <a:sym typeface="Calibri"/>
              </a:rPr>
              <a:t>energy</a:t>
            </a:r>
            <a:r>
              <a:rPr lang="de-DE" sz="2000" dirty="0">
                <a:latin typeface="Calibri"/>
                <a:ea typeface="Calibri"/>
                <a:cs typeface="Calibri"/>
                <a:sym typeface="Calibri"/>
              </a:rPr>
              <a:t> and </a:t>
            </a:r>
            <a:r>
              <a:rPr lang="de-DE" sz="2000" dirty="0" err="1">
                <a:latin typeface="Calibri"/>
                <a:ea typeface="Calibri"/>
                <a:cs typeface="Calibri"/>
                <a:sym typeface="Calibri"/>
              </a:rPr>
              <a:t>green</a:t>
            </a:r>
            <a:r>
              <a:rPr lang="de-DE" sz="2000" dirty="0">
                <a:latin typeface="Calibri"/>
                <a:ea typeface="Calibri"/>
                <a:cs typeface="Calibri"/>
                <a:sym typeface="Calibri"/>
              </a:rPr>
              <a:t> </a:t>
            </a:r>
            <a:r>
              <a:rPr lang="de-DE" sz="2000" dirty="0" err="1">
                <a:latin typeface="Calibri"/>
                <a:ea typeface="Calibri"/>
                <a:cs typeface="Calibri"/>
                <a:sym typeface="Calibri"/>
              </a:rPr>
              <a:t>technology</a:t>
            </a:r>
            <a:r>
              <a:rPr lang="de-DE" sz="2000" dirty="0">
                <a:latin typeface="Calibri"/>
                <a:ea typeface="Calibri"/>
                <a:cs typeface="Calibri"/>
                <a:sym typeface="Calibri"/>
              </a:rPr>
              <a:t> </a:t>
            </a:r>
            <a:r>
              <a:rPr lang="de-DE" sz="2000" dirty="0" err="1">
                <a:latin typeface="Calibri"/>
                <a:ea typeface="Calibri"/>
                <a:cs typeface="Calibri"/>
                <a:sym typeface="Calibri"/>
              </a:rPr>
              <a:t>can</a:t>
            </a:r>
            <a:r>
              <a:rPr lang="de-DE" sz="2000" dirty="0">
                <a:latin typeface="Calibri"/>
                <a:ea typeface="Calibri"/>
                <a:cs typeface="Calibri"/>
                <a:sym typeface="Calibri"/>
              </a:rPr>
              <a:t> </a:t>
            </a:r>
            <a:r>
              <a:rPr lang="de-DE" sz="2000" dirty="0" err="1">
                <a:latin typeface="Calibri"/>
                <a:ea typeface="Calibri"/>
                <a:cs typeface="Calibri"/>
                <a:sym typeface="Calibri"/>
              </a:rPr>
              <a:t>provide</a:t>
            </a:r>
            <a:r>
              <a:rPr lang="de-DE" sz="2000" dirty="0">
                <a:latin typeface="Calibri"/>
                <a:ea typeface="Calibri"/>
                <a:cs typeface="Calibri"/>
                <a:sym typeface="Calibri"/>
              </a:rPr>
              <a:t> </a:t>
            </a:r>
            <a:r>
              <a:rPr lang="de-DE" sz="2000" dirty="0" err="1">
                <a:latin typeface="Calibri"/>
                <a:ea typeface="Calibri"/>
                <a:cs typeface="Calibri"/>
                <a:sym typeface="Calibri"/>
              </a:rPr>
              <a:t>employment</a:t>
            </a:r>
            <a:r>
              <a:rPr lang="de-DE" sz="2000" dirty="0">
                <a:latin typeface="Calibri"/>
                <a:ea typeface="Calibri"/>
                <a:cs typeface="Calibri"/>
                <a:sym typeface="Calibri"/>
              </a:rPr>
              <a:t> </a:t>
            </a:r>
            <a:r>
              <a:rPr lang="de-DE" sz="2000" dirty="0" err="1">
                <a:latin typeface="Calibri"/>
                <a:ea typeface="Calibri"/>
                <a:cs typeface="Calibri"/>
                <a:sym typeface="Calibri"/>
              </a:rPr>
              <a:t>opportunities</a:t>
            </a:r>
            <a:r>
              <a:rPr lang="de-DE" sz="2000" dirty="0">
                <a:latin typeface="Calibri"/>
                <a:ea typeface="Calibri"/>
                <a:cs typeface="Calibri"/>
                <a:sym typeface="Calibri"/>
              </a:rPr>
              <a:t> in </a:t>
            </a:r>
            <a:r>
              <a:rPr lang="de-DE" sz="2000" dirty="0" err="1">
                <a:latin typeface="Calibri"/>
                <a:ea typeface="Calibri"/>
                <a:cs typeface="Calibri"/>
                <a:sym typeface="Calibri"/>
              </a:rPr>
              <a:t>response</a:t>
            </a:r>
            <a:r>
              <a:rPr lang="de-DE" sz="2000" dirty="0">
                <a:latin typeface="Calibri"/>
                <a:ea typeface="Calibri"/>
                <a:cs typeface="Calibri"/>
                <a:sym typeface="Calibri"/>
              </a:rPr>
              <a:t> </a:t>
            </a:r>
            <a:r>
              <a:rPr lang="de-DE" sz="2000" dirty="0" err="1">
                <a:latin typeface="Calibri"/>
                <a:ea typeface="Calibri"/>
                <a:cs typeface="Calibri"/>
                <a:sym typeface="Calibri"/>
              </a:rPr>
              <a:t>to</a:t>
            </a:r>
            <a:r>
              <a:rPr lang="de-DE" sz="2000" dirty="0">
                <a:latin typeface="Calibri"/>
                <a:ea typeface="Calibri"/>
                <a:cs typeface="Calibri"/>
                <a:sym typeface="Calibri"/>
              </a:rPr>
              <a:t> </a:t>
            </a:r>
            <a:r>
              <a:rPr lang="de-DE" sz="2000" dirty="0" err="1">
                <a:latin typeface="Calibri"/>
                <a:ea typeface="Calibri"/>
                <a:cs typeface="Calibri"/>
                <a:sym typeface="Calibri"/>
              </a:rPr>
              <a:t>climate</a:t>
            </a:r>
            <a:r>
              <a:rPr lang="de-DE" sz="2000" dirty="0">
                <a:latin typeface="Calibri"/>
                <a:ea typeface="Calibri"/>
                <a:cs typeface="Calibri"/>
                <a:sym typeface="Calibri"/>
              </a:rPr>
              <a:t> </a:t>
            </a:r>
            <a:r>
              <a:rPr lang="de-DE" sz="2000" dirty="0" err="1">
                <a:latin typeface="Calibri"/>
                <a:ea typeface="Calibri"/>
                <a:cs typeface="Calibri"/>
                <a:sym typeface="Calibri"/>
              </a:rPr>
              <a:t>change</a:t>
            </a:r>
            <a:r>
              <a:rPr lang="de-DE" sz="2000" dirty="0">
                <a:latin typeface="Calibri"/>
                <a:ea typeface="Calibri"/>
                <a:cs typeface="Calibri"/>
                <a:sym typeface="Calibri"/>
              </a:rPr>
              <a:t>.</a:t>
            </a:r>
            <a:endParaRPr sz="2000" dirty="0">
              <a:solidFill>
                <a:srgbClr val="D0CECE"/>
              </a:solidFill>
            </a:endParaRPr>
          </a:p>
        </p:txBody>
      </p:sp>
      <p:sp>
        <p:nvSpPr>
          <p:cNvPr id="381" name="Google Shape;381;p16"/>
          <p:cNvSpPr txBox="1"/>
          <p:nvPr/>
        </p:nvSpPr>
        <p:spPr>
          <a:xfrm>
            <a:off x="2178186" y="28355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9288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7"/>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3.1.3 Climate Change in Europe</a:t>
            </a:r>
            <a:endParaRPr/>
          </a:p>
        </p:txBody>
      </p:sp>
      <p:pic>
        <p:nvPicPr>
          <p:cNvPr id="388" name="Google Shape;388;p17"/>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389" name="Google Shape;389;p17"/>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390" name="Google Shape;390;p17"/>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391" name="Google Shape;391;p17"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392" name="Google Shape;392;p17"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393" name="Google Shape;393;p17"/>
          <p:cNvSpPr txBox="1">
            <a:spLocks noGrp="1"/>
          </p:cNvSpPr>
          <p:nvPr>
            <p:ph type="body" idx="1"/>
          </p:nvPr>
        </p:nvSpPr>
        <p:spPr>
          <a:xfrm>
            <a:off x="468395" y="2429012"/>
            <a:ext cx="1139637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ct val="100000"/>
              <a:buChar char="•"/>
            </a:pPr>
            <a:r>
              <a:rPr lang="en-GB" sz="2000" dirty="0">
                <a:solidFill>
                  <a:srgbClr val="000000"/>
                </a:solidFill>
                <a:latin typeface="Calibri"/>
                <a:ea typeface="Calibri"/>
                <a:cs typeface="Calibri"/>
                <a:sym typeface="Calibri"/>
              </a:rPr>
              <a:t>Climate change and its impacts represent one of the main challenges to achieving SDG 8 goals in Europe.</a:t>
            </a:r>
          </a:p>
          <a:p>
            <a:pPr marL="228600" lvl="0" indent="-228600" algn="just" rtl="0">
              <a:lnSpc>
                <a:spcPct val="150000"/>
              </a:lnSpc>
              <a:spcBef>
                <a:spcPts val="0"/>
              </a:spcBef>
              <a:spcAft>
                <a:spcPts val="0"/>
              </a:spcAft>
              <a:buClr>
                <a:schemeClr val="dk1"/>
              </a:buClr>
              <a:buSzPct val="100000"/>
              <a:buChar char="•"/>
            </a:pPr>
            <a:r>
              <a:rPr lang="en-GB" sz="2000" dirty="0">
                <a:solidFill>
                  <a:srgbClr val="000000"/>
                </a:solidFill>
                <a:latin typeface="Calibri"/>
                <a:ea typeface="Calibri"/>
                <a:cs typeface="Calibri"/>
                <a:sym typeface="Calibri"/>
              </a:rPr>
              <a:t>The year 2022 has been identified as the hottest summer in Europe, likely due to greenhouse gas emissions.</a:t>
            </a:r>
          </a:p>
          <a:p>
            <a:pPr marL="228600" lvl="0" indent="-228600" algn="just" rtl="0">
              <a:lnSpc>
                <a:spcPct val="150000"/>
              </a:lnSpc>
              <a:spcBef>
                <a:spcPts val="0"/>
              </a:spcBef>
              <a:spcAft>
                <a:spcPts val="0"/>
              </a:spcAft>
              <a:buClr>
                <a:schemeClr val="dk1"/>
              </a:buClr>
              <a:buSzPct val="100000"/>
              <a:buChar char="•"/>
            </a:pPr>
            <a:r>
              <a:rPr lang="en-GB" sz="2000" dirty="0">
                <a:solidFill>
                  <a:srgbClr val="000000"/>
                </a:solidFill>
                <a:latin typeface="Calibri"/>
                <a:ea typeface="Calibri"/>
                <a:cs typeface="Calibri"/>
                <a:sym typeface="Calibri"/>
              </a:rPr>
              <a:t>Europe is the fourth largest emitter of greenhouse gases, after China, India and the USA.</a:t>
            </a:r>
          </a:p>
          <a:p>
            <a:pPr marL="228600" lvl="0" indent="-228600" algn="just" rtl="0">
              <a:lnSpc>
                <a:spcPct val="150000"/>
              </a:lnSpc>
              <a:spcBef>
                <a:spcPts val="0"/>
              </a:spcBef>
              <a:spcAft>
                <a:spcPts val="0"/>
              </a:spcAft>
              <a:buClr>
                <a:schemeClr val="dk1"/>
              </a:buClr>
              <a:buSzPct val="100000"/>
              <a:buChar char="•"/>
            </a:pPr>
            <a:r>
              <a:rPr lang="en-GB" sz="2000" dirty="0">
                <a:solidFill>
                  <a:srgbClr val="000000"/>
                </a:solidFill>
                <a:latin typeface="Calibri"/>
                <a:ea typeface="Calibri"/>
                <a:cs typeface="Calibri"/>
                <a:sym typeface="Calibri"/>
              </a:rPr>
              <a:t>The European Union recognizes the need for action and has implemented initiatives such as the European Green Deal and other policies to combat global warming.</a:t>
            </a:r>
          </a:p>
          <a:p>
            <a:pPr marL="228600" lvl="0" indent="-228600" algn="just" rtl="0">
              <a:lnSpc>
                <a:spcPct val="150000"/>
              </a:lnSpc>
              <a:spcBef>
                <a:spcPts val="0"/>
              </a:spcBef>
              <a:spcAft>
                <a:spcPts val="0"/>
              </a:spcAft>
              <a:buClr>
                <a:schemeClr val="dk1"/>
              </a:buClr>
              <a:buSzPct val="100000"/>
              <a:buChar char="•"/>
            </a:pPr>
            <a:r>
              <a:rPr lang="en-GB" sz="2000" dirty="0">
                <a:solidFill>
                  <a:srgbClr val="000000"/>
                </a:solidFill>
                <a:latin typeface="Calibri"/>
                <a:ea typeface="Calibri"/>
                <a:cs typeface="Calibri"/>
                <a:sym typeface="Calibri"/>
              </a:rPr>
              <a:t>Extreme weather events such as floods, heatwaves, droughts and storms pose a threat to economic growth and job creation in Europe.</a:t>
            </a:r>
            <a:endParaRPr sz="2000" dirty="0">
              <a:solidFill>
                <a:srgbClr val="000000"/>
              </a:solidFill>
              <a:latin typeface="Calibri"/>
              <a:ea typeface="Calibri"/>
              <a:cs typeface="Calibri"/>
              <a:sym typeface="Calibri"/>
            </a:endParaRPr>
          </a:p>
        </p:txBody>
      </p:sp>
      <p:sp>
        <p:nvSpPr>
          <p:cNvPr id="394" name="Google Shape;394;p17"/>
          <p:cNvSpPr txBox="1"/>
          <p:nvPr/>
        </p:nvSpPr>
        <p:spPr>
          <a:xfrm>
            <a:off x="2178186" y="28355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7"/>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3.1.3 Climate Change in Europe</a:t>
            </a:r>
            <a:endParaRPr/>
          </a:p>
        </p:txBody>
      </p:sp>
      <p:pic>
        <p:nvPicPr>
          <p:cNvPr id="388" name="Google Shape;388;p17"/>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389" name="Google Shape;389;p17"/>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390" name="Google Shape;390;p17"/>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391" name="Google Shape;391;p17"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392" name="Google Shape;392;p17"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393" name="Google Shape;393;p17"/>
          <p:cNvSpPr txBox="1">
            <a:spLocks noGrp="1"/>
          </p:cNvSpPr>
          <p:nvPr>
            <p:ph type="body" idx="1"/>
          </p:nvPr>
        </p:nvSpPr>
        <p:spPr>
          <a:xfrm>
            <a:off x="468395" y="2429012"/>
            <a:ext cx="1139637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ct val="100000"/>
              <a:buChar char="•"/>
            </a:pPr>
            <a:r>
              <a:rPr lang="en-GB" sz="2400" b="1" dirty="0">
                <a:solidFill>
                  <a:srgbClr val="000000"/>
                </a:solidFill>
                <a:latin typeface="Calibri"/>
                <a:ea typeface="Calibri"/>
                <a:cs typeface="Calibri"/>
                <a:sym typeface="Calibri"/>
              </a:rPr>
              <a:t>FLOODS</a:t>
            </a:r>
            <a:r>
              <a:rPr lang="en-GB" sz="2400" dirty="0">
                <a:solidFill>
                  <a:srgbClr val="000000"/>
                </a:solidFill>
                <a:latin typeface="Calibri"/>
                <a:ea typeface="Calibri"/>
                <a:cs typeface="Calibri"/>
                <a:sym typeface="Calibri"/>
              </a:rPr>
              <a:t> can occur in countries such as the Netherlands, United Kingdom, France and Germany, causing </a:t>
            </a:r>
            <a:r>
              <a:rPr lang="en-GB" sz="2400" b="1" dirty="0">
                <a:solidFill>
                  <a:srgbClr val="000000"/>
                </a:solidFill>
                <a:latin typeface="Calibri"/>
                <a:ea typeface="Calibri"/>
                <a:cs typeface="Calibri"/>
                <a:sym typeface="Calibri"/>
              </a:rPr>
              <a:t>damage to infrastructure and economic activities</a:t>
            </a:r>
            <a:r>
              <a:rPr lang="en-GB" sz="2400" dirty="0">
                <a:solidFill>
                  <a:srgbClr val="000000"/>
                </a:solidFill>
                <a:latin typeface="Calibri"/>
                <a:ea typeface="Calibri"/>
                <a:cs typeface="Calibri"/>
                <a:sym typeface="Calibri"/>
              </a:rPr>
              <a:t>, leading to job losses, reduced productivity and negative impacts on business.</a:t>
            </a:r>
          </a:p>
          <a:p>
            <a:pPr marL="228600" lvl="0" indent="-228600" algn="just" rtl="0">
              <a:lnSpc>
                <a:spcPct val="150000"/>
              </a:lnSpc>
              <a:spcBef>
                <a:spcPts val="0"/>
              </a:spcBef>
              <a:spcAft>
                <a:spcPts val="0"/>
              </a:spcAft>
              <a:buClr>
                <a:schemeClr val="dk1"/>
              </a:buClr>
              <a:buSzPct val="100000"/>
              <a:buChar char="•"/>
            </a:pPr>
            <a:r>
              <a:rPr lang="en-GB" sz="2400" b="1" dirty="0">
                <a:solidFill>
                  <a:srgbClr val="000000"/>
                </a:solidFill>
                <a:latin typeface="Calibri"/>
                <a:ea typeface="Calibri"/>
                <a:cs typeface="Calibri"/>
                <a:sym typeface="Calibri"/>
              </a:rPr>
              <a:t>HEAT WAVES </a:t>
            </a:r>
            <a:r>
              <a:rPr lang="en-GB" sz="2400" dirty="0">
                <a:solidFill>
                  <a:srgbClr val="000000"/>
                </a:solidFill>
                <a:latin typeface="Calibri"/>
                <a:ea typeface="Calibri"/>
                <a:cs typeface="Calibri"/>
                <a:sym typeface="Calibri"/>
              </a:rPr>
              <a:t>and droughts mainly affect southern Europe, impacting </a:t>
            </a:r>
            <a:r>
              <a:rPr lang="en-GB" sz="2400" b="1" dirty="0">
                <a:solidFill>
                  <a:srgbClr val="000000"/>
                </a:solidFill>
                <a:latin typeface="Calibri"/>
                <a:ea typeface="Calibri"/>
                <a:cs typeface="Calibri"/>
                <a:sym typeface="Calibri"/>
              </a:rPr>
              <a:t>agriculture and workers' health.</a:t>
            </a:r>
          </a:p>
          <a:p>
            <a:pPr marL="228600" lvl="0" indent="-228600" algn="just" rtl="0">
              <a:lnSpc>
                <a:spcPct val="150000"/>
              </a:lnSpc>
              <a:spcBef>
                <a:spcPts val="0"/>
              </a:spcBef>
              <a:spcAft>
                <a:spcPts val="0"/>
              </a:spcAft>
              <a:buClr>
                <a:schemeClr val="dk1"/>
              </a:buClr>
              <a:buSzPct val="100000"/>
              <a:buChar char="•"/>
            </a:pPr>
            <a:r>
              <a:rPr lang="en-GB" sz="2400" dirty="0">
                <a:solidFill>
                  <a:srgbClr val="000000"/>
                </a:solidFill>
                <a:latin typeface="Calibri"/>
                <a:ea typeface="Calibri"/>
                <a:cs typeface="Calibri"/>
                <a:sym typeface="Calibri"/>
              </a:rPr>
              <a:t>Sectors such as agriculture and tourism in Europe are also susceptible to the effects of climate change, with potential losses for </a:t>
            </a:r>
            <a:r>
              <a:rPr lang="en-GB" sz="2400" b="1" dirty="0">
                <a:solidFill>
                  <a:srgbClr val="000000"/>
                </a:solidFill>
                <a:latin typeface="Calibri"/>
                <a:ea typeface="Calibri"/>
                <a:cs typeface="Calibri"/>
                <a:sym typeface="Calibri"/>
              </a:rPr>
              <a:t>rural activities and the tourism industry.</a:t>
            </a:r>
            <a:endParaRPr sz="2400" b="1" dirty="0">
              <a:solidFill>
                <a:srgbClr val="000000"/>
              </a:solidFill>
              <a:latin typeface="Calibri"/>
              <a:ea typeface="Calibri"/>
              <a:cs typeface="Calibri"/>
              <a:sym typeface="Calibri"/>
            </a:endParaRPr>
          </a:p>
        </p:txBody>
      </p:sp>
      <p:sp>
        <p:nvSpPr>
          <p:cNvPr id="394" name="Google Shape;394;p17"/>
          <p:cNvSpPr txBox="1"/>
          <p:nvPr/>
        </p:nvSpPr>
        <p:spPr>
          <a:xfrm>
            <a:off x="2178186" y="283551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3947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8"/>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3.2 COVID-19 Pandemic </a:t>
            </a:r>
            <a:endParaRPr/>
          </a:p>
        </p:txBody>
      </p:sp>
      <p:pic>
        <p:nvPicPr>
          <p:cNvPr id="401" name="Google Shape;401;p18"/>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402" name="Google Shape;402;p18"/>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403" name="Google Shape;403;p18"/>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404" name="Google Shape;404;p18"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405" name="Google Shape;405;p18"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407" name="Google Shape;407;p18"/>
          <p:cNvSpPr txBox="1"/>
          <p:nvPr/>
        </p:nvSpPr>
        <p:spPr>
          <a:xfrm>
            <a:off x="872555" y="2499987"/>
            <a:ext cx="10086474" cy="3970277"/>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400"/>
              <a:buFont typeface="Arial" panose="020B0604020202020204" pitchFamily="34" charset="0"/>
              <a:buChar char="•"/>
            </a:pPr>
            <a:r>
              <a:rPr lang="en-GB" sz="2800" dirty="0">
                <a:solidFill>
                  <a:schemeClr val="dk1"/>
                </a:solidFill>
                <a:latin typeface="Calibri"/>
                <a:ea typeface="Calibri"/>
                <a:cs typeface="Calibri"/>
                <a:sym typeface="Calibri"/>
              </a:rPr>
              <a:t>Increase in unemployment rates and economic recession due to the economic shutdown.</a:t>
            </a:r>
          </a:p>
          <a:p>
            <a:pPr marL="342900" marR="0" lvl="0" indent="-342900" algn="just" rtl="0">
              <a:spcBef>
                <a:spcPts val="0"/>
              </a:spcBef>
              <a:spcAft>
                <a:spcPts val="0"/>
              </a:spcAft>
              <a:buClr>
                <a:schemeClr val="dk1"/>
              </a:buClr>
              <a:buSzPts val="2400"/>
              <a:buFont typeface="Arial" panose="020B0604020202020204" pitchFamily="34" charset="0"/>
              <a:buChar char="•"/>
            </a:pPr>
            <a:r>
              <a:rPr lang="en-GB" sz="2800" dirty="0">
                <a:solidFill>
                  <a:schemeClr val="dk1"/>
                </a:solidFill>
                <a:latin typeface="Calibri"/>
                <a:ea typeface="Calibri"/>
                <a:cs typeface="Calibri"/>
                <a:sym typeface="Calibri"/>
              </a:rPr>
              <a:t>Loss of jobs and threat to families' financial security, increasing social inequalities.</a:t>
            </a:r>
          </a:p>
          <a:p>
            <a:pPr marL="342900" marR="0" lvl="0" indent="-342900" algn="just" rtl="0">
              <a:spcBef>
                <a:spcPts val="0"/>
              </a:spcBef>
              <a:spcAft>
                <a:spcPts val="0"/>
              </a:spcAft>
              <a:buClr>
                <a:schemeClr val="dk1"/>
              </a:buClr>
              <a:buSzPts val="2400"/>
              <a:buFont typeface="Arial" panose="020B0604020202020204" pitchFamily="34" charset="0"/>
              <a:buChar char="•"/>
            </a:pPr>
            <a:r>
              <a:rPr lang="en-GB" sz="2800" dirty="0">
                <a:solidFill>
                  <a:schemeClr val="dk1"/>
                </a:solidFill>
                <a:latin typeface="Calibri"/>
                <a:ea typeface="Calibri"/>
                <a:cs typeface="Calibri"/>
                <a:sym typeface="Calibri"/>
              </a:rPr>
              <a:t>Developed countries were able to offer social protection and unemployment insurance, evidencing inequalities between nations.</a:t>
            </a:r>
          </a:p>
          <a:p>
            <a:pPr marL="342900" marR="0" lvl="0" indent="-342900" algn="just" rtl="0">
              <a:spcBef>
                <a:spcPts val="0"/>
              </a:spcBef>
              <a:spcAft>
                <a:spcPts val="0"/>
              </a:spcAft>
              <a:buClr>
                <a:schemeClr val="dk1"/>
              </a:buClr>
              <a:buSzPts val="2400"/>
              <a:buFont typeface="Arial" panose="020B0604020202020204" pitchFamily="34" charset="0"/>
              <a:buChar char="•"/>
            </a:pPr>
            <a:r>
              <a:rPr lang="en-GB" sz="2800" dirty="0">
                <a:solidFill>
                  <a:schemeClr val="dk1"/>
                </a:solidFill>
                <a:latin typeface="Calibri"/>
                <a:ea typeface="Calibri"/>
                <a:cs typeface="Calibri"/>
                <a:sym typeface="Calibri"/>
              </a:rPr>
              <a:t>Informal workers, important to the economy, were severely affected by the lack of social protection.</a:t>
            </a:r>
            <a:endParaRPr sz="2800" dirty="0">
              <a:solidFill>
                <a:schemeClr val="dk1"/>
              </a:solidFill>
              <a:latin typeface="Calibri"/>
              <a:ea typeface="Calibri"/>
              <a:cs typeface="Calibri"/>
              <a:sym typeface="Calibri"/>
            </a:endParaRPr>
          </a:p>
        </p:txBody>
      </p:sp>
      <p:pic>
        <p:nvPicPr>
          <p:cNvPr id="2" name="Google Shape;381;p18" descr="Covid-19 - Kostenlose medizinisch Icons">
            <a:extLst>
              <a:ext uri="{FF2B5EF4-FFF2-40B4-BE49-F238E27FC236}">
                <a16:creationId xmlns:a16="http://schemas.microsoft.com/office/drawing/2014/main" id="{4E59E181-3FB5-D7DA-E8ED-68AFB94D9600}"/>
              </a:ext>
            </a:extLst>
          </p:cNvPr>
          <p:cNvPicPr preferRelativeResize="0"/>
          <p:nvPr/>
        </p:nvPicPr>
        <p:blipFill rotWithShape="1">
          <a:blip r:embed="rId8">
            <a:alphaModFix amt="5000"/>
          </a:blip>
          <a:srcRect/>
          <a:stretch/>
        </p:blipFill>
        <p:spPr>
          <a:xfrm>
            <a:off x="9257229" y="3750504"/>
            <a:ext cx="3403600" cy="3403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20000"/>
          </a:blip>
          <a:stretch>
            <a:fillRect/>
          </a:stretch>
        </a:blipFill>
        <a:effectLst/>
      </p:bgPr>
    </p:bg>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de-DE" b="1">
                <a:latin typeface="Arial"/>
                <a:ea typeface="Arial"/>
                <a:cs typeface="Arial"/>
                <a:sym typeface="Arial"/>
              </a:rPr>
              <a:t>Table of Contents</a:t>
            </a:r>
            <a:r>
              <a:rPr lang="de-DE">
                <a:latin typeface="Arial"/>
                <a:ea typeface="Arial"/>
                <a:cs typeface="Arial"/>
                <a:sym typeface="Arial"/>
              </a:rPr>
              <a:t> </a:t>
            </a:r>
            <a:endParaRPr/>
          </a:p>
        </p:txBody>
      </p:sp>
      <p:sp>
        <p:nvSpPr>
          <p:cNvPr id="105" name="Google Shape;105;p2"/>
          <p:cNvSpPr txBox="1">
            <a:spLocks noGrp="1"/>
          </p:cNvSpPr>
          <p:nvPr>
            <p:ph type="body" idx="1"/>
          </p:nvPr>
        </p:nvSpPr>
        <p:spPr>
          <a:xfrm>
            <a:off x="838200" y="2259679"/>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de-DE">
                <a:latin typeface="Arial"/>
                <a:ea typeface="Arial"/>
                <a:cs typeface="Arial"/>
                <a:sym typeface="Arial"/>
              </a:rPr>
              <a:t>1. Introduction to the SDGs</a:t>
            </a:r>
            <a:endParaRPr/>
          </a:p>
          <a:p>
            <a:pPr marL="0" lvl="0" indent="0" algn="l" rtl="0">
              <a:lnSpc>
                <a:spcPct val="90000"/>
              </a:lnSpc>
              <a:spcBef>
                <a:spcPts val="1000"/>
              </a:spcBef>
              <a:spcAft>
                <a:spcPts val="0"/>
              </a:spcAft>
              <a:buClr>
                <a:schemeClr val="dk1"/>
              </a:buClr>
              <a:buSzPts val="2800"/>
              <a:buNone/>
            </a:pPr>
            <a:r>
              <a:rPr lang="de-DE">
                <a:latin typeface="Arial"/>
                <a:ea typeface="Arial"/>
                <a:cs typeface="Arial"/>
                <a:sym typeface="Arial"/>
              </a:rPr>
              <a:t>2. Defining SDG 8</a:t>
            </a:r>
            <a:endParaRPr/>
          </a:p>
          <a:p>
            <a:pPr marL="0" lvl="0" indent="0" algn="l" rtl="0">
              <a:lnSpc>
                <a:spcPct val="90000"/>
              </a:lnSpc>
              <a:spcBef>
                <a:spcPts val="1000"/>
              </a:spcBef>
              <a:spcAft>
                <a:spcPts val="0"/>
              </a:spcAft>
              <a:buClr>
                <a:schemeClr val="dk1"/>
              </a:buClr>
              <a:buSzPts val="2800"/>
              <a:buNone/>
            </a:pPr>
            <a:r>
              <a:rPr lang="de-DE">
                <a:latin typeface="Arial"/>
                <a:ea typeface="Arial"/>
                <a:cs typeface="Arial"/>
                <a:sym typeface="Arial"/>
              </a:rPr>
              <a:t>3. Overview of various crises that have negatively impacted on the achievement of SDG 8</a:t>
            </a:r>
            <a:endParaRPr/>
          </a:p>
          <a:p>
            <a:pPr marL="0" lvl="0" indent="0" algn="l" rtl="0">
              <a:lnSpc>
                <a:spcPct val="90000"/>
              </a:lnSpc>
              <a:spcBef>
                <a:spcPts val="1000"/>
              </a:spcBef>
              <a:spcAft>
                <a:spcPts val="0"/>
              </a:spcAft>
              <a:buClr>
                <a:schemeClr val="dk1"/>
              </a:buClr>
              <a:buSzPts val="2800"/>
              <a:buNone/>
            </a:pPr>
            <a:r>
              <a:rPr lang="de-DE">
                <a:latin typeface="Arial"/>
                <a:ea typeface="Arial"/>
                <a:cs typeface="Arial"/>
                <a:sym typeface="Arial"/>
              </a:rPr>
              <a:t>4. Progress towards the achievement of SDG 8 by 2030 </a:t>
            </a:r>
            <a:endParaRPr/>
          </a:p>
          <a:p>
            <a:pPr marL="0" lvl="0" indent="0" algn="l" rtl="0">
              <a:lnSpc>
                <a:spcPct val="90000"/>
              </a:lnSpc>
              <a:spcBef>
                <a:spcPts val="1000"/>
              </a:spcBef>
              <a:spcAft>
                <a:spcPts val="0"/>
              </a:spcAft>
              <a:buClr>
                <a:schemeClr val="dk1"/>
              </a:buClr>
              <a:buSzPts val="2800"/>
              <a:buNone/>
            </a:pPr>
            <a:r>
              <a:rPr lang="de-DE">
                <a:latin typeface="Arial"/>
                <a:ea typeface="Arial"/>
                <a:cs typeface="Arial"/>
                <a:sym typeface="Arial"/>
              </a:rPr>
              <a:t>5. Case Studies</a:t>
            </a:r>
            <a:endParaRPr/>
          </a:p>
          <a:p>
            <a:pPr marL="0" lvl="0" indent="0" algn="l" rtl="0">
              <a:lnSpc>
                <a:spcPct val="90000"/>
              </a:lnSpc>
              <a:spcBef>
                <a:spcPts val="1000"/>
              </a:spcBef>
              <a:spcAft>
                <a:spcPts val="0"/>
              </a:spcAft>
              <a:buClr>
                <a:schemeClr val="dk1"/>
              </a:buClr>
              <a:buSzPts val="2800"/>
              <a:buNone/>
            </a:pPr>
            <a:r>
              <a:rPr lang="de-DE">
                <a:latin typeface="Arial"/>
                <a:ea typeface="Arial"/>
                <a:cs typeface="Arial"/>
                <a:sym typeface="Arial"/>
              </a:rPr>
              <a:t>6. Exercises and Assessment </a:t>
            </a:r>
            <a:endParaRPr/>
          </a:p>
          <a:p>
            <a:pPr marL="0" lvl="0" indent="0" algn="l" rtl="0">
              <a:lnSpc>
                <a:spcPct val="90000"/>
              </a:lnSpc>
              <a:spcBef>
                <a:spcPts val="1000"/>
              </a:spcBef>
              <a:spcAft>
                <a:spcPts val="0"/>
              </a:spcAft>
              <a:buClr>
                <a:schemeClr val="dk1"/>
              </a:buClr>
              <a:buSzPts val="2800"/>
              <a:buNone/>
            </a:pPr>
            <a:r>
              <a:rPr lang="de-DE">
                <a:latin typeface="Arial"/>
                <a:ea typeface="Arial"/>
                <a:cs typeface="Arial"/>
                <a:sym typeface="Arial"/>
              </a:rPr>
              <a:t>7. Concluding remarks</a:t>
            </a:r>
            <a:endParaRPr>
              <a:latin typeface="Arial"/>
              <a:ea typeface="Arial"/>
              <a:cs typeface="Arial"/>
              <a:sym typeface="Arial"/>
            </a:endParaRPr>
          </a:p>
        </p:txBody>
      </p:sp>
      <p:pic>
        <p:nvPicPr>
          <p:cNvPr id="106" name="Google Shape;106;p2"/>
          <p:cNvPicPr preferRelativeResize="0"/>
          <p:nvPr/>
        </p:nvPicPr>
        <p:blipFill rotWithShape="1">
          <a:blip r:embed="rId4">
            <a:alphaModFix/>
          </a:blip>
          <a:srcRect t="10682" b="12941"/>
          <a:stretch/>
        </p:blipFill>
        <p:spPr>
          <a:xfrm>
            <a:off x="10189935" y="74422"/>
            <a:ext cx="1856091" cy="1068056"/>
          </a:xfrm>
          <a:prstGeom prst="rect">
            <a:avLst/>
          </a:prstGeom>
          <a:noFill/>
          <a:ln>
            <a:noFill/>
          </a:ln>
        </p:spPr>
      </p:pic>
      <p:pic>
        <p:nvPicPr>
          <p:cNvPr id="107" name="Google Shape;107;p2"/>
          <p:cNvPicPr preferRelativeResize="0"/>
          <p:nvPr/>
        </p:nvPicPr>
        <p:blipFill rotWithShape="1">
          <a:blip r:embed="rId5">
            <a:alphaModFix/>
          </a:blip>
          <a:srcRect/>
          <a:stretch/>
        </p:blipFill>
        <p:spPr>
          <a:xfrm>
            <a:off x="238244" y="139380"/>
            <a:ext cx="1675024" cy="780176"/>
          </a:xfrm>
          <a:prstGeom prst="rect">
            <a:avLst/>
          </a:prstGeom>
          <a:noFill/>
          <a:ln>
            <a:noFill/>
          </a:ln>
        </p:spPr>
      </p:pic>
      <p:pic>
        <p:nvPicPr>
          <p:cNvPr id="108" name="Google Shape;108;p2"/>
          <p:cNvPicPr preferRelativeResize="0"/>
          <p:nvPr/>
        </p:nvPicPr>
        <p:blipFill rotWithShape="1">
          <a:blip r:embed="rId6">
            <a:alphaModFix/>
          </a:blip>
          <a:srcRect/>
          <a:stretch/>
        </p:blipFill>
        <p:spPr>
          <a:xfrm>
            <a:off x="5149771" y="139380"/>
            <a:ext cx="2339466" cy="860912"/>
          </a:xfrm>
          <a:prstGeom prst="rect">
            <a:avLst/>
          </a:prstGeom>
          <a:noFill/>
          <a:ln>
            <a:noFill/>
          </a:ln>
        </p:spPr>
      </p:pic>
      <p:pic>
        <p:nvPicPr>
          <p:cNvPr id="109" name="Google Shape;109;p2" descr="Ein Bild, das Text, ClipArt enthält.&#10;&#10;Automatisch generierte Beschreibung"/>
          <p:cNvPicPr preferRelativeResize="0"/>
          <p:nvPr/>
        </p:nvPicPr>
        <p:blipFill rotWithShape="1">
          <a:blip r:embed="rId7">
            <a:alphaModFix/>
          </a:blip>
          <a:srcRect/>
          <a:stretch/>
        </p:blipFill>
        <p:spPr>
          <a:xfrm>
            <a:off x="2270552" y="198770"/>
            <a:ext cx="2591882" cy="671454"/>
          </a:xfrm>
          <a:prstGeom prst="rect">
            <a:avLst/>
          </a:prstGeom>
          <a:noFill/>
          <a:ln>
            <a:noFill/>
          </a:ln>
        </p:spPr>
      </p:pic>
      <p:pic>
        <p:nvPicPr>
          <p:cNvPr id="110" name="Google Shape;110;p2" descr="Portal - UPF | Universidade de Passo Fundo"/>
          <p:cNvPicPr preferRelativeResize="0"/>
          <p:nvPr/>
        </p:nvPicPr>
        <p:blipFill rotWithShape="1">
          <a:blip r:embed="rId8">
            <a:alphaModFix/>
          </a:blip>
          <a:srcRect t="25552" b="24840"/>
          <a:stretch/>
        </p:blipFill>
        <p:spPr>
          <a:xfrm>
            <a:off x="7776575" y="139380"/>
            <a:ext cx="2413360" cy="84897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0"/>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dirty="0"/>
              <a:t>3.2.1 COVID-19 </a:t>
            </a:r>
            <a:r>
              <a:rPr lang="de-DE" b="1" dirty="0" err="1"/>
              <a:t>Pandemic</a:t>
            </a:r>
            <a:r>
              <a:rPr lang="de-DE" b="1" dirty="0"/>
              <a:t> in </a:t>
            </a:r>
            <a:r>
              <a:rPr lang="de-DE" b="1" dirty="0" err="1"/>
              <a:t>Latin</a:t>
            </a:r>
            <a:r>
              <a:rPr lang="de-DE" b="1" dirty="0"/>
              <a:t> </a:t>
            </a:r>
            <a:r>
              <a:rPr lang="de-DE" b="1" dirty="0" err="1"/>
              <a:t>America</a:t>
            </a:r>
            <a:r>
              <a:rPr lang="de-DE" b="1" dirty="0"/>
              <a:t> </a:t>
            </a:r>
            <a:endParaRPr dirty="0"/>
          </a:p>
        </p:txBody>
      </p:sp>
      <p:pic>
        <p:nvPicPr>
          <p:cNvPr id="429" name="Google Shape;429;p20"/>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430" name="Google Shape;430;p20"/>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431" name="Google Shape;431;p20"/>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432" name="Google Shape;432;p20"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433" name="Google Shape;433;p20"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434" name="Google Shape;434;p20"/>
          <p:cNvSpPr txBox="1">
            <a:spLocks noGrp="1"/>
          </p:cNvSpPr>
          <p:nvPr>
            <p:ph type="body" idx="1"/>
          </p:nvPr>
        </p:nvSpPr>
        <p:spPr>
          <a:xfrm>
            <a:off x="593559" y="2460137"/>
            <a:ext cx="11053010" cy="4541387"/>
          </a:xfrm>
          <a:prstGeom prst="rect">
            <a:avLst/>
          </a:prstGeom>
          <a:noFill/>
          <a:ln>
            <a:noFill/>
          </a:ln>
        </p:spPr>
        <p:txBody>
          <a:bodyPr spcFirstLastPara="1" wrap="square" lIns="91425" tIns="45700" rIns="91425" bIns="45700" anchor="t" anchorCtr="0">
            <a:noAutofit/>
          </a:bodyPr>
          <a:lstStyle/>
          <a:p>
            <a:pPr marL="514350" indent="-285750" algn="just">
              <a:lnSpc>
                <a:spcPct val="150000"/>
              </a:lnSpc>
              <a:spcBef>
                <a:spcPts val="0"/>
              </a:spcBef>
            </a:pPr>
            <a:r>
              <a:rPr lang="en-GB" sz="2400" dirty="0">
                <a:latin typeface="Calibri"/>
                <a:ea typeface="Calibri"/>
                <a:cs typeface="Calibri"/>
                <a:sym typeface="Calibri"/>
              </a:rPr>
              <a:t>Significant drop in economic development, employment and income in the region.</a:t>
            </a:r>
          </a:p>
          <a:p>
            <a:pPr marL="514350" indent="-285750" algn="just">
              <a:lnSpc>
                <a:spcPct val="150000"/>
              </a:lnSpc>
              <a:spcBef>
                <a:spcPts val="0"/>
              </a:spcBef>
            </a:pPr>
            <a:r>
              <a:rPr lang="en-GB" sz="2400" dirty="0">
                <a:latin typeface="Calibri"/>
                <a:ea typeface="Calibri"/>
                <a:cs typeface="Calibri"/>
                <a:sym typeface="Calibri"/>
              </a:rPr>
              <a:t>Key sectors such as tourism, manufacturing and services have been severely affected.</a:t>
            </a:r>
          </a:p>
          <a:p>
            <a:pPr marL="514350" indent="-285750" algn="just">
              <a:lnSpc>
                <a:spcPct val="150000"/>
              </a:lnSpc>
              <a:spcBef>
                <a:spcPts val="0"/>
              </a:spcBef>
            </a:pPr>
            <a:r>
              <a:rPr lang="en-GB" sz="2400" dirty="0">
                <a:latin typeface="Calibri"/>
                <a:ea typeface="Calibri"/>
                <a:cs typeface="Calibri"/>
                <a:sym typeface="Calibri"/>
              </a:rPr>
              <a:t>Disruption of supply chains and reduced demand have affected productivity.</a:t>
            </a:r>
          </a:p>
          <a:p>
            <a:pPr marL="514350" indent="-285750" algn="just">
              <a:lnSpc>
                <a:spcPct val="150000"/>
              </a:lnSpc>
              <a:spcBef>
                <a:spcPts val="0"/>
              </a:spcBef>
            </a:pPr>
            <a:r>
              <a:rPr lang="en-GB" sz="2400" dirty="0">
                <a:latin typeface="Calibri"/>
                <a:ea typeface="Calibri"/>
                <a:cs typeface="Calibri"/>
                <a:sym typeface="Calibri"/>
              </a:rPr>
              <a:t>Many businesses, especially in the informal sector, have closed or reduced operations.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0"/>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dirty="0"/>
              <a:t>3.2.1 COVID-19 </a:t>
            </a:r>
            <a:r>
              <a:rPr lang="de-DE" b="1" dirty="0" err="1"/>
              <a:t>Pandemic</a:t>
            </a:r>
            <a:r>
              <a:rPr lang="de-DE" b="1" dirty="0"/>
              <a:t> in </a:t>
            </a:r>
            <a:r>
              <a:rPr lang="de-DE" b="1" dirty="0" err="1"/>
              <a:t>Latin</a:t>
            </a:r>
            <a:r>
              <a:rPr lang="de-DE" b="1" dirty="0"/>
              <a:t> </a:t>
            </a:r>
            <a:r>
              <a:rPr lang="de-DE" b="1" dirty="0" err="1"/>
              <a:t>America</a:t>
            </a:r>
            <a:r>
              <a:rPr lang="de-DE" b="1" dirty="0"/>
              <a:t> </a:t>
            </a:r>
            <a:endParaRPr dirty="0"/>
          </a:p>
        </p:txBody>
      </p:sp>
      <p:pic>
        <p:nvPicPr>
          <p:cNvPr id="429" name="Google Shape;429;p20"/>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430" name="Google Shape;430;p20"/>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431" name="Google Shape;431;p20"/>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432" name="Google Shape;432;p20"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433" name="Google Shape;433;p20"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434" name="Google Shape;434;p20"/>
          <p:cNvSpPr txBox="1">
            <a:spLocks noGrp="1"/>
          </p:cNvSpPr>
          <p:nvPr>
            <p:ph type="body" idx="1"/>
          </p:nvPr>
        </p:nvSpPr>
        <p:spPr>
          <a:xfrm>
            <a:off x="593559" y="2460137"/>
            <a:ext cx="10804640" cy="4541387"/>
          </a:xfrm>
          <a:prstGeom prst="rect">
            <a:avLst/>
          </a:prstGeom>
          <a:noFill/>
          <a:ln>
            <a:noFill/>
          </a:ln>
        </p:spPr>
        <p:txBody>
          <a:bodyPr spcFirstLastPara="1" wrap="square" lIns="91425" tIns="45700" rIns="91425" bIns="45700" anchor="t" anchorCtr="0">
            <a:noAutofit/>
          </a:bodyPr>
          <a:lstStyle/>
          <a:p>
            <a:pPr marL="514350" indent="-285750" algn="just">
              <a:lnSpc>
                <a:spcPct val="150000"/>
              </a:lnSpc>
              <a:spcBef>
                <a:spcPts val="0"/>
              </a:spcBef>
            </a:pPr>
            <a:r>
              <a:rPr lang="en-GB" sz="2400" dirty="0">
                <a:latin typeface="Calibri"/>
                <a:ea typeface="Calibri"/>
                <a:cs typeface="Calibri"/>
                <a:sym typeface="Calibri"/>
              </a:rPr>
              <a:t>Job losses and reduced opportunities for entrepreneurship and innovation.</a:t>
            </a:r>
          </a:p>
          <a:p>
            <a:pPr marL="514350" indent="-285750" algn="just">
              <a:lnSpc>
                <a:spcPct val="150000"/>
              </a:lnSpc>
              <a:spcBef>
                <a:spcPts val="0"/>
              </a:spcBef>
            </a:pPr>
            <a:r>
              <a:rPr lang="en-GB" sz="2400" dirty="0">
                <a:latin typeface="Calibri"/>
                <a:ea typeface="Calibri"/>
                <a:cs typeface="Calibri"/>
                <a:sym typeface="Calibri"/>
              </a:rPr>
              <a:t>Small and medium-sized businesses faced challenges with limited access to financial assistance.</a:t>
            </a:r>
          </a:p>
          <a:p>
            <a:pPr marL="514350" indent="-285750" algn="just">
              <a:lnSpc>
                <a:spcPct val="150000"/>
              </a:lnSpc>
              <a:spcBef>
                <a:spcPts val="0"/>
              </a:spcBef>
            </a:pPr>
            <a:r>
              <a:rPr lang="en-GB" sz="2400" dirty="0">
                <a:latin typeface="Calibri"/>
                <a:ea typeface="Calibri"/>
                <a:cs typeface="Calibri"/>
                <a:sym typeface="Calibri"/>
              </a:rPr>
              <a:t>Women, young people and informal workers were particularly impacted.</a:t>
            </a:r>
          </a:p>
          <a:p>
            <a:pPr marL="514350" indent="-285750" algn="just">
              <a:lnSpc>
                <a:spcPct val="150000"/>
              </a:lnSpc>
              <a:spcBef>
                <a:spcPts val="0"/>
              </a:spcBef>
            </a:pPr>
            <a:r>
              <a:rPr lang="en-GB" sz="2400" dirty="0">
                <a:latin typeface="Calibri"/>
                <a:ea typeface="Calibri"/>
                <a:cs typeface="Calibri"/>
                <a:sym typeface="Calibri"/>
              </a:rPr>
              <a:t>Pressure on natural resources and ecosystems has increased.</a:t>
            </a:r>
          </a:p>
          <a:p>
            <a:pPr marL="514350" indent="-285750" algn="just">
              <a:lnSpc>
                <a:spcPct val="150000"/>
              </a:lnSpc>
              <a:spcBef>
                <a:spcPts val="0"/>
              </a:spcBef>
            </a:pPr>
            <a:r>
              <a:rPr lang="en-GB" sz="2400" dirty="0">
                <a:latin typeface="Calibri"/>
                <a:ea typeface="Calibri"/>
                <a:cs typeface="Calibri"/>
                <a:sym typeface="Calibri"/>
              </a:rPr>
              <a:t>Disruptions to education and training programs have affected youth employability.</a:t>
            </a:r>
            <a:endParaRPr sz="2400" dirty="0">
              <a:latin typeface="Calibri"/>
              <a:ea typeface="Calibri"/>
              <a:cs typeface="Calibri"/>
              <a:sym typeface="Calibri"/>
            </a:endParaRPr>
          </a:p>
        </p:txBody>
      </p:sp>
    </p:spTree>
    <p:extLst>
      <p:ext uri="{BB962C8B-B14F-4D97-AF65-F5344CB8AC3E}">
        <p14:creationId xmlns:p14="http://schemas.microsoft.com/office/powerpoint/2010/main" val="842327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1"/>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3.2.2 COVID-19 Pandemic in Africa </a:t>
            </a:r>
            <a:endParaRPr/>
          </a:p>
        </p:txBody>
      </p:sp>
      <p:pic>
        <p:nvPicPr>
          <p:cNvPr id="444" name="Google Shape;444;p21"/>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445" name="Google Shape;445;p21"/>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446" name="Google Shape;446;p21"/>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447" name="Google Shape;447;p21"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448" name="Google Shape;448;p21"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449" name="Google Shape;449;p21"/>
          <p:cNvSpPr txBox="1">
            <a:spLocks noGrp="1"/>
          </p:cNvSpPr>
          <p:nvPr>
            <p:ph type="body" idx="1"/>
          </p:nvPr>
        </p:nvSpPr>
        <p:spPr>
          <a:xfrm>
            <a:off x="626723" y="2367961"/>
            <a:ext cx="10939635" cy="4291269"/>
          </a:xfrm>
          <a:prstGeom prst="rect">
            <a:avLst/>
          </a:prstGeom>
          <a:noFill/>
          <a:ln>
            <a:noFill/>
          </a:ln>
        </p:spPr>
        <p:txBody>
          <a:bodyPr spcFirstLastPara="1" wrap="square" lIns="91425" tIns="45700" rIns="91425" bIns="45700" anchor="t" anchorCtr="0">
            <a:noAutofit/>
          </a:bodyPr>
          <a:lstStyle/>
          <a:p>
            <a:pPr marL="342900" algn="just">
              <a:lnSpc>
                <a:spcPct val="150000"/>
              </a:lnSpc>
              <a:spcBef>
                <a:spcPts val="0"/>
              </a:spcBef>
              <a:buSzPts val="2200"/>
            </a:pPr>
            <a:r>
              <a:rPr lang="de-DE" sz="2100" dirty="0"/>
              <a:t>2.1% </a:t>
            </a:r>
            <a:r>
              <a:rPr lang="de-DE" sz="2100" dirty="0" err="1"/>
              <a:t>contraction</a:t>
            </a:r>
            <a:r>
              <a:rPr lang="de-DE" sz="2100" dirty="0"/>
              <a:t> in </a:t>
            </a:r>
            <a:r>
              <a:rPr lang="de-DE" sz="2100" dirty="0" err="1"/>
              <a:t>the</a:t>
            </a:r>
            <a:r>
              <a:rPr lang="de-DE" sz="2100" dirty="0"/>
              <a:t> </a:t>
            </a:r>
            <a:r>
              <a:rPr lang="de-DE" sz="2100" dirty="0" err="1"/>
              <a:t>continent's</a:t>
            </a:r>
            <a:r>
              <a:rPr lang="de-DE" sz="2100" dirty="0"/>
              <a:t> </a:t>
            </a:r>
            <a:r>
              <a:rPr lang="de-DE" sz="2100" dirty="0" err="1"/>
              <a:t>economic</a:t>
            </a:r>
            <a:r>
              <a:rPr lang="de-DE" sz="2100" dirty="0"/>
              <a:t> </a:t>
            </a:r>
            <a:r>
              <a:rPr lang="de-DE" sz="2100" dirty="0" err="1"/>
              <a:t>growth</a:t>
            </a:r>
            <a:r>
              <a:rPr lang="de-DE" sz="2100" dirty="0"/>
              <a:t> in 2020.</a:t>
            </a:r>
          </a:p>
          <a:p>
            <a:pPr marL="342900" algn="just">
              <a:lnSpc>
                <a:spcPct val="150000"/>
              </a:lnSpc>
              <a:spcBef>
                <a:spcPts val="0"/>
              </a:spcBef>
              <a:buSzPts val="2200"/>
            </a:pPr>
            <a:r>
              <a:rPr lang="de-DE" sz="2100" dirty="0"/>
              <a:t>Containment </a:t>
            </a:r>
            <a:r>
              <a:rPr lang="de-DE" sz="2100" dirty="0" err="1"/>
              <a:t>measures</a:t>
            </a:r>
            <a:r>
              <a:rPr lang="de-DE" sz="2100" dirty="0"/>
              <a:t> such </a:t>
            </a:r>
            <a:r>
              <a:rPr lang="de-DE" sz="2100" dirty="0" err="1"/>
              <a:t>as</a:t>
            </a:r>
            <a:r>
              <a:rPr lang="de-DE" sz="2100" dirty="0"/>
              <a:t> </a:t>
            </a:r>
            <a:r>
              <a:rPr lang="de-DE" sz="2100" dirty="0" err="1"/>
              <a:t>lockdowns</a:t>
            </a:r>
            <a:r>
              <a:rPr lang="de-DE" sz="2100" dirty="0"/>
              <a:t> and social </a:t>
            </a:r>
            <a:r>
              <a:rPr lang="de-DE" sz="2100" dirty="0" err="1"/>
              <a:t>distancing</a:t>
            </a:r>
            <a:r>
              <a:rPr lang="de-DE" sz="2100" dirty="0"/>
              <a:t> </a:t>
            </a:r>
            <a:r>
              <a:rPr lang="de-DE" sz="2100" dirty="0" err="1"/>
              <a:t>have</a:t>
            </a:r>
            <a:r>
              <a:rPr lang="de-DE" sz="2100" dirty="0"/>
              <a:t> </a:t>
            </a:r>
            <a:r>
              <a:rPr lang="de-DE" sz="2100" dirty="0" err="1"/>
              <a:t>resulted</a:t>
            </a:r>
            <a:r>
              <a:rPr lang="de-DE" sz="2100" dirty="0"/>
              <a:t> in </a:t>
            </a:r>
            <a:r>
              <a:rPr lang="de-DE" sz="2100" dirty="0" err="1"/>
              <a:t>economic</a:t>
            </a:r>
            <a:r>
              <a:rPr lang="de-DE" sz="2100" dirty="0"/>
              <a:t> </a:t>
            </a:r>
            <a:r>
              <a:rPr lang="de-DE" sz="2100" dirty="0" err="1"/>
              <a:t>slowdown</a:t>
            </a:r>
            <a:r>
              <a:rPr lang="de-DE" sz="2100" dirty="0"/>
              <a:t>, </a:t>
            </a:r>
            <a:r>
              <a:rPr lang="de-DE" sz="2100" dirty="0" err="1"/>
              <a:t>socioeconomic</a:t>
            </a:r>
            <a:r>
              <a:rPr lang="de-DE" sz="2100" dirty="0"/>
              <a:t> </a:t>
            </a:r>
            <a:r>
              <a:rPr lang="de-DE" sz="2100" dirty="0" err="1"/>
              <a:t>disruptions</a:t>
            </a:r>
            <a:r>
              <a:rPr lang="de-DE" sz="2100" dirty="0"/>
              <a:t> and </a:t>
            </a:r>
            <a:r>
              <a:rPr lang="de-DE" sz="2100" dirty="0" err="1"/>
              <a:t>precarious</a:t>
            </a:r>
            <a:r>
              <a:rPr lang="de-DE" sz="2100" dirty="0"/>
              <a:t> </a:t>
            </a:r>
            <a:r>
              <a:rPr lang="de-DE" sz="2100" dirty="0" err="1"/>
              <a:t>working</a:t>
            </a:r>
            <a:r>
              <a:rPr lang="de-DE" sz="2100" dirty="0"/>
              <a:t> </a:t>
            </a:r>
            <a:r>
              <a:rPr lang="de-DE" sz="2100" dirty="0" err="1"/>
              <a:t>conditions</a:t>
            </a:r>
            <a:endParaRPr lang="de-DE" sz="2100" dirty="0"/>
          </a:p>
          <a:p>
            <a:pPr marL="342900" algn="just">
              <a:lnSpc>
                <a:spcPct val="150000"/>
              </a:lnSpc>
              <a:spcBef>
                <a:spcPts val="0"/>
              </a:spcBef>
              <a:buSzPts val="2200"/>
            </a:pPr>
            <a:r>
              <a:rPr lang="de-DE" sz="2100" dirty="0"/>
              <a:t>The </a:t>
            </a:r>
            <a:r>
              <a:rPr lang="de-DE" sz="2100" dirty="0" err="1"/>
              <a:t>crisis</a:t>
            </a:r>
            <a:r>
              <a:rPr lang="de-DE" sz="2100" dirty="0"/>
              <a:t> </a:t>
            </a:r>
            <a:r>
              <a:rPr lang="de-DE" sz="2100" dirty="0" err="1"/>
              <a:t>has</a:t>
            </a:r>
            <a:r>
              <a:rPr lang="de-DE" sz="2100" dirty="0"/>
              <a:t> </a:t>
            </a:r>
            <a:r>
              <a:rPr lang="de-DE" sz="2100" dirty="0" err="1"/>
              <a:t>increased</a:t>
            </a:r>
            <a:r>
              <a:rPr lang="de-DE" sz="2100" dirty="0"/>
              <a:t> </a:t>
            </a:r>
            <a:r>
              <a:rPr lang="de-DE" sz="2100" dirty="0" err="1"/>
              <a:t>the</a:t>
            </a:r>
            <a:r>
              <a:rPr lang="de-DE" sz="2100" dirty="0"/>
              <a:t> </a:t>
            </a:r>
            <a:r>
              <a:rPr lang="de-DE" sz="2100" dirty="0" err="1"/>
              <a:t>vulnerability</a:t>
            </a:r>
            <a:r>
              <a:rPr lang="de-DE" sz="2100" dirty="0"/>
              <a:t> </a:t>
            </a:r>
            <a:r>
              <a:rPr lang="de-DE" sz="2100" dirty="0" err="1"/>
              <a:t>of</a:t>
            </a:r>
            <a:r>
              <a:rPr lang="de-DE" sz="2100" dirty="0"/>
              <a:t> </a:t>
            </a:r>
            <a:r>
              <a:rPr lang="de-DE" sz="2100" dirty="0" err="1"/>
              <a:t>workers</a:t>
            </a:r>
            <a:r>
              <a:rPr lang="de-DE" sz="2100" dirty="0"/>
              <a:t> in </a:t>
            </a:r>
            <a:r>
              <a:rPr lang="de-DE" sz="2100" dirty="0" err="1"/>
              <a:t>the</a:t>
            </a:r>
            <a:r>
              <a:rPr lang="de-DE" sz="2100" dirty="0"/>
              <a:t> informal </a:t>
            </a:r>
            <a:r>
              <a:rPr lang="de-DE" sz="2100" dirty="0" err="1"/>
              <a:t>sector</a:t>
            </a:r>
            <a:r>
              <a:rPr lang="de-DE" sz="2100" dirty="0"/>
              <a:t>, </a:t>
            </a:r>
            <a:r>
              <a:rPr lang="de-DE" sz="2100" dirty="0" err="1"/>
              <a:t>who</a:t>
            </a:r>
            <a:r>
              <a:rPr lang="de-DE" sz="2100" dirty="0"/>
              <a:t> </a:t>
            </a:r>
            <a:r>
              <a:rPr lang="de-DE" sz="2100" dirty="0" err="1"/>
              <a:t>represent</a:t>
            </a:r>
            <a:r>
              <a:rPr lang="de-DE" sz="2100" dirty="0"/>
              <a:t> </a:t>
            </a:r>
            <a:r>
              <a:rPr lang="de-DE" sz="2100" dirty="0" err="1"/>
              <a:t>the</a:t>
            </a:r>
            <a:r>
              <a:rPr lang="de-DE" sz="2100" dirty="0"/>
              <a:t> </a:t>
            </a:r>
            <a:r>
              <a:rPr lang="de-DE" sz="2100" dirty="0" err="1"/>
              <a:t>majority</a:t>
            </a:r>
            <a:r>
              <a:rPr lang="de-DE" sz="2100" dirty="0"/>
              <a:t> </a:t>
            </a:r>
            <a:r>
              <a:rPr lang="de-DE" sz="2100" dirty="0" err="1"/>
              <a:t>of</a:t>
            </a:r>
            <a:r>
              <a:rPr lang="de-DE" sz="2100" dirty="0"/>
              <a:t> </a:t>
            </a:r>
            <a:r>
              <a:rPr lang="de-DE" sz="2100" dirty="0" err="1"/>
              <a:t>employment</a:t>
            </a:r>
            <a:r>
              <a:rPr lang="de-DE" sz="2100" dirty="0"/>
              <a:t> </a:t>
            </a:r>
            <a:r>
              <a:rPr lang="de-DE" sz="2100" dirty="0" err="1"/>
              <a:t>opportunities</a:t>
            </a:r>
            <a:r>
              <a:rPr lang="de-DE" sz="2100" dirty="0"/>
              <a:t> in </a:t>
            </a:r>
            <a:r>
              <a:rPr lang="de-DE" sz="2100" dirty="0" err="1"/>
              <a:t>Africa</a:t>
            </a:r>
            <a:r>
              <a:rPr lang="de-DE" sz="2100" dirty="0"/>
              <a:t> and </a:t>
            </a:r>
            <a:r>
              <a:rPr lang="de-DE" sz="2100" dirty="0" err="1"/>
              <a:t>have</a:t>
            </a:r>
            <a:r>
              <a:rPr lang="de-DE" sz="2100" dirty="0"/>
              <a:t> limited </a:t>
            </a:r>
            <a:r>
              <a:rPr lang="de-DE" sz="2100" dirty="0" err="1"/>
              <a:t>access</a:t>
            </a:r>
            <a:r>
              <a:rPr lang="de-DE" sz="2100" dirty="0"/>
              <a:t> </a:t>
            </a:r>
            <a:r>
              <a:rPr lang="de-DE" sz="2100" dirty="0" err="1"/>
              <a:t>to</a:t>
            </a:r>
            <a:r>
              <a:rPr lang="de-DE" sz="2100" dirty="0"/>
              <a:t> social </a:t>
            </a:r>
            <a:r>
              <a:rPr lang="de-DE" sz="2100" dirty="0" err="1"/>
              <a:t>protection</a:t>
            </a:r>
            <a:r>
              <a:rPr lang="de-DE" sz="2100" dirty="0"/>
              <a:t> and </a:t>
            </a:r>
            <a:r>
              <a:rPr lang="de-DE" sz="2100" dirty="0" err="1"/>
              <a:t>healthcare</a:t>
            </a:r>
            <a:r>
              <a:rPr lang="de-DE" sz="2100" dirty="0"/>
              <a:t>.</a:t>
            </a:r>
          </a:p>
          <a:p>
            <a:pPr marL="342900" algn="just">
              <a:lnSpc>
                <a:spcPct val="150000"/>
              </a:lnSpc>
              <a:spcBef>
                <a:spcPts val="0"/>
              </a:spcBef>
              <a:buSzPts val="2200"/>
            </a:pPr>
            <a:r>
              <a:rPr lang="de-DE" sz="2100" dirty="0" err="1"/>
              <a:t>Policies</a:t>
            </a:r>
            <a:r>
              <a:rPr lang="de-DE" sz="2100" dirty="0"/>
              <a:t> such </a:t>
            </a:r>
            <a:r>
              <a:rPr lang="de-DE" sz="2100" dirty="0" err="1"/>
              <a:t>as</a:t>
            </a:r>
            <a:r>
              <a:rPr lang="de-DE" sz="2100" dirty="0"/>
              <a:t> </a:t>
            </a:r>
            <a:r>
              <a:rPr lang="de-DE" sz="2100" dirty="0" err="1"/>
              <a:t>expansion</a:t>
            </a:r>
            <a:r>
              <a:rPr lang="de-DE" sz="2100" dirty="0"/>
              <a:t> </a:t>
            </a:r>
            <a:r>
              <a:rPr lang="de-DE" sz="2100" dirty="0" err="1"/>
              <a:t>of</a:t>
            </a:r>
            <a:r>
              <a:rPr lang="de-DE" sz="2100" dirty="0"/>
              <a:t> social </a:t>
            </a:r>
            <a:r>
              <a:rPr lang="de-DE" sz="2100" dirty="0" err="1"/>
              <a:t>protection</a:t>
            </a:r>
            <a:r>
              <a:rPr lang="de-DE" sz="2100" dirty="0"/>
              <a:t> and support </a:t>
            </a:r>
            <a:r>
              <a:rPr lang="de-DE" sz="2100" dirty="0" err="1"/>
              <a:t>for</a:t>
            </a:r>
            <a:r>
              <a:rPr lang="de-DE" sz="2100" dirty="0"/>
              <a:t> </a:t>
            </a:r>
            <a:r>
              <a:rPr lang="de-DE" sz="2100" dirty="0" err="1"/>
              <a:t>companies</a:t>
            </a:r>
            <a:r>
              <a:rPr lang="de-DE" sz="2100" dirty="0"/>
              <a:t> </a:t>
            </a:r>
            <a:r>
              <a:rPr lang="de-DE" sz="2100" dirty="0" err="1"/>
              <a:t>have</a:t>
            </a:r>
            <a:r>
              <a:rPr lang="de-DE" sz="2100" dirty="0"/>
              <a:t> </a:t>
            </a:r>
            <a:r>
              <a:rPr lang="de-DE" sz="2100" dirty="0" err="1"/>
              <a:t>been</a:t>
            </a:r>
            <a:r>
              <a:rPr lang="de-DE" sz="2100" dirty="0"/>
              <a:t> </a:t>
            </a:r>
            <a:r>
              <a:rPr lang="de-DE" sz="2100" dirty="0" err="1"/>
              <a:t>implemented</a:t>
            </a:r>
            <a:r>
              <a:rPr lang="de-DE" sz="2100" dirty="0"/>
              <a:t>, but </a:t>
            </a:r>
            <a:r>
              <a:rPr lang="de-DE" sz="2100" dirty="0" err="1"/>
              <a:t>they</a:t>
            </a:r>
            <a:r>
              <a:rPr lang="de-DE" sz="2100" dirty="0"/>
              <a:t> </a:t>
            </a:r>
            <a:r>
              <a:rPr lang="de-DE" sz="2100" dirty="0" err="1"/>
              <a:t>face</a:t>
            </a:r>
            <a:r>
              <a:rPr lang="de-DE" sz="2100" dirty="0"/>
              <a:t> </a:t>
            </a:r>
            <a:r>
              <a:rPr lang="de-DE" sz="2100" dirty="0" err="1"/>
              <a:t>challenges</a:t>
            </a:r>
            <a:r>
              <a:rPr lang="de-DE" sz="2100" dirty="0"/>
              <a:t> such </a:t>
            </a:r>
            <a:r>
              <a:rPr lang="de-DE" sz="2100" dirty="0" err="1"/>
              <a:t>as</a:t>
            </a:r>
            <a:r>
              <a:rPr lang="de-DE" sz="2100" dirty="0"/>
              <a:t> </a:t>
            </a:r>
            <a:r>
              <a:rPr lang="de-DE" sz="2100" dirty="0" err="1"/>
              <a:t>fiscal</a:t>
            </a:r>
            <a:r>
              <a:rPr lang="de-DE" sz="2100" dirty="0"/>
              <a:t> </a:t>
            </a:r>
            <a:r>
              <a:rPr lang="de-DE" sz="2100" dirty="0" err="1"/>
              <a:t>limitations</a:t>
            </a:r>
            <a:r>
              <a:rPr lang="de-DE" sz="2100" dirty="0"/>
              <a:t> and </a:t>
            </a:r>
            <a:r>
              <a:rPr lang="de-DE" sz="2100" dirty="0" err="1"/>
              <a:t>unequal</a:t>
            </a:r>
            <a:r>
              <a:rPr lang="de-DE" sz="2100" dirty="0"/>
              <a:t> </a:t>
            </a:r>
            <a:r>
              <a:rPr lang="de-DE" sz="2100" dirty="0" err="1"/>
              <a:t>access</a:t>
            </a:r>
            <a:r>
              <a:rPr lang="de-DE" sz="2100" dirty="0"/>
              <a:t> </a:t>
            </a:r>
            <a:r>
              <a:rPr lang="de-DE" sz="2100" dirty="0" err="1"/>
              <a:t>to</a:t>
            </a:r>
            <a:r>
              <a:rPr lang="de-DE" sz="2100" dirty="0"/>
              <a:t> </a:t>
            </a:r>
            <a:r>
              <a:rPr lang="de-DE" sz="2100" dirty="0" err="1"/>
              <a:t>vaccines</a:t>
            </a:r>
            <a:r>
              <a:rPr lang="de-DE" sz="2100" dirty="0"/>
              <a:t>.</a:t>
            </a:r>
            <a:endParaRPr sz="21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2"/>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3.2.1 COVID-19 Pandemic in Europe</a:t>
            </a:r>
            <a:endParaRPr/>
          </a:p>
        </p:txBody>
      </p:sp>
      <p:pic>
        <p:nvPicPr>
          <p:cNvPr id="458" name="Google Shape;458;p22"/>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459" name="Google Shape;459;p22"/>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460" name="Google Shape;460;p22"/>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461" name="Google Shape;461;p22"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462" name="Google Shape;462;p22"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7" name="TextBox 6">
            <a:extLst>
              <a:ext uri="{FF2B5EF4-FFF2-40B4-BE49-F238E27FC236}">
                <a16:creationId xmlns:a16="http://schemas.microsoft.com/office/drawing/2014/main" id="{7F7F63A7-C47B-3382-690C-562CF74708EA}"/>
              </a:ext>
            </a:extLst>
          </p:cNvPr>
          <p:cNvSpPr txBox="1"/>
          <p:nvPr/>
        </p:nvSpPr>
        <p:spPr>
          <a:xfrm>
            <a:off x="793801" y="2531933"/>
            <a:ext cx="10997146" cy="3212161"/>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300" dirty="0"/>
              <a:t>The economic crisis has resulted in contractions, unemployment, gender inequalities and difficulties in achieving specific SDG 8 targets.</a:t>
            </a:r>
          </a:p>
          <a:p>
            <a:pPr marL="285750" indent="-285750">
              <a:lnSpc>
                <a:spcPct val="150000"/>
              </a:lnSpc>
              <a:buFont typeface="Arial" panose="020B0604020202020204" pitchFamily="34" charset="0"/>
              <a:buChar char="•"/>
            </a:pPr>
            <a:r>
              <a:rPr lang="en-US" sz="2300" dirty="0"/>
              <a:t>Countries such as Italy, Spain and Germany have been affected in different ways due to their dependence on the tourism sector and disruptions to supply chains.</a:t>
            </a:r>
          </a:p>
          <a:p>
            <a:pPr marL="285750" indent="-285750">
              <a:lnSpc>
                <a:spcPct val="150000"/>
              </a:lnSpc>
              <a:buFont typeface="Arial" panose="020B0604020202020204" pitchFamily="34" charset="0"/>
              <a:buChar char="•"/>
            </a:pPr>
            <a:r>
              <a:rPr lang="en-US" sz="2300" dirty="0"/>
              <a:t>To overcome these challenges, European nations are investing in innovative sectors, strengthening social safety nets and implementing inclusive policies.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3"/>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3.3 Conflict </a:t>
            </a:r>
            <a:endParaRPr/>
          </a:p>
        </p:txBody>
      </p:sp>
      <p:pic>
        <p:nvPicPr>
          <p:cNvPr id="473" name="Google Shape;473;p23"/>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474" name="Google Shape;474;p23"/>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475" name="Google Shape;475;p23"/>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476" name="Google Shape;476;p23"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477" name="Google Shape;477;p23"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pic>
        <p:nvPicPr>
          <p:cNvPr id="478" name="Google Shape;478;p23" descr="A picture containing map&#10;&#10;Description automatically generated"/>
          <p:cNvPicPr preferRelativeResize="0"/>
          <p:nvPr/>
        </p:nvPicPr>
        <p:blipFill rotWithShape="1">
          <a:blip r:embed="rId8">
            <a:alphaModFix/>
          </a:blip>
          <a:srcRect l="256" t="22622" r="-256" b="18509"/>
          <a:stretch/>
        </p:blipFill>
        <p:spPr>
          <a:xfrm>
            <a:off x="5887990" y="2305207"/>
            <a:ext cx="5557536" cy="338421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479" name="Google Shape;479;p23"/>
          <p:cNvSpPr txBox="1">
            <a:spLocks noGrp="1"/>
          </p:cNvSpPr>
          <p:nvPr>
            <p:ph type="body" idx="1"/>
          </p:nvPr>
        </p:nvSpPr>
        <p:spPr>
          <a:xfrm>
            <a:off x="526384" y="2499987"/>
            <a:ext cx="5024183" cy="4351338"/>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2400"/>
              <a:buChar char="•"/>
            </a:pPr>
            <a:r>
              <a:rPr lang="de-DE" sz="2200" dirty="0"/>
              <a:t>The </a:t>
            </a:r>
            <a:r>
              <a:rPr lang="de-DE" sz="2200" dirty="0" err="1"/>
              <a:t>existence</a:t>
            </a:r>
            <a:r>
              <a:rPr lang="de-DE" sz="2200" dirty="0"/>
              <a:t> </a:t>
            </a:r>
            <a:r>
              <a:rPr lang="de-DE" sz="2200" dirty="0" err="1"/>
              <a:t>of</a:t>
            </a:r>
            <a:r>
              <a:rPr lang="de-DE" sz="2200" dirty="0"/>
              <a:t> </a:t>
            </a:r>
            <a:r>
              <a:rPr lang="de-DE" sz="2200" dirty="0" err="1"/>
              <a:t>conflicts</a:t>
            </a:r>
            <a:r>
              <a:rPr lang="de-DE" sz="2200" dirty="0"/>
              <a:t> in a </a:t>
            </a:r>
            <a:r>
              <a:rPr lang="de-DE" sz="2200" dirty="0" err="1"/>
              <a:t>country</a:t>
            </a:r>
            <a:r>
              <a:rPr lang="de-DE" sz="2200" dirty="0"/>
              <a:t> </a:t>
            </a:r>
            <a:r>
              <a:rPr lang="de-DE" sz="2200" dirty="0" err="1"/>
              <a:t>or</a:t>
            </a:r>
            <a:r>
              <a:rPr lang="de-DE" sz="2200" dirty="0"/>
              <a:t> </a:t>
            </a:r>
            <a:r>
              <a:rPr lang="de-DE" sz="2200" dirty="0" err="1"/>
              <a:t>region</a:t>
            </a:r>
            <a:r>
              <a:rPr lang="de-DE" sz="2200" dirty="0"/>
              <a:t> </a:t>
            </a:r>
            <a:r>
              <a:rPr lang="de-DE" sz="2200" dirty="0" err="1"/>
              <a:t>causes</a:t>
            </a:r>
            <a:r>
              <a:rPr lang="de-DE" sz="2200" dirty="0"/>
              <a:t> </a:t>
            </a:r>
            <a:r>
              <a:rPr lang="de-DE" sz="2200" dirty="0" err="1"/>
              <a:t>serious</a:t>
            </a:r>
            <a:r>
              <a:rPr lang="de-DE" sz="2200" dirty="0"/>
              <a:t> </a:t>
            </a:r>
            <a:r>
              <a:rPr lang="de-DE" sz="2200" dirty="0" err="1"/>
              <a:t>economic</a:t>
            </a:r>
            <a:r>
              <a:rPr lang="de-DE" sz="2200" dirty="0"/>
              <a:t> </a:t>
            </a:r>
            <a:r>
              <a:rPr lang="de-DE" sz="2200" dirty="0" err="1"/>
              <a:t>crises</a:t>
            </a:r>
            <a:r>
              <a:rPr lang="de-DE" sz="2200" dirty="0"/>
              <a:t> due </a:t>
            </a:r>
            <a:r>
              <a:rPr lang="de-DE" sz="2200" dirty="0" err="1"/>
              <a:t>to</a:t>
            </a:r>
            <a:r>
              <a:rPr lang="de-DE" sz="2200" dirty="0"/>
              <a:t> </a:t>
            </a:r>
            <a:r>
              <a:rPr lang="de-DE" sz="2200" dirty="0" err="1"/>
              <a:t>the</a:t>
            </a:r>
            <a:r>
              <a:rPr lang="de-DE" sz="2200" dirty="0"/>
              <a:t> </a:t>
            </a:r>
            <a:r>
              <a:rPr lang="de-DE" sz="2200" dirty="0" err="1"/>
              <a:t>instability</a:t>
            </a:r>
            <a:r>
              <a:rPr lang="de-DE" sz="2200" dirty="0"/>
              <a:t> </a:t>
            </a:r>
            <a:r>
              <a:rPr lang="de-DE" sz="2200" dirty="0" err="1"/>
              <a:t>generated</a:t>
            </a:r>
            <a:r>
              <a:rPr lang="de-DE" sz="2200" dirty="0"/>
              <a:t>.</a:t>
            </a:r>
          </a:p>
          <a:p>
            <a:pPr marL="285750" lvl="0" indent="-285750" algn="just" rtl="0">
              <a:lnSpc>
                <a:spcPct val="90000"/>
              </a:lnSpc>
              <a:spcBef>
                <a:spcPts val="0"/>
              </a:spcBef>
              <a:spcAft>
                <a:spcPts val="0"/>
              </a:spcAft>
              <a:buClr>
                <a:schemeClr val="dk1"/>
              </a:buClr>
              <a:buSzPts val="2400"/>
              <a:buChar char="•"/>
            </a:pPr>
            <a:r>
              <a:rPr lang="de-DE" sz="2200" dirty="0"/>
              <a:t>This </a:t>
            </a:r>
            <a:r>
              <a:rPr lang="de-DE" sz="2200" dirty="0" err="1"/>
              <a:t>interrupts</a:t>
            </a:r>
            <a:r>
              <a:rPr lang="de-DE" sz="2200" dirty="0"/>
              <a:t> </a:t>
            </a:r>
            <a:r>
              <a:rPr lang="de-DE" sz="2200" dirty="0" err="1"/>
              <a:t>economic</a:t>
            </a:r>
            <a:r>
              <a:rPr lang="de-DE" sz="2200" dirty="0"/>
              <a:t> </a:t>
            </a:r>
            <a:r>
              <a:rPr lang="de-DE" sz="2200" dirty="0" err="1"/>
              <a:t>activities</a:t>
            </a:r>
            <a:r>
              <a:rPr lang="de-DE" sz="2200" dirty="0"/>
              <a:t>, </a:t>
            </a:r>
            <a:r>
              <a:rPr lang="de-DE" sz="2200" dirty="0" err="1"/>
              <a:t>affecting</a:t>
            </a:r>
            <a:r>
              <a:rPr lang="de-DE" sz="2200" dirty="0"/>
              <a:t> </a:t>
            </a:r>
            <a:r>
              <a:rPr lang="de-DE" sz="2200" dirty="0" err="1"/>
              <a:t>infrastructure</a:t>
            </a:r>
            <a:r>
              <a:rPr lang="de-DE" sz="2200" dirty="0"/>
              <a:t>, </a:t>
            </a:r>
            <a:r>
              <a:rPr lang="de-DE" sz="2200" dirty="0" err="1"/>
              <a:t>industries</a:t>
            </a:r>
            <a:r>
              <a:rPr lang="de-DE" sz="2200" dirty="0"/>
              <a:t> and </a:t>
            </a:r>
            <a:r>
              <a:rPr lang="de-DE" sz="2200" dirty="0" err="1"/>
              <a:t>services</a:t>
            </a:r>
            <a:r>
              <a:rPr lang="de-DE" sz="2200" dirty="0"/>
              <a:t>.</a:t>
            </a:r>
          </a:p>
          <a:p>
            <a:pPr marL="285750" lvl="0" indent="-285750" algn="just" rtl="0">
              <a:lnSpc>
                <a:spcPct val="90000"/>
              </a:lnSpc>
              <a:spcBef>
                <a:spcPts val="0"/>
              </a:spcBef>
              <a:spcAft>
                <a:spcPts val="0"/>
              </a:spcAft>
              <a:buClr>
                <a:schemeClr val="dk1"/>
              </a:buClr>
              <a:buSzPts val="2400"/>
              <a:buChar char="•"/>
            </a:pPr>
            <a:r>
              <a:rPr lang="de-DE" sz="2200" dirty="0" err="1"/>
              <a:t>Conflicts</a:t>
            </a:r>
            <a:r>
              <a:rPr lang="de-DE" sz="2200" dirty="0"/>
              <a:t>, </a:t>
            </a:r>
            <a:r>
              <a:rPr lang="de-DE" sz="2200" dirty="0" err="1"/>
              <a:t>both</a:t>
            </a:r>
            <a:r>
              <a:rPr lang="de-DE" sz="2200" dirty="0"/>
              <a:t> internal and external, </a:t>
            </a:r>
            <a:r>
              <a:rPr lang="de-DE" sz="2200" dirty="0" err="1"/>
              <a:t>increase</a:t>
            </a:r>
            <a:r>
              <a:rPr lang="de-DE" sz="2200" dirty="0"/>
              <a:t> </a:t>
            </a:r>
            <a:r>
              <a:rPr lang="de-DE" sz="2200" dirty="0" err="1"/>
              <a:t>uncertainty</a:t>
            </a:r>
            <a:r>
              <a:rPr lang="de-DE" sz="2200" dirty="0"/>
              <a:t> and </a:t>
            </a:r>
            <a:r>
              <a:rPr lang="de-DE" sz="2200" dirty="0" err="1"/>
              <a:t>reduce</a:t>
            </a:r>
            <a:r>
              <a:rPr lang="de-DE" sz="2200" dirty="0"/>
              <a:t> </a:t>
            </a:r>
            <a:r>
              <a:rPr lang="de-DE" sz="2200" dirty="0" err="1"/>
              <a:t>investment</a:t>
            </a:r>
            <a:r>
              <a:rPr lang="de-DE" sz="2200" dirty="0"/>
              <a:t>.</a:t>
            </a:r>
          </a:p>
          <a:p>
            <a:pPr marL="285750" lvl="0" indent="-285750" algn="just" rtl="0">
              <a:lnSpc>
                <a:spcPct val="90000"/>
              </a:lnSpc>
              <a:spcBef>
                <a:spcPts val="0"/>
              </a:spcBef>
              <a:spcAft>
                <a:spcPts val="0"/>
              </a:spcAft>
              <a:buClr>
                <a:schemeClr val="dk1"/>
              </a:buClr>
              <a:buSzPts val="2400"/>
              <a:buChar char="•"/>
            </a:pPr>
            <a:r>
              <a:rPr lang="de-DE" sz="2200" dirty="0"/>
              <a:t>Political </a:t>
            </a:r>
            <a:r>
              <a:rPr lang="de-DE" sz="2200" dirty="0" err="1"/>
              <a:t>instability</a:t>
            </a:r>
            <a:r>
              <a:rPr lang="de-DE" sz="2200" dirty="0"/>
              <a:t> in </a:t>
            </a:r>
            <a:r>
              <a:rPr lang="de-DE" sz="2200" dirty="0" err="1"/>
              <a:t>conflict</a:t>
            </a:r>
            <a:r>
              <a:rPr lang="de-DE" sz="2200" dirty="0"/>
              <a:t> </a:t>
            </a:r>
            <a:r>
              <a:rPr lang="de-DE" sz="2200" dirty="0" err="1"/>
              <a:t>zones</a:t>
            </a:r>
            <a:r>
              <a:rPr lang="de-DE" sz="2200" dirty="0"/>
              <a:t> </a:t>
            </a:r>
            <a:r>
              <a:rPr lang="de-DE" sz="2200" dirty="0" err="1"/>
              <a:t>results</a:t>
            </a:r>
            <a:r>
              <a:rPr lang="de-DE" sz="2200" dirty="0"/>
              <a:t> in </a:t>
            </a:r>
            <a:r>
              <a:rPr lang="de-DE" sz="2200" dirty="0" err="1"/>
              <a:t>job</a:t>
            </a:r>
            <a:r>
              <a:rPr lang="de-DE" sz="2200" dirty="0"/>
              <a:t> </a:t>
            </a:r>
            <a:r>
              <a:rPr lang="de-DE" sz="2200" dirty="0" err="1"/>
              <a:t>losses</a:t>
            </a:r>
            <a:r>
              <a:rPr lang="de-DE" sz="2200" dirty="0"/>
              <a:t> and </a:t>
            </a:r>
            <a:r>
              <a:rPr lang="de-DE" sz="2200" dirty="0" err="1"/>
              <a:t>poor</a:t>
            </a:r>
            <a:r>
              <a:rPr lang="de-DE" sz="2200" dirty="0"/>
              <a:t> </a:t>
            </a:r>
            <a:r>
              <a:rPr lang="de-DE" sz="2200" dirty="0" err="1"/>
              <a:t>working</a:t>
            </a:r>
            <a:r>
              <a:rPr lang="de-DE" sz="2200" dirty="0"/>
              <a:t> </a:t>
            </a:r>
            <a:r>
              <a:rPr lang="de-DE" sz="2200" dirty="0" err="1"/>
              <a:t>conditions</a:t>
            </a:r>
            <a:r>
              <a:rPr lang="de-DE" sz="2200" dirty="0"/>
              <a:t>.</a:t>
            </a:r>
            <a:endParaRPr sz="2200" dirty="0"/>
          </a:p>
        </p:txBody>
      </p:sp>
      <p:sp>
        <p:nvSpPr>
          <p:cNvPr id="480" name="Google Shape;480;p23"/>
          <p:cNvSpPr txBox="1"/>
          <p:nvPr/>
        </p:nvSpPr>
        <p:spPr>
          <a:xfrm>
            <a:off x="5703741" y="5867027"/>
            <a:ext cx="232563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chemeClr val="dk1"/>
                </a:solidFill>
                <a:latin typeface="Calibri"/>
                <a:ea typeface="Calibri"/>
                <a:cs typeface="Calibri"/>
                <a:sym typeface="Calibri"/>
              </a:rPr>
              <a:t>Source: Armstrong (2022)</a:t>
            </a:r>
            <a:endParaRPr sz="1600" dirty="0">
              <a:solidFill>
                <a:schemeClr val="dk1"/>
              </a:solidFill>
              <a:latin typeface="Calibri"/>
              <a:ea typeface="Calibri"/>
              <a:cs typeface="Calibri"/>
              <a:sym typeface="Calibri"/>
            </a:endParaRPr>
          </a:p>
        </p:txBody>
      </p:sp>
      <p:sp>
        <p:nvSpPr>
          <p:cNvPr id="481" name="Google Shape;481;p23"/>
          <p:cNvSpPr txBox="1"/>
          <p:nvPr/>
        </p:nvSpPr>
        <p:spPr>
          <a:xfrm>
            <a:off x="5550568" y="1542830"/>
            <a:ext cx="630878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600" dirty="0">
                <a:solidFill>
                  <a:srgbClr val="444444"/>
                </a:solidFill>
                <a:latin typeface="Calibri"/>
                <a:ea typeface="Calibri"/>
                <a:cs typeface="Calibri"/>
                <a:sym typeface="Calibri"/>
              </a:rPr>
              <a:t>Countries </a:t>
            </a:r>
            <a:r>
              <a:rPr lang="de-DE" sz="1600" dirty="0" err="1">
                <a:solidFill>
                  <a:srgbClr val="444444"/>
                </a:solidFill>
                <a:latin typeface="Calibri"/>
                <a:ea typeface="Calibri"/>
                <a:cs typeface="Calibri"/>
                <a:sym typeface="Calibri"/>
              </a:rPr>
              <a:t>were</a:t>
            </a:r>
            <a:r>
              <a:rPr lang="de-DE" sz="1600" dirty="0">
                <a:solidFill>
                  <a:srgbClr val="444444"/>
                </a:solidFill>
                <a:latin typeface="Calibri"/>
                <a:ea typeface="Calibri"/>
                <a:cs typeface="Calibri"/>
                <a:sym typeface="Calibri"/>
              </a:rPr>
              <a:t> </a:t>
            </a:r>
            <a:r>
              <a:rPr lang="de-DE" sz="1600" dirty="0" err="1">
                <a:solidFill>
                  <a:srgbClr val="444444"/>
                </a:solidFill>
                <a:latin typeface="Calibri"/>
                <a:ea typeface="Calibri"/>
                <a:cs typeface="Calibri"/>
                <a:sym typeface="Calibri"/>
              </a:rPr>
              <a:t>armed</a:t>
            </a:r>
            <a:r>
              <a:rPr lang="de-DE" sz="1600" dirty="0">
                <a:solidFill>
                  <a:srgbClr val="444444"/>
                </a:solidFill>
                <a:latin typeface="Calibri"/>
                <a:ea typeface="Calibri"/>
                <a:cs typeface="Calibri"/>
                <a:sym typeface="Calibri"/>
              </a:rPr>
              <a:t> </a:t>
            </a:r>
            <a:r>
              <a:rPr lang="de-DE" sz="1600" dirty="0" err="1">
                <a:solidFill>
                  <a:srgbClr val="444444"/>
                </a:solidFill>
                <a:latin typeface="Calibri"/>
                <a:ea typeface="Calibri"/>
                <a:cs typeface="Calibri"/>
                <a:sym typeface="Calibri"/>
              </a:rPr>
              <a:t>clashes</a:t>
            </a:r>
            <a:r>
              <a:rPr lang="de-DE" sz="1600" dirty="0">
                <a:solidFill>
                  <a:srgbClr val="444444"/>
                </a:solidFill>
                <a:latin typeface="Calibri"/>
                <a:ea typeface="Calibri"/>
                <a:cs typeface="Calibri"/>
                <a:sym typeface="Calibri"/>
              </a:rPr>
              <a:t> </a:t>
            </a:r>
            <a:r>
              <a:rPr lang="de-DE" sz="1600" dirty="0" err="1">
                <a:solidFill>
                  <a:srgbClr val="444444"/>
                </a:solidFill>
                <a:latin typeface="Calibri"/>
                <a:ea typeface="Calibri"/>
                <a:cs typeface="Calibri"/>
                <a:sym typeface="Calibri"/>
              </a:rPr>
              <a:t>involving</a:t>
            </a:r>
            <a:r>
              <a:rPr lang="de-DE" sz="1600" dirty="0">
                <a:solidFill>
                  <a:srgbClr val="444444"/>
                </a:solidFill>
                <a:latin typeface="Calibri"/>
                <a:ea typeface="Calibri"/>
                <a:cs typeface="Calibri"/>
                <a:sym typeface="Calibri"/>
              </a:rPr>
              <a:t> </a:t>
            </a:r>
            <a:r>
              <a:rPr lang="de-DE" sz="1600" dirty="0" err="1">
                <a:solidFill>
                  <a:srgbClr val="444444"/>
                </a:solidFill>
                <a:latin typeface="Calibri"/>
                <a:ea typeface="Calibri"/>
                <a:cs typeface="Calibri"/>
                <a:sym typeface="Calibri"/>
              </a:rPr>
              <a:t>state</a:t>
            </a:r>
            <a:r>
              <a:rPr lang="de-DE" sz="1600" dirty="0">
                <a:solidFill>
                  <a:srgbClr val="444444"/>
                </a:solidFill>
                <a:latin typeface="Calibri"/>
                <a:ea typeface="Calibri"/>
                <a:cs typeface="Calibri"/>
                <a:sym typeface="Calibri"/>
              </a:rPr>
              <a:t> </a:t>
            </a:r>
            <a:r>
              <a:rPr lang="de-DE" sz="1600" dirty="0" err="1">
                <a:solidFill>
                  <a:srgbClr val="444444"/>
                </a:solidFill>
                <a:latin typeface="Calibri"/>
                <a:ea typeface="Calibri"/>
                <a:cs typeface="Calibri"/>
                <a:sym typeface="Calibri"/>
              </a:rPr>
              <a:t>forces</a:t>
            </a:r>
            <a:r>
              <a:rPr lang="de-DE" sz="1600" dirty="0">
                <a:solidFill>
                  <a:srgbClr val="444444"/>
                </a:solidFill>
                <a:latin typeface="Calibri"/>
                <a:ea typeface="Calibri"/>
                <a:cs typeface="Calibri"/>
                <a:sym typeface="Calibri"/>
              </a:rPr>
              <a:t> </a:t>
            </a:r>
            <a:endParaRPr sz="1600" dirty="0">
              <a:solidFill>
                <a:srgbClr val="000000"/>
              </a:solidFill>
              <a:latin typeface="Calibri"/>
              <a:ea typeface="Calibri"/>
              <a:cs typeface="Calibri"/>
              <a:sym typeface="Calibri"/>
            </a:endParaRPr>
          </a:p>
          <a:p>
            <a:pPr marL="0" marR="0" lvl="0" indent="0" algn="ctr" rtl="0">
              <a:spcBef>
                <a:spcPts val="0"/>
              </a:spcBef>
              <a:spcAft>
                <a:spcPts val="0"/>
              </a:spcAft>
              <a:buNone/>
            </a:pPr>
            <a:r>
              <a:rPr lang="de-DE" sz="1600" dirty="0">
                <a:solidFill>
                  <a:srgbClr val="444444"/>
                </a:solidFill>
                <a:latin typeface="Calibri"/>
                <a:ea typeface="Calibri"/>
                <a:cs typeface="Calibri"/>
                <a:sym typeface="Calibri"/>
              </a:rPr>
              <a:t>and/</a:t>
            </a:r>
            <a:r>
              <a:rPr lang="de-DE" sz="1600" dirty="0" err="1">
                <a:solidFill>
                  <a:srgbClr val="444444"/>
                </a:solidFill>
                <a:latin typeface="Calibri"/>
                <a:ea typeface="Calibri"/>
                <a:cs typeface="Calibri"/>
                <a:sym typeface="Calibri"/>
              </a:rPr>
              <a:t>or</a:t>
            </a:r>
            <a:r>
              <a:rPr lang="de-DE" sz="1600" dirty="0">
                <a:solidFill>
                  <a:srgbClr val="444444"/>
                </a:solidFill>
                <a:latin typeface="Calibri"/>
                <a:ea typeface="Calibri"/>
                <a:cs typeface="Calibri"/>
                <a:sym typeface="Calibri"/>
              </a:rPr>
              <a:t> </a:t>
            </a:r>
            <a:r>
              <a:rPr lang="de-DE" sz="1600" dirty="0" err="1">
                <a:solidFill>
                  <a:srgbClr val="444444"/>
                </a:solidFill>
                <a:latin typeface="Calibri"/>
                <a:ea typeface="Calibri"/>
                <a:cs typeface="Calibri"/>
                <a:sym typeface="Calibri"/>
              </a:rPr>
              <a:t>rebel</a:t>
            </a:r>
            <a:r>
              <a:rPr lang="de-DE" sz="1600" dirty="0">
                <a:solidFill>
                  <a:srgbClr val="444444"/>
                </a:solidFill>
                <a:latin typeface="Calibri"/>
                <a:ea typeface="Calibri"/>
                <a:cs typeface="Calibri"/>
                <a:sym typeface="Calibri"/>
              </a:rPr>
              <a:t> </a:t>
            </a:r>
            <a:r>
              <a:rPr lang="de-DE" sz="1600" dirty="0" err="1">
                <a:solidFill>
                  <a:srgbClr val="444444"/>
                </a:solidFill>
                <a:latin typeface="Calibri"/>
                <a:ea typeface="Calibri"/>
                <a:cs typeface="Calibri"/>
                <a:sym typeface="Calibri"/>
              </a:rPr>
              <a:t>groups</a:t>
            </a:r>
            <a:r>
              <a:rPr lang="de-DE" sz="1600" dirty="0">
                <a:solidFill>
                  <a:srgbClr val="444444"/>
                </a:solidFill>
                <a:latin typeface="Calibri"/>
                <a:ea typeface="Calibri"/>
                <a:cs typeface="Calibri"/>
                <a:sym typeface="Calibri"/>
              </a:rPr>
              <a:t> </a:t>
            </a:r>
            <a:r>
              <a:rPr lang="de-DE" sz="1600" dirty="0" err="1">
                <a:solidFill>
                  <a:srgbClr val="444444"/>
                </a:solidFill>
                <a:latin typeface="Calibri"/>
                <a:ea typeface="Calibri"/>
                <a:cs typeface="Calibri"/>
                <a:sym typeface="Calibri"/>
              </a:rPr>
              <a:t>were</a:t>
            </a:r>
            <a:r>
              <a:rPr lang="de-DE" sz="1600" dirty="0">
                <a:solidFill>
                  <a:srgbClr val="444444"/>
                </a:solidFill>
                <a:latin typeface="Calibri"/>
                <a:ea typeface="Calibri"/>
                <a:cs typeface="Calibri"/>
                <a:sym typeface="Calibri"/>
              </a:rPr>
              <a:t> </a:t>
            </a:r>
            <a:r>
              <a:rPr lang="de-DE" sz="1600" dirty="0" err="1">
                <a:solidFill>
                  <a:srgbClr val="444444"/>
                </a:solidFill>
                <a:latin typeface="Calibri"/>
                <a:ea typeface="Calibri"/>
                <a:cs typeface="Calibri"/>
                <a:sym typeface="Calibri"/>
              </a:rPr>
              <a:t>reported</a:t>
            </a:r>
            <a:r>
              <a:rPr lang="de-DE" sz="1600" dirty="0">
                <a:solidFill>
                  <a:srgbClr val="444444"/>
                </a:solidFill>
                <a:latin typeface="Calibri"/>
                <a:ea typeface="Calibri"/>
                <a:cs typeface="Calibri"/>
                <a:sym typeface="Calibri"/>
              </a:rPr>
              <a:t> in 2022</a:t>
            </a:r>
            <a:endParaRPr sz="1600"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4"/>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3.3.1 Conflict in Latin America</a:t>
            </a:r>
            <a:endParaRPr/>
          </a:p>
        </p:txBody>
      </p:sp>
      <p:pic>
        <p:nvPicPr>
          <p:cNvPr id="488" name="Google Shape;488;p24"/>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489" name="Google Shape;489;p24"/>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490" name="Google Shape;490;p24"/>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491" name="Google Shape;491;p24"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492" name="Google Shape;492;p24"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493" name="Google Shape;493;p24"/>
          <p:cNvSpPr txBox="1">
            <a:spLocks noGrp="1"/>
          </p:cNvSpPr>
          <p:nvPr>
            <p:ph type="body" idx="1"/>
          </p:nvPr>
        </p:nvSpPr>
        <p:spPr>
          <a:xfrm>
            <a:off x="688523" y="2396781"/>
            <a:ext cx="7088052"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de-DE" sz="2200" dirty="0"/>
              <a:t>The </a:t>
            </a:r>
            <a:r>
              <a:rPr lang="de-DE" sz="2200" dirty="0" err="1"/>
              <a:t>region</a:t>
            </a:r>
            <a:r>
              <a:rPr lang="de-DE" sz="2200" dirty="0"/>
              <a:t> </a:t>
            </a:r>
            <a:r>
              <a:rPr lang="de-DE" sz="2200" dirty="0" err="1"/>
              <a:t>faces</a:t>
            </a:r>
            <a:r>
              <a:rPr lang="de-DE" sz="2200" dirty="0"/>
              <a:t> </a:t>
            </a:r>
            <a:r>
              <a:rPr lang="de-DE" sz="2200" dirty="0" err="1"/>
              <a:t>challenges</a:t>
            </a:r>
            <a:r>
              <a:rPr lang="de-DE" sz="2200" dirty="0"/>
              <a:t> due </a:t>
            </a:r>
            <a:r>
              <a:rPr lang="de-DE" sz="2200" dirty="0" err="1"/>
              <a:t>to</a:t>
            </a:r>
            <a:r>
              <a:rPr lang="de-DE" sz="2200" dirty="0"/>
              <a:t> </a:t>
            </a:r>
            <a:r>
              <a:rPr lang="de-DE" sz="2200" dirty="0" err="1"/>
              <a:t>changes</a:t>
            </a:r>
            <a:r>
              <a:rPr lang="de-DE" sz="2200" dirty="0"/>
              <a:t> in </a:t>
            </a:r>
            <a:r>
              <a:rPr lang="de-DE" sz="2200" dirty="0" err="1"/>
              <a:t>the</a:t>
            </a:r>
            <a:r>
              <a:rPr lang="de-DE" sz="2200" dirty="0"/>
              <a:t> global </a:t>
            </a:r>
            <a:r>
              <a:rPr lang="de-DE" sz="2200" dirty="0" err="1"/>
              <a:t>production</a:t>
            </a:r>
            <a:r>
              <a:rPr lang="de-DE" sz="2200" dirty="0"/>
              <a:t> </a:t>
            </a:r>
            <a:r>
              <a:rPr lang="de-DE" sz="2200" dirty="0" err="1"/>
              <a:t>structure</a:t>
            </a:r>
            <a:r>
              <a:rPr lang="de-DE" sz="2200" dirty="0"/>
              <a:t>, </a:t>
            </a:r>
            <a:r>
              <a:rPr lang="de-DE" sz="2200" b="1" dirty="0" err="1"/>
              <a:t>weakening</a:t>
            </a:r>
            <a:r>
              <a:rPr lang="de-DE" sz="2200" b="1" dirty="0"/>
              <a:t> </a:t>
            </a:r>
            <a:r>
              <a:rPr lang="de-DE" sz="2200" b="1" dirty="0" err="1"/>
              <a:t>globalization</a:t>
            </a:r>
            <a:r>
              <a:rPr lang="de-DE" sz="2200" dirty="0"/>
              <a:t>.</a:t>
            </a:r>
          </a:p>
          <a:p>
            <a:pPr marL="228600" lvl="0" indent="-228600" algn="just" rtl="0">
              <a:lnSpc>
                <a:spcPct val="90000"/>
              </a:lnSpc>
              <a:spcBef>
                <a:spcPts val="0"/>
              </a:spcBef>
              <a:spcAft>
                <a:spcPts val="0"/>
              </a:spcAft>
              <a:buClr>
                <a:schemeClr val="dk1"/>
              </a:buClr>
              <a:buSzPts val="2800"/>
              <a:buChar char="•"/>
            </a:pPr>
            <a:r>
              <a:rPr lang="de-DE" sz="2200" dirty="0"/>
              <a:t>The war in Ukraine </a:t>
            </a:r>
            <a:r>
              <a:rPr lang="de-DE" sz="2200" dirty="0" err="1"/>
              <a:t>has</a:t>
            </a:r>
            <a:r>
              <a:rPr lang="de-DE" sz="2200" dirty="0"/>
              <a:t> </a:t>
            </a:r>
            <a:r>
              <a:rPr lang="de-DE" sz="2200" dirty="0" err="1"/>
              <a:t>added</a:t>
            </a:r>
            <a:r>
              <a:rPr lang="de-DE" sz="2200" dirty="0"/>
              <a:t> </a:t>
            </a:r>
            <a:r>
              <a:rPr lang="de-DE" sz="2200" dirty="0" err="1"/>
              <a:t>uncertainty</a:t>
            </a:r>
            <a:r>
              <a:rPr lang="de-DE" sz="2200" dirty="0"/>
              <a:t> </a:t>
            </a:r>
            <a:r>
              <a:rPr lang="de-DE" sz="2200" dirty="0" err="1"/>
              <a:t>to</a:t>
            </a:r>
            <a:r>
              <a:rPr lang="de-DE" sz="2200" dirty="0"/>
              <a:t> </a:t>
            </a:r>
            <a:r>
              <a:rPr lang="de-DE" sz="2200" dirty="0" err="1"/>
              <a:t>the</a:t>
            </a:r>
            <a:r>
              <a:rPr lang="de-DE" sz="2200" dirty="0"/>
              <a:t> global </a:t>
            </a:r>
            <a:r>
              <a:rPr lang="de-DE" sz="2200" dirty="0" err="1"/>
              <a:t>economy</a:t>
            </a:r>
            <a:r>
              <a:rPr lang="de-DE" sz="2200" dirty="0"/>
              <a:t>, </a:t>
            </a:r>
            <a:r>
              <a:rPr lang="de-DE" sz="2200" dirty="0" err="1"/>
              <a:t>impacting</a:t>
            </a:r>
            <a:r>
              <a:rPr lang="de-DE" sz="2200" dirty="0"/>
              <a:t> </a:t>
            </a:r>
            <a:r>
              <a:rPr lang="de-DE" sz="2200" dirty="0" err="1"/>
              <a:t>the</a:t>
            </a:r>
            <a:r>
              <a:rPr lang="de-DE" sz="2200" dirty="0"/>
              <a:t> </a:t>
            </a:r>
            <a:r>
              <a:rPr lang="de-DE" sz="2200" dirty="0" err="1"/>
              <a:t>region's</a:t>
            </a:r>
            <a:r>
              <a:rPr lang="de-DE" sz="2200" dirty="0"/>
              <a:t> </a:t>
            </a:r>
            <a:r>
              <a:rPr lang="de-DE" sz="2200" b="1" dirty="0" err="1"/>
              <a:t>main</a:t>
            </a:r>
            <a:r>
              <a:rPr lang="de-DE" sz="2200" b="1" dirty="0"/>
              <a:t> </a:t>
            </a:r>
            <a:r>
              <a:rPr lang="de-DE" sz="2200" b="1" dirty="0" err="1"/>
              <a:t>trading</a:t>
            </a:r>
            <a:r>
              <a:rPr lang="de-DE" sz="2200" b="1" dirty="0"/>
              <a:t> </a:t>
            </a:r>
            <a:r>
              <a:rPr lang="de-DE" sz="2200" b="1" dirty="0" err="1"/>
              <a:t>partners</a:t>
            </a:r>
            <a:r>
              <a:rPr lang="de-DE" sz="2200" dirty="0"/>
              <a:t>.</a:t>
            </a:r>
          </a:p>
          <a:p>
            <a:pPr marL="228600" lvl="0" indent="-228600" algn="just" rtl="0">
              <a:lnSpc>
                <a:spcPct val="90000"/>
              </a:lnSpc>
              <a:spcBef>
                <a:spcPts val="0"/>
              </a:spcBef>
              <a:spcAft>
                <a:spcPts val="0"/>
              </a:spcAft>
              <a:buClr>
                <a:schemeClr val="dk1"/>
              </a:buClr>
              <a:buSzPts val="2800"/>
              <a:buChar char="•"/>
            </a:pPr>
            <a:r>
              <a:rPr lang="de-DE" sz="2200" dirty="0" err="1"/>
              <a:t>Dependence</a:t>
            </a:r>
            <a:r>
              <a:rPr lang="de-DE" sz="2200" dirty="0"/>
              <a:t> on </a:t>
            </a:r>
            <a:r>
              <a:rPr lang="de-DE" sz="2200" dirty="0" err="1"/>
              <a:t>primary</a:t>
            </a:r>
            <a:r>
              <a:rPr lang="de-DE" sz="2200" dirty="0"/>
              <a:t> </a:t>
            </a:r>
            <a:r>
              <a:rPr lang="de-DE" sz="2200" dirty="0" err="1"/>
              <a:t>products</a:t>
            </a:r>
            <a:r>
              <a:rPr lang="de-DE" sz="2200" dirty="0"/>
              <a:t> </a:t>
            </a:r>
            <a:r>
              <a:rPr lang="de-DE" sz="2200" dirty="0" err="1"/>
              <a:t>influenced</a:t>
            </a:r>
            <a:r>
              <a:rPr lang="de-DE" sz="2200" dirty="0"/>
              <a:t> </a:t>
            </a:r>
            <a:r>
              <a:rPr lang="de-DE" sz="2200" dirty="0" err="1"/>
              <a:t>the</a:t>
            </a:r>
            <a:r>
              <a:rPr lang="de-DE" sz="2200" dirty="0"/>
              <a:t> </a:t>
            </a:r>
            <a:r>
              <a:rPr lang="de-DE" sz="2200" dirty="0" err="1"/>
              <a:t>impact</a:t>
            </a:r>
            <a:r>
              <a:rPr lang="de-DE" sz="2200" dirty="0"/>
              <a:t> </a:t>
            </a:r>
            <a:r>
              <a:rPr lang="de-DE" sz="2200" dirty="0" err="1"/>
              <a:t>of</a:t>
            </a:r>
            <a:r>
              <a:rPr lang="de-DE" sz="2200" dirty="0"/>
              <a:t> </a:t>
            </a:r>
            <a:r>
              <a:rPr lang="de-DE" sz="2200" b="1" dirty="0" err="1"/>
              <a:t>supply</a:t>
            </a:r>
            <a:r>
              <a:rPr lang="de-DE" sz="2200" b="1" dirty="0"/>
              <a:t> </a:t>
            </a:r>
            <a:r>
              <a:rPr lang="de-DE" sz="2200" b="1" dirty="0" err="1"/>
              <a:t>disruptions</a:t>
            </a:r>
            <a:r>
              <a:rPr lang="de-DE" sz="2200" dirty="0"/>
              <a:t>.</a:t>
            </a:r>
          </a:p>
          <a:p>
            <a:pPr marL="228600" lvl="0" indent="-228600" algn="just" rtl="0">
              <a:lnSpc>
                <a:spcPct val="90000"/>
              </a:lnSpc>
              <a:spcBef>
                <a:spcPts val="0"/>
              </a:spcBef>
              <a:spcAft>
                <a:spcPts val="0"/>
              </a:spcAft>
              <a:buClr>
                <a:schemeClr val="dk1"/>
              </a:buClr>
              <a:buSzPts val="2800"/>
              <a:buChar char="•"/>
            </a:pPr>
            <a:r>
              <a:rPr lang="de-DE" sz="2200" dirty="0" err="1"/>
              <a:t>Social</a:t>
            </a:r>
            <a:r>
              <a:rPr lang="de-DE" sz="2200" dirty="0"/>
              <a:t> and </a:t>
            </a:r>
            <a:r>
              <a:rPr lang="de-DE" sz="2200" dirty="0" err="1"/>
              <a:t>economic</a:t>
            </a:r>
            <a:r>
              <a:rPr lang="de-DE" sz="2200" dirty="0"/>
              <a:t> </a:t>
            </a:r>
            <a:r>
              <a:rPr lang="de-DE" sz="2200" dirty="0" err="1"/>
              <a:t>crises</a:t>
            </a:r>
            <a:r>
              <a:rPr lang="de-DE" sz="2200" dirty="0"/>
              <a:t> </a:t>
            </a:r>
            <a:r>
              <a:rPr lang="de-DE" sz="2200" dirty="0" err="1"/>
              <a:t>are</a:t>
            </a:r>
            <a:r>
              <a:rPr lang="de-DE" sz="2200" dirty="0"/>
              <a:t> </a:t>
            </a:r>
            <a:r>
              <a:rPr lang="de-DE" sz="2200" dirty="0" err="1"/>
              <a:t>observed</a:t>
            </a:r>
            <a:r>
              <a:rPr lang="de-DE" sz="2200" dirty="0"/>
              <a:t> in </a:t>
            </a:r>
            <a:r>
              <a:rPr lang="de-DE" sz="2200" dirty="0" err="1"/>
              <a:t>several</a:t>
            </a:r>
            <a:r>
              <a:rPr lang="de-DE" sz="2200" dirty="0"/>
              <a:t> countries in </a:t>
            </a:r>
            <a:r>
              <a:rPr lang="de-DE" sz="2200" dirty="0" err="1"/>
              <a:t>the</a:t>
            </a:r>
            <a:r>
              <a:rPr lang="de-DE" sz="2200" dirty="0"/>
              <a:t> </a:t>
            </a:r>
            <a:r>
              <a:rPr lang="de-DE" sz="2200" dirty="0" err="1"/>
              <a:t>region</a:t>
            </a:r>
            <a:r>
              <a:rPr lang="de-DE" sz="2200" dirty="0"/>
              <a:t>, such </a:t>
            </a:r>
            <a:r>
              <a:rPr lang="de-DE" sz="2200" dirty="0" err="1"/>
              <a:t>as</a:t>
            </a:r>
            <a:r>
              <a:rPr lang="de-DE" sz="2200" dirty="0"/>
              <a:t> </a:t>
            </a:r>
            <a:r>
              <a:rPr lang="de-DE" sz="2200" b="1" dirty="0"/>
              <a:t>Colombia, Chile, Haiti and Venezuela.</a:t>
            </a:r>
          </a:p>
          <a:p>
            <a:pPr marL="228600" lvl="0" indent="-228600" algn="just" rtl="0">
              <a:lnSpc>
                <a:spcPct val="90000"/>
              </a:lnSpc>
              <a:spcBef>
                <a:spcPts val="0"/>
              </a:spcBef>
              <a:spcAft>
                <a:spcPts val="0"/>
              </a:spcAft>
              <a:buClr>
                <a:schemeClr val="dk1"/>
              </a:buClr>
              <a:buSzPts val="2800"/>
              <a:buChar char="•"/>
            </a:pPr>
            <a:r>
              <a:rPr lang="de-DE" sz="2200" dirty="0"/>
              <a:t>The </a:t>
            </a:r>
            <a:r>
              <a:rPr lang="de-DE" sz="2200" dirty="0" err="1"/>
              <a:t>crisis</a:t>
            </a:r>
            <a:r>
              <a:rPr lang="de-DE" sz="2200" dirty="0"/>
              <a:t> in Venezuela </a:t>
            </a:r>
            <a:r>
              <a:rPr lang="de-DE" sz="2200" dirty="0" err="1"/>
              <a:t>has</a:t>
            </a:r>
            <a:r>
              <a:rPr lang="de-DE" sz="2200" dirty="0"/>
              <a:t> </a:t>
            </a:r>
            <a:r>
              <a:rPr lang="de-DE" sz="2200" dirty="0" err="1"/>
              <a:t>resulted</a:t>
            </a:r>
            <a:r>
              <a:rPr lang="de-DE" sz="2200" dirty="0"/>
              <a:t> in </a:t>
            </a:r>
            <a:r>
              <a:rPr lang="de-DE" sz="2200" b="1" dirty="0"/>
              <a:t>large </a:t>
            </a:r>
            <a:r>
              <a:rPr lang="de-DE" sz="2200" b="1" dirty="0" err="1"/>
              <a:t>numbers</a:t>
            </a:r>
            <a:r>
              <a:rPr lang="de-DE" sz="2200" b="1" dirty="0"/>
              <a:t> </a:t>
            </a:r>
            <a:r>
              <a:rPr lang="de-DE" sz="2200" b="1" dirty="0" err="1"/>
              <a:t>of</a:t>
            </a:r>
            <a:r>
              <a:rPr lang="de-DE" sz="2200" b="1" dirty="0"/>
              <a:t> </a:t>
            </a:r>
            <a:r>
              <a:rPr lang="de-DE" sz="2200" b="1" dirty="0" err="1"/>
              <a:t>refugees</a:t>
            </a:r>
            <a:r>
              <a:rPr lang="de-DE" sz="2200" b="1" dirty="0"/>
              <a:t> and </a:t>
            </a:r>
            <a:r>
              <a:rPr lang="de-DE" sz="2200" b="1" dirty="0" err="1"/>
              <a:t>migrants</a:t>
            </a:r>
            <a:r>
              <a:rPr lang="de-DE" sz="2200" dirty="0"/>
              <a:t>, </a:t>
            </a:r>
            <a:r>
              <a:rPr lang="de-DE" sz="2200" dirty="0" err="1"/>
              <a:t>mainly</a:t>
            </a:r>
            <a:r>
              <a:rPr lang="de-DE" sz="2200" dirty="0"/>
              <a:t> in </a:t>
            </a:r>
            <a:r>
              <a:rPr lang="de-DE" sz="2200" dirty="0" err="1"/>
              <a:t>Latin</a:t>
            </a:r>
            <a:r>
              <a:rPr lang="de-DE" sz="2200" dirty="0"/>
              <a:t> </a:t>
            </a:r>
            <a:r>
              <a:rPr lang="de-DE" sz="2200" dirty="0" err="1"/>
              <a:t>America</a:t>
            </a:r>
            <a:r>
              <a:rPr lang="de-DE" sz="2200" dirty="0"/>
              <a:t> and </a:t>
            </a:r>
            <a:r>
              <a:rPr lang="de-DE" sz="2200" dirty="0" err="1"/>
              <a:t>the</a:t>
            </a:r>
            <a:r>
              <a:rPr lang="de-DE" sz="2200" dirty="0"/>
              <a:t> Caribbean.</a:t>
            </a:r>
            <a:endParaRPr sz="2200" b="1" dirty="0"/>
          </a:p>
        </p:txBody>
      </p:sp>
      <p:pic>
        <p:nvPicPr>
          <p:cNvPr id="2" name="Google Shape;443;p24" descr="Anuario Estadístico de América Latina y el Caribe 2022 = Statistical Yearbook for Latin America and the Caribbean 2022">
            <a:extLst>
              <a:ext uri="{FF2B5EF4-FFF2-40B4-BE49-F238E27FC236}">
                <a16:creationId xmlns:a16="http://schemas.microsoft.com/office/drawing/2014/main" id="{37AEA432-5EC0-6C28-98B0-039431047F6A}"/>
              </a:ext>
            </a:extLst>
          </p:cNvPr>
          <p:cNvPicPr preferRelativeResize="0"/>
          <p:nvPr/>
        </p:nvPicPr>
        <p:blipFill rotWithShape="1">
          <a:blip r:embed="rId8">
            <a:alphaModFix/>
          </a:blip>
          <a:srcRect/>
          <a:stretch/>
        </p:blipFill>
        <p:spPr>
          <a:xfrm>
            <a:off x="8246493" y="2029710"/>
            <a:ext cx="3256984" cy="428497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5"/>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3.3.2 Conflict in Africa</a:t>
            </a:r>
            <a:endParaRPr/>
          </a:p>
        </p:txBody>
      </p:sp>
      <p:pic>
        <p:nvPicPr>
          <p:cNvPr id="500" name="Google Shape;500;p25"/>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501" name="Google Shape;501;p25"/>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502" name="Google Shape;502;p25"/>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503" name="Google Shape;503;p25"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504" name="Google Shape;504;p25"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505" name="Google Shape;505;p25"/>
          <p:cNvSpPr txBox="1">
            <a:spLocks noGrp="1"/>
          </p:cNvSpPr>
          <p:nvPr>
            <p:ph type="body" idx="1"/>
          </p:nvPr>
        </p:nvSpPr>
        <p:spPr>
          <a:xfrm>
            <a:off x="799008" y="2259679"/>
            <a:ext cx="11088192" cy="4351338"/>
          </a:xfrm>
          <a:prstGeom prst="rect">
            <a:avLst/>
          </a:prstGeom>
          <a:noFill/>
          <a:ln>
            <a:noFill/>
          </a:ln>
        </p:spPr>
        <p:txBody>
          <a:bodyPr spcFirstLastPara="1" wrap="square" lIns="91425" tIns="45700" rIns="91425" bIns="45700" anchor="t" anchorCtr="0">
            <a:normAutofit/>
          </a:bodyPr>
          <a:lstStyle/>
          <a:p>
            <a:pPr indent="-457200">
              <a:lnSpc>
                <a:spcPct val="150000"/>
              </a:lnSpc>
              <a:spcBef>
                <a:spcPts val="0"/>
              </a:spcBef>
              <a:buSzPct val="100000"/>
            </a:pPr>
            <a:r>
              <a:rPr lang="de-DE" sz="2300" dirty="0" err="1"/>
              <a:t>Since</a:t>
            </a:r>
            <a:r>
              <a:rPr lang="de-DE" sz="2300" dirty="0"/>
              <a:t> </a:t>
            </a:r>
            <a:r>
              <a:rPr lang="de-DE" sz="2300" dirty="0" err="1"/>
              <a:t>the</a:t>
            </a:r>
            <a:r>
              <a:rPr lang="de-DE" sz="2300" dirty="0"/>
              <a:t> 2000s, </a:t>
            </a:r>
            <a:r>
              <a:rPr lang="de-DE" sz="2300" dirty="0" err="1"/>
              <a:t>the</a:t>
            </a:r>
            <a:r>
              <a:rPr lang="de-DE" sz="2300" dirty="0"/>
              <a:t> </a:t>
            </a:r>
            <a:r>
              <a:rPr lang="de-DE" sz="2300" dirty="0" err="1"/>
              <a:t>number</a:t>
            </a:r>
            <a:r>
              <a:rPr lang="de-DE" sz="2300" dirty="0"/>
              <a:t> </a:t>
            </a:r>
            <a:r>
              <a:rPr lang="de-DE" sz="2300" dirty="0" err="1"/>
              <a:t>of</a:t>
            </a:r>
            <a:r>
              <a:rPr lang="de-DE" sz="2300" dirty="0"/>
              <a:t> </a:t>
            </a:r>
            <a:r>
              <a:rPr lang="de-DE" sz="2300" dirty="0" err="1"/>
              <a:t>conflict-related</a:t>
            </a:r>
            <a:r>
              <a:rPr lang="de-DE" sz="2300" dirty="0"/>
              <a:t> </a:t>
            </a:r>
            <a:r>
              <a:rPr lang="de-DE" sz="2300" dirty="0" err="1"/>
              <a:t>deaths</a:t>
            </a:r>
            <a:r>
              <a:rPr lang="de-DE" sz="2300" dirty="0"/>
              <a:t> </a:t>
            </a:r>
            <a:r>
              <a:rPr lang="de-DE" sz="2300" dirty="0" err="1"/>
              <a:t>has</a:t>
            </a:r>
            <a:r>
              <a:rPr lang="de-DE" sz="2300" dirty="0"/>
              <a:t> </a:t>
            </a:r>
            <a:r>
              <a:rPr lang="de-DE" sz="2300" dirty="0" err="1"/>
              <a:t>increased</a:t>
            </a:r>
            <a:r>
              <a:rPr lang="de-DE" sz="2300" dirty="0"/>
              <a:t> in sub-</a:t>
            </a:r>
            <a:r>
              <a:rPr lang="de-DE" sz="2300" dirty="0" err="1"/>
              <a:t>Saharan</a:t>
            </a:r>
            <a:r>
              <a:rPr lang="de-DE" sz="2300" dirty="0"/>
              <a:t> </a:t>
            </a:r>
            <a:r>
              <a:rPr lang="de-DE" sz="2300" dirty="0" err="1"/>
              <a:t>Africa</a:t>
            </a:r>
            <a:r>
              <a:rPr lang="de-DE" sz="2300" dirty="0"/>
              <a:t>, </a:t>
            </a:r>
            <a:r>
              <a:rPr lang="de-DE" sz="2300" dirty="0" err="1"/>
              <a:t>affecting</a:t>
            </a:r>
            <a:r>
              <a:rPr lang="de-DE" sz="2300" dirty="0"/>
              <a:t> </a:t>
            </a:r>
            <a:r>
              <a:rPr lang="de-DE" sz="2300" dirty="0" err="1"/>
              <a:t>economic</a:t>
            </a:r>
            <a:r>
              <a:rPr lang="de-DE" sz="2300" dirty="0"/>
              <a:t> </a:t>
            </a:r>
            <a:r>
              <a:rPr lang="de-DE" sz="2300" dirty="0" err="1"/>
              <a:t>growth</a:t>
            </a:r>
            <a:r>
              <a:rPr lang="de-DE" sz="2300" dirty="0"/>
              <a:t>.</a:t>
            </a:r>
          </a:p>
          <a:p>
            <a:pPr indent="-457200">
              <a:lnSpc>
                <a:spcPct val="150000"/>
              </a:lnSpc>
              <a:spcBef>
                <a:spcPts val="0"/>
              </a:spcBef>
              <a:buSzPct val="100000"/>
            </a:pPr>
            <a:r>
              <a:rPr lang="de-DE" sz="2300" dirty="0"/>
              <a:t>Countries such </a:t>
            </a:r>
            <a:r>
              <a:rPr lang="de-DE" sz="2300" dirty="0" err="1"/>
              <a:t>as</a:t>
            </a:r>
            <a:r>
              <a:rPr lang="de-DE" sz="2300" dirty="0"/>
              <a:t> South Sudan, Sudan, Nigeria </a:t>
            </a:r>
            <a:r>
              <a:rPr lang="de-DE" sz="2300" dirty="0" err="1"/>
              <a:t>face</a:t>
            </a:r>
            <a:r>
              <a:rPr lang="de-DE" sz="2300" dirty="0"/>
              <a:t> </a:t>
            </a:r>
            <a:r>
              <a:rPr lang="de-DE" sz="2300" dirty="0" err="1"/>
              <a:t>challenges</a:t>
            </a:r>
            <a:r>
              <a:rPr lang="de-DE" sz="2300" dirty="0"/>
              <a:t> due </a:t>
            </a:r>
            <a:r>
              <a:rPr lang="de-DE" sz="2300" dirty="0" err="1"/>
              <a:t>to</a:t>
            </a:r>
            <a:r>
              <a:rPr lang="de-DE" sz="2300" dirty="0"/>
              <a:t> violent </a:t>
            </a:r>
            <a:r>
              <a:rPr lang="de-DE" sz="2300" dirty="0" err="1"/>
              <a:t>conflicts</a:t>
            </a:r>
            <a:r>
              <a:rPr lang="de-DE" sz="2300" dirty="0"/>
              <a:t>.</a:t>
            </a:r>
          </a:p>
          <a:p>
            <a:pPr indent="-457200">
              <a:lnSpc>
                <a:spcPct val="150000"/>
              </a:lnSpc>
              <a:spcBef>
                <a:spcPts val="0"/>
              </a:spcBef>
              <a:buSzPct val="100000"/>
            </a:pPr>
            <a:r>
              <a:rPr lang="de-DE" sz="2300" dirty="0"/>
              <a:t>Population </a:t>
            </a:r>
            <a:r>
              <a:rPr lang="de-DE" sz="2300" dirty="0" err="1"/>
              <a:t>displacement</a:t>
            </a:r>
            <a:r>
              <a:rPr lang="de-DE" sz="2300" dirty="0"/>
              <a:t> also </a:t>
            </a:r>
            <a:r>
              <a:rPr lang="de-DE" sz="2300" dirty="0" err="1"/>
              <a:t>has</a:t>
            </a:r>
            <a:r>
              <a:rPr lang="de-DE" sz="2300" dirty="0"/>
              <a:t> negative </a:t>
            </a:r>
            <a:r>
              <a:rPr lang="de-DE" sz="2300" dirty="0" err="1"/>
              <a:t>economic</a:t>
            </a:r>
            <a:r>
              <a:rPr lang="de-DE" sz="2300" dirty="0"/>
              <a:t> </a:t>
            </a:r>
            <a:r>
              <a:rPr lang="de-DE" sz="2300" dirty="0" err="1"/>
              <a:t>effects</a:t>
            </a:r>
            <a:r>
              <a:rPr lang="de-DE" sz="2300" dirty="0"/>
              <a:t>, and </a:t>
            </a:r>
            <a:r>
              <a:rPr lang="de-DE" sz="2300" dirty="0" err="1"/>
              <a:t>the</a:t>
            </a:r>
            <a:r>
              <a:rPr lang="de-DE" sz="2300" dirty="0"/>
              <a:t> countries </a:t>
            </a:r>
            <a:r>
              <a:rPr lang="de-DE" sz="2300" dirty="0" err="1"/>
              <a:t>face</a:t>
            </a:r>
            <a:r>
              <a:rPr lang="de-DE" sz="2300" dirty="0"/>
              <a:t> a </a:t>
            </a:r>
            <a:r>
              <a:rPr lang="de-DE" sz="2300" dirty="0" err="1"/>
              <a:t>cycle</a:t>
            </a:r>
            <a:r>
              <a:rPr lang="de-DE" sz="2300" dirty="0"/>
              <a:t> </a:t>
            </a:r>
            <a:r>
              <a:rPr lang="de-DE" sz="2300" dirty="0" err="1"/>
              <a:t>of</a:t>
            </a:r>
            <a:r>
              <a:rPr lang="de-DE" sz="2300" dirty="0"/>
              <a:t> </a:t>
            </a:r>
            <a:r>
              <a:rPr lang="de-DE" sz="2300" dirty="0" err="1"/>
              <a:t>conflict</a:t>
            </a:r>
            <a:r>
              <a:rPr lang="de-DE" sz="2300" dirty="0"/>
              <a:t> and </a:t>
            </a:r>
            <a:r>
              <a:rPr lang="de-DE" sz="2300" dirty="0" err="1"/>
              <a:t>underdevelopment</a:t>
            </a:r>
            <a:r>
              <a:rPr lang="de-DE" sz="2300" dirty="0"/>
              <a:t>.</a:t>
            </a:r>
          </a:p>
          <a:p>
            <a:pPr indent="-457200">
              <a:lnSpc>
                <a:spcPct val="150000"/>
              </a:lnSpc>
              <a:spcBef>
                <a:spcPts val="0"/>
              </a:spcBef>
              <a:buSzPct val="100000"/>
            </a:pPr>
            <a:r>
              <a:rPr lang="de-DE" sz="2300" dirty="0" err="1"/>
              <a:t>It</a:t>
            </a:r>
            <a:r>
              <a:rPr lang="de-DE" sz="2300" dirty="0"/>
              <a:t> </a:t>
            </a:r>
            <a:r>
              <a:rPr lang="de-DE" sz="2300" dirty="0" err="1"/>
              <a:t>is</a:t>
            </a:r>
            <a:r>
              <a:rPr lang="de-DE" sz="2300" dirty="0"/>
              <a:t> </a:t>
            </a:r>
            <a:r>
              <a:rPr lang="de-DE" sz="2300" dirty="0" err="1"/>
              <a:t>crucial</a:t>
            </a:r>
            <a:r>
              <a:rPr lang="de-DE" sz="2300" dirty="0"/>
              <a:t> </a:t>
            </a:r>
            <a:r>
              <a:rPr lang="de-DE" sz="2300" dirty="0" err="1"/>
              <a:t>to</a:t>
            </a:r>
            <a:r>
              <a:rPr lang="de-DE" sz="2300" dirty="0"/>
              <a:t> </a:t>
            </a:r>
            <a:r>
              <a:rPr lang="de-DE" sz="2300" dirty="0" err="1"/>
              <a:t>mobilize</a:t>
            </a:r>
            <a:r>
              <a:rPr lang="de-DE" sz="2300" dirty="0"/>
              <a:t> </a:t>
            </a:r>
            <a:r>
              <a:rPr lang="de-DE" sz="2300" dirty="0" err="1"/>
              <a:t>efforts</a:t>
            </a:r>
            <a:r>
              <a:rPr lang="de-DE" sz="2300" dirty="0"/>
              <a:t> </a:t>
            </a:r>
            <a:r>
              <a:rPr lang="de-DE" sz="2300" dirty="0" err="1"/>
              <a:t>to</a:t>
            </a:r>
            <a:r>
              <a:rPr lang="de-DE" sz="2300" dirty="0"/>
              <a:t> </a:t>
            </a:r>
            <a:r>
              <a:rPr lang="de-DE" sz="2300" dirty="0" err="1"/>
              <a:t>resolve</a:t>
            </a:r>
            <a:r>
              <a:rPr lang="de-DE" sz="2300" dirty="0"/>
              <a:t> </a:t>
            </a:r>
            <a:r>
              <a:rPr lang="de-DE" sz="2300" dirty="0" err="1"/>
              <a:t>the</a:t>
            </a:r>
            <a:r>
              <a:rPr lang="de-DE" sz="2300" dirty="0"/>
              <a:t> </a:t>
            </a:r>
            <a:r>
              <a:rPr lang="de-DE" sz="2300" dirty="0" err="1"/>
              <a:t>causes</a:t>
            </a:r>
            <a:r>
              <a:rPr lang="de-DE" sz="2300" dirty="0"/>
              <a:t> </a:t>
            </a:r>
            <a:r>
              <a:rPr lang="de-DE" sz="2300" dirty="0" err="1"/>
              <a:t>of</a:t>
            </a:r>
            <a:r>
              <a:rPr lang="de-DE" sz="2300" dirty="0"/>
              <a:t> </a:t>
            </a:r>
            <a:r>
              <a:rPr lang="de-DE" sz="2300" dirty="0" err="1"/>
              <a:t>conflicts</a:t>
            </a:r>
            <a:r>
              <a:rPr lang="de-DE" sz="2300" dirty="0"/>
              <a:t> and </a:t>
            </a:r>
            <a:r>
              <a:rPr lang="de-DE" sz="2300" dirty="0" err="1"/>
              <a:t>implement</a:t>
            </a:r>
            <a:r>
              <a:rPr lang="de-DE" sz="2300" dirty="0"/>
              <a:t> </a:t>
            </a:r>
            <a:r>
              <a:rPr lang="de-DE" sz="2300" dirty="0" err="1"/>
              <a:t>peace</a:t>
            </a:r>
            <a:r>
              <a:rPr lang="de-DE" sz="2300" dirty="0"/>
              <a:t> </a:t>
            </a:r>
            <a:r>
              <a:rPr lang="de-DE" sz="2300" dirty="0" err="1"/>
              <a:t>agreements</a:t>
            </a:r>
            <a:r>
              <a:rPr lang="de-DE" sz="2300" dirty="0"/>
              <a:t>.</a:t>
            </a:r>
          </a:p>
          <a:p>
            <a:pPr indent="-457200">
              <a:lnSpc>
                <a:spcPct val="150000"/>
              </a:lnSpc>
              <a:spcBef>
                <a:spcPts val="0"/>
              </a:spcBef>
              <a:buSzPct val="100000"/>
            </a:pPr>
            <a:r>
              <a:rPr lang="de-DE" sz="2300" dirty="0" err="1"/>
              <a:t>It</a:t>
            </a:r>
            <a:r>
              <a:rPr lang="de-DE" sz="2300" dirty="0"/>
              <a:t> </a:t>
            </a:r>
            <a:r>
              <a:rPr lang="de-DE" sz="2300" dirty="0" err="1"/>
              <a:t>is</a:t>
            </a:r>
            <a:r>
              <a:rPr lang="de-DE" sz="2300" dirty="0"/>
              <a:t> essential </a:t>
            </a:r>
            <a:r>
              <a:rPr lang="de-DE" sz="2300" dirty="0" err="1"/>
              <a:t>to</a:t>
            </a:r>
            <a:r>
              <a:rPr lang="de-DE" sz="2300" dirty="0"/>
              <a:t> </a:t>
            </a:r>
            <a:r>
              <a:rPr lang="de-DE" sz="2300" dirty="0" err="1"/>
              <a:t>mobilize</a:t>
            </a:r>
            <a:r>
              <a:rPr lang="de-DE" sz="2300" dirty="0"/>
              <a:t> </a:t>
            </a:r>
            <a:r>
              <a:rPr lang="de-DE" sz="2300" dirty="0" err="1"/>
              <a:t>more</a:t>
            </a:r>
            <a:r>
              <a:rPr lang="de-DE" sz="2300" dirty="0"/>
              <a:t> </a:t>
            </a:r>
            <a:r>
              <a:rPr lang="de-DE" sz="2300" dirty="0" err="1"/>
              <a:t>resources</a:t>
            </a:r>
            <a:r>
              <a:rPr lang="de-DE" sz="2300" dirty="0"/>
              <a:t> </a:t>
            </a:r>
            <a:r>
              <a:rPr lang="de-DE" sz="2300" dirty="0" err="1"/>
              <a:t>to</a:t>
            </a:r>
            <a:r>
              <a:rPr lang="de-DE" sz="2300" dirty="0"/>
              <a:t> </a:t>
            </a:r>
            <a:r>
              <a:rPr lang="de-DE" sz="2300" dirty="0" err="1"/>
              <a:t>recover</a:t>
            </a:r>
            <a:r>
              <a:rPr lang="de-DE" sz="2300" dirty="0"/>
              <a:t> </a:t>
            </a:r>
            <a:r>
              <a:rPr lang="de-DE" sz="2300" dirty="0" err="1"/>
              <a:t>from</a:t>
            </a:r>
            <a:r>
              <a:rPr lang="de-DE" sz="2300" dirty="0"/>
              <a:t> </a:t>
            </a:r>
            <a:r>
              <a:rPr lang="de-DE" sz="2300" dirty="0" err="1"/>
              <a:t>protracted</a:t>
            </a:r>
            <a:r>
              <a:rPr lang="de-DE" sz="2300" dirty="0"/>
              <a:t> </a:t>
            </a:r>
            <a:r>
              <a:rPr lang="de-DE" sz="2300" dirty="0" err="1"/>
              <a:t>conflicts</a:t>
            </a:r>
            <a:r>
              <a:rPr lang="de-DE" sz="2300" dirty="0"/>
              <a:t>.</a:t>
            </a:r>
            <a:endParaRPr sz="23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7"/>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3.3.3 Conflict in Europe</a:t>
            </a:r>
            <a:endParaRPr/>
          </a:p>
        </p:txBody>
      </p:sp>
      <p:pic>
        <p:nvPicPr>
          <p:cNvPr id="535" name="Google Shape;535;p27"/>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536" name="Google Shape;536;p27"/>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537" name="Google Shape;537;p27"/>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538" name="Google Shape;538;p27"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539" name="Google Shape;539;p27"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540" name="Google Shape;540;p27"/>
          <p:cNvSpPr txBox="1">
            <a:spLocks noGrp="1"/>
          </p:cNvSpPr>
          <p:nvPr>
            <p:ph type="body" idx="1"/>
          </p:nvPr>
        </p:nvSpPr>
        <p:spPr>
          <a:xfrm>
            <a:off x="688522" y="2596954"/>
            <a:ext cx="7910046" cy="2217485"/>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de-DE" sz="2300" dirty="0"/>
              <a:t>The war in Ukraine </a:t>
            </a:r>
            <a:r>
              <a:rPr lang="de-DE" sz="2300" dirty="0" err="1"/>
              <a:t>has</a:t>
            </a:r>
            <a:r>
              <a:rPr lang="de-DE" sz="2300" dirty="0"/>
              <a:t> </a:t>
            </a:r>
            <a:r>
              <a:rPr lang="de-DE" sz="2300" dirty="0" err="1"/>
              <a:t>affected</a:t>
            </a:r>
            <a:r>
              <a:rPr lang="de-DE" sz="2300" dirty="0"/>
              <a:t> trade, </a:t>
            </a:r>
            <a:r>
              <a:rPr lang="de-DE" sz="2300" dirty="0" err="1"/>
              <a:t>drained</a:t>
            </a:r>
            <a:r>
              <a:rPr lang="de-DE" sz="2300" dirty="0"/>
              <a:t> </a:t>
            </a:r>
            <a:r>
              <a:rPr lang="de-DE" sz="2300" dirty="0" err="1"/>
              <a:t>resources</a:t>
            </a:r>
            <a:r>
              <a:rPr lang="de-DE" sz="2300" dirty="0"/>
              <a:t> and </a:t>
            </a:r>
            <a:r>
              <a:rPr lang="de-DE" sz="2300" dirty="0" err="1"/>
              <a:t>dismantled</a:t>
            </a:r>
            <a:r>
              <a:rPr lang="de-DE" sz="2300" dirty="0"/>
              <a:t> </a:t>
            </a:r>
            <a:r>
              <a:rPr lang="de-DE" sz="2300" dirty="0" err="1"/>
              <a:t>infrastructure</a:t>
            </a:r>
            <a:r>
              <a:rPr lang="de-DE" sz="2300" dirty="0"/>
              <a:t>, </a:t>
            </a:r>
            <a:r>
              <a:rPr lang="de-DE" sz="2300" dirty="0" err="1"/>
              <a:t>hampering</a:t>
            </a:r>
            <a:r>
              <a:rPr lang="de-DE" sz="2300" dirty="0"/>
              <a:t> </a:t>
            </a:r>
            <a:r>
              <a:rPr lang="de-DE" sz="2300" dirty="0" err="1"/>
              <a:t>economic</a:t>
            </a:r>
            <a:r>
              <a:rPr lang="de-DE" sz="2300" dirty="0"/>
              <a:t> </a:t>
            </a:r>
            <a:r>
              <a:rPr lang="de-DE" sz="2300" dirty="0" err="1"/>
              <a:t>growth</a:t>
            </a:r>
            <a:r>
              <a:rPr lang="de-DE" sz="2300" dirty="0"/>
              <a:t>.</a:t>
            </a:r>
          </a:p>
          <a:p>
            <a:pPr marL="228600" lvl="0" indent="-228600" algn="just" rtl="0">
              <a:lnSpc>
                <a:spcPct val="90000"/>
              </a:lnSpc>
              <a:spcBef>
                <a:spcPts val="0"/>
              </a:spcBef>
              <a:spcAft>
                <a:spcPts val="0"/>
              </a:spcAft>
              <a:buClr>
                <a:schemeClr val="dk1"/>
              </a:buClr>
              <a:buSzPts val="2800"/>
              <a:buChar char="•"/>
            </a:pPr>
            <a:r>
              <a:rPr lang="de-DE" sz="2300" dirty="0" err="1"/>
              <a:t>Economic</a:t>
            </a:r>
            <a:r>
              <a:rPr lang="de-DE" sz="2300" dirty="0"/>
              <a:t> </a:t>
            </a:r>
            <a:r>
              <a:rPr lang="de-DE" sz="2300" dirty="0" err="1"/>
              <a:t>innovation</a:t>
            </a:r>
            <a:r>
              <a:rPr lang="de-DE" sz="2300" dirty="0"/>
              <a:t> and </a:t>
            </a:r>
            <a:r>
              <a:rPr lang="de-DE" sz="2300" dirty="0" err="1"/>
              <a:t>diversification</a:t>
            </a:r>
            <a:r>
              <a:rPr lang="de-DE" sz="2300" dirty="0"/>
              <a:t> </a:t>
            </a:r>
            <a:r>
              <a:rPr lang="de-DE" sz="2300" dirty="0" err="1"/>
              <a:t>have</a:t>
            </a:r>
            <a:r>
              <a:rPr lang="de-DE" sz="2300" dirty="0"/>
              <a:t> </a:t>
            </a:r>
            <a:r>
              <a:rPr lang="de-DE" sz="2300" dirty="0" err="1"/>
              <a:t>been</a:t>
            </a:r>
            <a:r>
              <a:rPr lang="de-DE" sz="2300" dirty="0"/>
              <a:t> </a:t>
            </a:r>
            <a:r>
              <a:rPr lang="de-DE" sz="2300" dirty="0" err="1"/>
              <a:t>hampered</a:t>
            </a:r>
            <a:r>
              <a:rPr lang="de-DE" sz="2300" dirty="0"/>
              <a:t> </a:t>
            </a:r>
            <a:r>
              <a:rPr lang="de-DE" sz="2300" dirty="0" err="1"/>
              <a:t>by</a:t>
            </a:r>
            <a:r>
              <a:rPr lang="de-DE" sz="2300" dirty="0"/>
              <a:t> </a:t>
            </a:r>
            <a:r>
              <a:rPr lang="de-DE" sz="2300" dirty="0" err="1"/>
              <a:t>the</a:t>
            </a:r>
            <a:r>
              <a:rPr lang="de-DE" sz="2300" dirty="0"/>
              <a:t> </a:t>
            </a:r>
            <a:r>
              <a:rPr lang="de-DE" sz="2300" dirty="0" err="1"/>
              <a:t>corrosive</a:t>
            </a:r>
            <a:r>
              <a:rPr lang="de-DE" sz="2300" dirty="0"/>
              <a:t> </a:t>
            </a:r>
            <a:r>
              <a:rPr lang="de-DE" sz="2300" dirty="0" err="1"/>
              <a:t>influence</a:t>
            </a:r>
            <a:r>
              <a:rPr lang="de-DE" sz="2300" dirty="0"/>
              <a:t> </a:t>
            </a:r>
            <a:r>
              <a:rPr lang="de-DE" sz="2300" dirty="0" err="1"/>
              <a:t>of</a:t>
            </a:r>
            <a:r>
              <a:rPr lang="de-DE" sz="2300" dirty="0"/>
              <a:t> </a:t>
            </a:r>
            <a:r>
              <a:rPr lang="de-DE" sz="2300" dirty="0" err="1"/>
              <a:t>conflict</a:t>
            </a:r>
            <a:r>
              <a:rPr lang="de-DE" sz="2300" dirty="0"/>
              <a:t>.</a:t>
            </a:r>
          </a:p>
          <a:p>
            <a:pPr marL="228600" lvl="0" indent="-228600" algn="just" rtl="0">
              <a:lnSpc>
                <a:spcPct val="90000"/>
              </a:lnSpc>
              <a:spcBef>
                <a:spcPts val="0"/>
              </a:spcBef>
              <a:spcAft>
                <a:spcPts val="0"/>
              </a:spcAft>
              <a:buClr>
                <a:schemeClr val="dk1"/>
              </a:buClr>
              <a:buSzPts val="2800"/>
              <a:buChar char="•"/>
            </a:pPr>
            <a:r>
              <a:rPr lang="de-DE" sz="2300" dirty="0"/>
              <a:t>Women </a:t>
            </a:r>
            <a:r>
              <a:rPr lang="de-DE" sz="2300" dirty="0" err="1"/>
              <a:t>have</a:t>
            </a:r>
            <a:r>
              <a:rPr lang="de-DE" sz="2300" dirty="0"/>
              <a:t> </a:t>
            </a:r>
            <a:r>
              <a:rPr lang="de-DE" sz="2300" dirty="0" err="1"/>
              <a:t>been</a:t>
            </a:r>
            <a:r>
              <a:rPr lang="de-DE" sz="2300" dirty="0"/>
              <a:t> </a:t>
            </a:r>
            <a:r>
              <a:rPr lang="de-DE" sz="2300" dirty="0" err="1"/>
              <a:t>disproportionately</a:t>
            </a:r>
            <a:r>
              <a:rPr lang="de-DE" sz="2300" dirty="0"/>
              <a:t> </a:t>
            </a:r>
            <a:r>
              <a:rPr lang="de-DE" sz="2300" dirty="0" err="1"/>
              <a:t>affected</a:t>
            </a:r>
            <a:r>
              <a:rPr lang="de-DE" sz="2300" dirty="0"/>
              <a:t>, </a:t>
            </a:r>
            <a:r>
              <a:rPr lang="de-DE" sz="2300" dirty="0" err="1"/>
              <a:t>with</a:t>
            </a:r>
            <a:r>
              <a:rPr lang="de-DE" sz="2300" dirty="0"/>
              <a:t> </a:t>
            </a:r>
            <a:r>
              <a:rPr lang="de-DE" sz="2300" dirty="0" err="1"/>
              <a:t>gender</a:t>
            </a:r>
            <a:r>
              <a:rPr lang="de-DE" sz="2300" dirty="0"/>
              <a:t> </a:t>
            </a:r>
            <a:r>
              <a:rPr lang="de-DE" sz="2300" dirty="0" err="1"/>
              <a:t>inequality</a:t>
            </a:r>
            <a:r>
              <a:rPr lang="de-DE" sz="2300" dirty="0"/>
              <a:t> </a:t>
            </a:r>
            <a:r>
              <a:rPr lang="de-DE" sz="2300" dirty="0" err="1"/>
              <a:t>deepening</a:t>
            </a:r>
            <a:r>
              <a:rPr lang="de-DE" sz="2300" dirty="0"/>
              <a:t>.</a:t>
            </a:r>
            <a:endParaRPr sz="2300" dirty="0"/>
          </a:p>
        </p:txBody>
      </p:sp>
      <p:sp>
        <p:nvSpPr>
          <p:cNvPr id="542" name="Google Shape;542;p27"/>
          <p:cNvSpPr txBox="1"/>
          <p:nvPr/>
        </p:nvSpPr>
        <p:spPr>
          <a:xfrm>
            <a:off x="688522" y="4660172"/>
            <a:ext cx="11357504" cy="212340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228600" indent="-228600" algn="just">
              <a:lnSpc>
                <a:spcPct val="90000"/>
              </a:lnSpc>
              <a:buClr>
                <a:schemeClr val="dk1"/>
              </a:buClr>
              <a:buSzPts val="2800"/>
              <a:buChar char="•"/>
              <a:defRPr sz="2400">
                <a:solidFill>
                  <a:schemeClr val="dk1"/>
                </a:solidFill>
                <a:latin typeface="Calibri"/>
                <a:ea typeface="Calibri"/>
                <a:cs typeface="Calibri"/>
                <a:sym typeface="Calibri"/>
              </a:defRPr>
            </a:lvl1pPr>
            <a:lvl2pPr marL="914400" indent="-342900">
              <a:lnSpc>
                <a:spcPct val="90000"/>
              </a:lnSpc>
              <a:spcBef>
                <a:spcPts val="500"/>
              </a:spcBef>
              <a:buClr>
                <a:schemeClr val="dk1"/>
              </a:buClr>
              <a:buSzPts val="1800"/>
              <a:buChar char="•"/>
              <a:defRPr sz="2400">
                <a:solidFill>
                  <a:schemeClr val="dk1"/>
                </a:solidFill>
                <a:latin typeface="Calibri"/>
                <a:ea typeface="Calibri"/>
                <a:cs typeface="Calibri"/>
                <a:sym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sym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9pPr>
          </a:lstStyle>
          <a:p>
            <a:r>
              <a:rPr lang="en-GB" sz="2300" dirty="0"/>
              <a:t>Youth face difficulties in accessing quality education and employment due to the conflict.</a:t>
            </a:r>
          </a:p>
          <a:p>
            <a:r>
              <a:rPr lang="en-GB" sz="2300" dirty="0"/>
              <a:t>A safe working environment for everyone, including migrant workers, is essential, but war puts that promise at risk.</a:t>
            </a:r>
          </a:p>
          <a:p>
            <a:r>
              <a:rPr lang="en-GB" sz="2300" dirty="0"/>
              <a:t>Ukraine faces economic instability, population displacement and an uncertain future, while </a:t>
            </a:r>
            <a:r>
              <a:rPr lang="en-GB" sz="2300" dirty="0" err="1"/>
              <a:t>neighboring</a:t>
            </a:r>
            <a:r>
              <a:rPr lang="en-GB" sz="2300" dirty="0"/>
              <a:t> countries like Poland and Hungary deal with an influx of refugees.</a:t>
            </a:r>
            <a:endParaRPr sz="2300" dirty="0"/>
          </a:p>
        </p:txBody>
      </p:sp>
      <p:pic>
        <p:nvPicPr>
          <p:cNvPr id="2" name="Google Shape;470;p27" descr="Flag of Ukraine - Wikipedia">
            <a:extLst>
              <a:ext uri="{FF2B5EF4-FFF2-40B4-BE49-F238E27FC236}">
                <a16:creationId xmlns:a16="http://schemas.microsoft.com/office/drawing/2014/main" id="{8F5C942A-47D4-8737-962B-D3C4DF3ABD96}"/>
              </a:ext>
            </a:extLst>
          </p:cNvPr>
          <p:cNvPicPr preferRelativeResize="0"/>
          <p:nvPr/>
        </p:nvPicPr>
        <p:blipFill rotWithShape="1">
          <a:blip r:embed="rId8">
            <a:alphaModFix/>
          </a:blip>
          <a:srcRect/>
          <a:stretch/>
        </p:blipFill>
        <p:spPr>
          <a:xfrm>
            <a:off x="9095873" y="2499987"/>
            <a:ext cx="2619389" cy="165109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8"/>
          <p:cNvSpPr txBox="1">
            <a:spLocks noGrp="1"/>
          </p:cNvSpPr>
          <p:nvPr>
            <p:ph type="title"/>
          </p:nvPr>
        </p:nvSpPr>
        <p:spPr>
          <a:xfrm>
            <a:off x="577850" y="1767584"/>
            <a:ext cx="110363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dirty="0"/>
              <a:t>4. Progress </a:t>
            </a:r>
            <a:r>
              <a:rPr lang="de-DE" b="1" dirty="0" err="1"/>
              <a:t>towards</a:t>
            </a:r>
            <a:r>
              <a:rPr lang="de-DE" b="1" dirty="0"/>
              <a:t> </a:t>
            </a:r>
            <a:r>
              <a:rPr lang="de-DE" b="1" dirty="0" err="1"/>
              <a:t>the</a:t>
            </a:r>
            <a:r>
              <a:rPr lang="de-DE" b="1" dirty="0"/>
              <a:t> </a:t>
            </a:r>
            <a:r>
              <a:rPr lang="de-DE" b="1" dirty="0" err="1"/>
              <a:t>achievement</a:t>
            </a:r>
            <a:r>
              <a:rPr lang="de-DE" b="1" dirty="0"/>
              <a:t> </a:t>
            </a:r>
            <a:r>
              <a:rPr lang="de-DE" b="1" dirty="0" err="1"/>
              <a:t>of</a:t>
            </a:r>
            <a:r>
              <a:rPr lang="de-DE" b="1" dirty="0"/>
              <a:t> SDG 8</a:t>
            </a:r>
            <a:endParaRPr dirty="0"/>
          </a:p>
        </p:txBody>
      </p:sp>
      <p:pic>
        <p:nvPicPr>
          <p:cNvPr id="559" name="Google Shape;559;p28"/>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560" name="Google Shape;560;p28"/>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561" name="Google Shape;561;p28"/>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562" name="Google Shape;562;p28"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563" name="Google Shape;563;p28"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564" name="Google Shape;564;p28"/>
          <p:cNvSpPr txBox="1">
            <a:spLocks noGrp="1"/>
          </p:cNvSpPr>
          <p:nvPr>
            <p:ph type="body" idx="1"/>
          </p:nvPr>
        </p:nvSpPr>
        <p:spPr>
          <a:xfrm>
            <a:off x="1061704" y="3093147"/>
            <a:ext cx="8348996" cy="2177353"/>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chemeClr val="dk1"/>
              </a:buClr>
              <a:buSzPts val="2400"/>
              <a:buFont typeface="Arial"/>
              <a:buChar char="•"/>
            </a:pPr>
            <a:r>
              <a:rPr lang="de-DE" sz="2400" dirty="0"/>
              <a:t>Regional </a:t>
            </a:r>
            <a:r>
              <a:rPr lang="de-DE" sz="2400" dirty="0" err="1"/>
              <a:t>progress</a:t>
            </a:r>
            <a:r>
              <a:rPr lang="de-DE" sz="2400" dirty="0"/>
              <a:t> in </a:t>
            </a:r>
            <a:r>
              <a:rPr lang="de-DE" sz="2400" dirty="0" err="1"/>
              <a:t>Latin</a:t>
            </a:r>
            <a:r>
              <a:rPr lang="de-DE" sz="2400" dirty="0"/>
              <a:t> </a:t>
            </a:r>
            <a:r>
              <a:rPr lang="de-DE" sz="2400" dirty="0" err="1"/>
              <a:t>America</a:t>
            </a:r>
            <a:endParaRPr sz="2400" dirty="0"/>
          </a:p>
          <a:p>
            <a:pPr marL="228600" lvl="0" indent="-266700" algn="just" rtl="0">
              <a:lnSpc>
                <a:spcPct val="150000"/>
              </a:lnSpc>
              <a:spcBef>
                <a:spcPts val="0"/>
              </a:spcBef>
              <a:spcAft>
                <a:spcPts val="0"/>
              </a:spcAft>
              <a:buSzPts val="2400"/>
              <a:buChar char="•"/>
            </a:pPr>
            <a:r>
              <a:rPr lang="de-DE" sz="2400" dirty="0"/>
              <a:t>Regional </a:t>
            </a:r>
            <a:r>
              <a:rPr lang="de-DE" sz="2400" dirty="0" err="1"/>
              <a:t>progress</a:t>
            </a:r>
            <a:r>
              <a:rPr lang="de-DE" sz="2400" dirty="0"/>
              <a:t> in </a:t>
            </a:r>
            <a:r>
              <a:rPr lang="de-DE" sz="2400" dirty="0" err="1"/>
              <a:t>Africa</a:t>
            </a:r>
            <a:endParaRPr sz="2400" dirty="0"/>
          </a:p>
          <a:p>
            <a:pPr marL="228600" lvl="0" indent="-266700" algn="just" rtl="0">
              <a:lnSpc>
                <a:spcPct val="150000"/>
              </a:lnSpc>
              <a:spcBef>
                <a:spcPts val="0"/>
              </a:spcBef>
              <a:spcAft>
                <a:spcPts val="0"/>
              </a:spcAft>
              <a:buSzPts val="2400"/>
              <a:buChar char="•"/>
            </a:pPr>
            <a:r>
              <a:rPr lang="de-DE" sz="2400" dirty="0"/>
              <a:t>Regional </a:t>
            </a:r>
            <a:r>
              <a:rPr lang="de-DE" sz="2400" dirty="0" err="1"/>
              <a:t>progress</a:t>
            </a:r>
            <a:r>
              <a:rPr lang="de-DE" sz="2400" dirty="0"/>
              <a:t> in Europe</a:t>
            </a:r>
            <a:endParaRPr sz="2400" dirty="0"/>
          </a:p>
          <a:p>
            <a:pPr marL="228600" lvl="0" indent="-228600" algn="just" rtl="0">
              <a:lnSpc>
                <a:spcPct val="150000"/>
              </a:lnSpc>
              <a:spcBef>
                <a:spcPts val="0"/>
              </a:spcBef>
              <a:spcAft>
                <a:spcPts val="0"/>
              </a:spcAft>
              <a:buSzPts val="2400"/>
              <a:buChar char="•"/>
            </a:pPr>
            <a:endParaRP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0"/>
          <p:cNvSpPr txBox="1">
            <a:spLocks noGrp="1"/>
          </p:cNvSpPr>
          <p:nvPr>
            <p:ph type="title"/>
          </p:nvPr>
        </p:nvSpPr>
        <p:spPr>
          <a:xfrm>
            <a:off x="771603" y="1014852"/>
            <a:ext cx="1055999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4.1 Progress in Latin America</a:t>
            </a:r>
            <a:endParaRPr/>
          </a:p>
        </p:txBody>
      </p:sp>
      <p:pic>
        <p:nvPicPr>
          <p:cNvPr id="571" name="Google Shape;571;p30"/>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572" name="Google Shape;572;p30"/>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573" name="Google Shape;573;p30"/>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574" name="Google Shape;574;p30"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575" name="Google Shape;575;p30"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576" name="Google Shape;576;p30"/>
          <p:cNvSpPr txBox="1"/>
          <p:nvPr/>
        </p:nvSpPr>
        <p:spPr>
          <a:xfrm>
            <a:off x="641230" y="2337758"/>
            <a:ext cx="11082000" cy="3785611"/>
          </a:xfrm>
          <a:prstGeom prst="rect">
            <a:avLst/>
          </a:prstGeom>
          <a:noFill/>
          <a:ln>
            <a:noFill/>
          </a:ln>
        </p:spPr>
        <p:txBody>
          <a:bodyPr spcFirstLastPara="1" wrap="square" lIns="91425" tIns="45700" rIns="91425" bIns="45700" anchor="t" anchorCtr="0">
            <a:spAutoFit/>
          </a:bodyPr>
          <a:lstStyle/>
          <a:p>
            <a:pPr marL="285750" marR="0" lvl="0" indent="-273050" algn="just" rtl="0">
              <a:lnSpc>
                <a:spcPct val="150000"/>
              </a:lnSpc>
              <a:spcBef>
                <a:spcPts val="0"/>
              </a:spcBef>
              <a:spcAft>
                <a:spcPts val="0"/>
              </a:spcAft>
              <a:buClr>
                <a:schemeClr val="dk1"/>
              </a:buClr>
              <a:buSzPts val="2200"/>
              <a:buFont typeface="Arial"/>
              <a:buChar char="•"/>
            </a:pPr>
            <a:r>
              <a:rPr lang="de-DE" sz="2000" dirty="0" err="1">
                <a:solidFill>
                  <a:schemeClr val="dk1"/>
                </a:solidFill>
              </a:rPr>
              <a:t>For</a:t>
            </a:r>
            <a:r>
              <a:rPr lang="de-DE" sz="2000" dirty="0">
                <a:solidFill>
                  <a:schemeClr val="dk1"/>
                </a:solidFill>
              </a:rPr>
              <a:t> </a:t>
            </a:r>
            <a:r>
              <a:rPr lang="de-DE" sz="2000" dirty="0" err="1">
                <a:solidFill>
                  <a:schemeClr val="dk1"/>
                </a:solidFill>
              </a:rPr>
              <a:t>the</a:t>
            </a:r>
            <a:r>
              <a:rPr lang="de-DE" sz="2000" dirty="0">
                <a:solidFill>
                  <a:schemeClr val="dk1"/>
                </a:solidFill>
              </a:rPr>
              <a:t> </a:t>
            </a:r>
            <a:r>
              <a:rPr lang="de-DE" sz="2000" dirty="0" err="1">
                <a:solidFill>
                  <a:schemeClr val="dk1"/>
                </a:solidFill>
              </a:rPr>
              <a:t>year</a:t>
            </a:r>
            <a:r>
              <a:rPr lang="de-DE" sz="2000" dirty="0">
                <a:solidFill>
                  <a:schemeClr val="dk1"/>
                </a:solidFill>
              </a:rPr>
              <a:t> 2020 in </a:t>
            </a:r>
            <a:r>
              <a:rPr lang="de-DE" sz="2000" dirty="0" err="1">
                <a:solidFill>
                  <a:schemeClr val="dk1"/>
                </a:solidFill>
              </a:rPr>
              <a:t>Latin</a:t>
            </a:r>
            <a:r>
              <a:rPr lang="de-DE" sz="2000" dirty="0">
                <a:solidFill>
                  <a:schemeClr val="dk1"/>
                </a:solidFill>
              </a:rPr>
              <a:t> </a:t>
            </a:r>
            <a:r>
              <a:rPr lang="de-DE" sz="2000" dirty="0" err="1">
                <a:solidFill>
                  <a:schemeClr val="dk1"/>
                </a:solidFill>
              </a:rPr>
              <a:t>America</a:t>
            </a:r>
            <a:r>
              <a:rPr lang="de-DE" sz="2000" dirty="0">
                <a:solidFill>
                  <a:schemeClr val="dk1"/>
                </a:solidFill>
              </a:rPr>
              <a:t> and </a:t>
            </a:r>
            <a:r>
              <a:rPr lang="de-DE" sz="2000" dirty="0" err="1">
                <a:solidFill>
                  <a:schemeClr val="dk1"/>
                </a:solidFill>
              </a:rPr>
              <a:t>the</a:t>
            </a:r>
            <a:r>
              <a:rPr lang="de-DE" sz="2000" dirty="0">
                <a:solidFill>
                  <a:schemeClr val="dk1"/>
                </a:solidFill>
              </a:rPr>
              <a:t> Caribbean, GDP </a:t>
            </a:r>
            <a:r>
              <a:rPr lang="de-DE" sz="2000" dirty="0" err="1">
                <a:solidFill>
                  <a:schemeClr val="dk1"/>
                </a:solidFill>
              </a:rPr>
              <a:t>growth</a:t>
            </a:r>
            <a:r>
              <a:rPr lang="de-DE" sz="2000" dirty="0">
                <a:solidFill>
                  <a:schemeClr val="dk1"/>
                </a:solidFill>
              </a:rPr>
              <a:t> was -7.57% </a:t>
            </a:r>
            <a:r>
              <a:rPr lang="de-DE" sz="2000" dirty="0" err="1">
                <a:solidFill>
                  <a:schemeClr val="dk1"/>
                </a:solidFill>
              </a:rPr>
              <a:t>while</a:t>
            </a:r>
            <a:r>
              <a:rPr lang="de-DE" sz="2000" dirty="0">
                <a:solidFill>
                  <a:schemeClr val="dk1"/>
                </a:solidFill>
              </a:rPr>
              <a:t> </a:t>
            </a:r>
            <a:r>
              <a:rPr lang="de-DE" sz="2000" dirty="0" err="1">
                <a:solidFill>
                  <a:schemeClr val="dk1"/>
                </a:solidFill>
              </a:rPr>
              <a:t>the</a:t>
            </a:r>
            <a:r>
              <a:rPr lang="de-DE" sz="2000" dirty="0">
                <a:solidFill>
                  <a:schemeClr val="dk1"/>
                </a:solidFill>
              </a:rPr>
              <a:t> </a:t>
            </a:r>
            <a:r>
              <a:rPr lang="de-DE" sz="2000" dirty="0" err="1">
                <a:solidFill>
                  <a:schemeClr val="dk1"/>
                </a:solidFill>
              </a:rPr>
              <a:t>world</a:t>
            </a:r>
            <a:r>
              <a:rPr lang="de-DE" sz="2000" dirty="0">
                <a:solidFill>
                  <a:schemeClr val="dk1"/>
                </a:solidFill>
              </a:rPr>
              <a:t> </a:t>
            </a:r>
            <a:r>
              <a:rPr lang="de-DE" sz="2000" dirty="0" err="1">
                <a:solidFill>
                  <a:schemeClr val="dk1"/>
                </a:solidFill>
              </a:rPr>
              <a:t>average</a:t>
            </a:r>
            <a:r>
              <a:rPr lang="de-DE" sz="2000" dirty="0">
                <a:solidFill>
                  <a:schemeClr val="dk1"/>
                </a:solidFill>
              </a:rPr>
              <a:t> was -4.29%, </a:t>
            </a:r>
            <a:r>
              <a:rPr lang="de-DE" sz="2000" dirty="0" err="1">
                <a:solidFill>
                  <a:schemeClr val="dk1"/>
                </a:solidFill>
              </a:rPr>
              <a:t>showing</a:t>
            </a:r>
            <a:r>
              <a:rPr lang="de-DE" sz="2000" dirty="0">
                <a:solidFill>
                  <a:schemeClr val="dk1"/>
                </a:solidFill>
              </a:rPr>
              <a:t> </a:t>
            </a:r>
            <a:r>
              <a:rPr lang="de-DE" sz="2000" dirty="0" err="1">
                <a:solidFill>
                  <a:schemeClr val="dk1"/>
                </a:solidFill>
              </a:rPr>
              <a:t>that</a:t>
            </a:r>
            <a:r>
              <a:rPr lang="de-DE" sz="2000" dirty="0">
                <a:solidFill>
                  <a:schemeClr val="dk1"/>
                </a:solidFill>
              </a:rPr>
              <a:t> </a:t>
            </a:r>
            <a:r>
              <a:rPr lang="de-DE" sz="2000" dirty="0" err="1">
                <a:solidFill>
                  <a:schemeClr val="dk1"/>
                </a:solidFill>
              </a:rPr>
              <a:t>the</a:t>
            </a:r>
            <a:r>
              <a:rPr lang="de-DE" sz="2000" dirty="0">
                <a:solidFill>
                  <a:schemeClr val="dk1"/>
                </a:solidFill>
              </a:rPr>
              <a:t> </a:t>
            </a:r>
            <a:r>
              <a:rPr lang="de-DE" sz="2000" dirty="0" err="1">
                <a:solidFill>
                  <a:schemeClr val="dk1"/>
                </a:solidFill>
              </a:rPr>
              <a:t>region</a:t>
            </a:r>
            <a:r>
              <a:rPr lang="de-DE" sz="2000" dirty="0">
                <a:solidFill>
                  <a:schemeClr val="dk1"/>
                </a:solidFill>
              </a:rPr>
              <a:t> was </a:t>
            </a:r>
            <a:r>
              <a:rPr lang="de-DE" sz="2000" dirty="0" err="1">
                <a:solidFill>
                  <a:schemeClr val="dk1"/>
                </a:solidFill>
              </a:rPr>
              <a:t>more</a:t>
            </a:r>
            <a:r>
              <a:rPr lang="de-DE" sz="2000" dirty="0">
                <a:solidFill>
                  <a:schemeClr val="dk1"/>
                </a:solidFill>
              </a:rPr>
              <a:t> </a:t>
            </a:r>
            <a:r>
              <a:rPr lang="de-DE" sz="2000" dirty="0" err="1">
                <a:solidFill>
                  <a:schemeClr val="dk1"/>
                </a:solidFill>
              </a:rPr>
              <a:t>impacted</a:t>
            </a:r>
            <a:r>
              <a:rPr lang="de-DE" sz="2000" dirty="0">
                <a:solidFill>
                  <a:schemeClr val="dk1"/>
                </a:solidFill>
              </a:rPr>
              <a:t> </a:t>
            </a:r>
            <a:r>
              <a:rPr lang="de-DE" sz="2000" dirty="0" err="1">
                <a:solidFill>
                  <a:schemeClr val="dk1"/>
                </a:solidFill>
              </a:rPr>
              <a:t>than</a:t>
            </a:r>
            <a:r>
              <a:rPr lang="de-DE" sz="2000" dirty="0">
                <a:solidFill>
                  <a:schemeClr val="dk1"/>
                </a:solidFill>
              </a:rPr>
              <a:t> </a:t>
            </a:r>
            <a:r>
              <a:rPr lang="de-DE" sz="2000" dirty="0" err="1">
                <a:solidFill>
                  <a:schemeClr val="dk1"/>
                </a:solidFill>
              </a:rPr>
              <a:t>the</a:t>
            </a:r>
            <a:r>
              <a:rPr lang="de-DE" sz="2000" dirty="0">
                <a:solidFill>
                  <a:schemeClr val="dk1"/>
                </a:solidFill>
              </a:rPr>
              <a:t> </a:t>
            </a:r>
            <a:r>
              <a:rPr lang="de-DE" sz="2000" dirty="0" err="1">
                <a:solidFill>
                  <a:schemeClr val="dk1"/>
                </a:solidFill>
              </a:rPr>
              <a:t>world</a:t>
            </a:r>
            <a:r>
              <a:rPr lang="de-DE" sz="2000" dirty="0">
                <a:solidFill>
                  <a:schemeClr val="dk1"/>
                </a:solidFill>
              </a:rPr>
              <a:t> </a:t>
            </a:r>
            <a:r>
              <a:rPr lang="de-DE" sz="2000" dirty="0" err="1">
                <a:solidFill>
                  <a:schemeClr val="dk1"/>
                </a:solidFill>
              </a:rPr>
              <a:t>average</a:t>
            </a:r>
            <a:r>
              <a:rPr lang="de-DE" sz="2000" dirty="0">
                <a:solidFill>
                  <a:schemeClr val="dk1"/>
                </a:solidFill>
              </a:rPr>
              <a:t>.</a:t>
            </a:r>
            <a:endParaRPr sz="2000" dirty="0">
              <a:solidFill>
                <a:schemeClr val="dk1"/>
              </a:solidFill>
            </a:endParaRPr>
          </a:p>
          <a:p>
            <a:pPr marL="285750" marR="0" lvl="0" indent="-273050" algn="just" rtl="0">
              <a:lnSpc>
                <a:spcPct val="150000"/>
              </a:lnSpc>
              <a:spcBef>
                <a:spcPts val="0"/>
              </a:spcBef>
              <a:spcAft>
                <a:spcPts val="0"/>
              </a:spcAft>
              <a:buClr>
                <a:schemeClr val="dk1"/>
              </a:buClr>
              <a:buSzPts val="2200"/>
              <a:buChar char="•"/>
            </a:pPr>
            <a:r>
              <a:rPr lang="de-DE" sz="2000" dirty="0" err="1">
                <a:solidFill>
                  <a:schemeClr val="dk1"/>
                </a:solidFill>
              </a:rPr>
              <a:t>Some</a:t>
            </a:r>
            <a:r>
              <a:rPr lang="de-DE" sz="2000" dirty="0">
                <a:solidFill>
                  <a:schemeClr val="dk1"/>
                </a:solidFill>
              </a:rPr>
              <a:t> countries in </a:t>
            </a:r>
            <a:r>
              <a:rPr lang="de-DE" sz="2000" dirty="0" err="1">
                <a:solidFill>
                  <a:schemeClr val="dk1"/>
                </a:solidFill>
              </a:rPr>
              <a:t>this</a:t>
            </a:r>
            <a:r>
              <a:rPr lang="de-DE" sz="2000" dirty="0">
                <a:solidFill>
                  <a:schemeClr val="dk1"/>
                </a:solidFill>
              </a:rPr>
              <a:t> </a:t>
            </a:r>
            <a:r>
              <a:rPr lang="de-DE" sz="2000" dirty="0" err="1">
                <a:solidFill>
                  <a:schemeClr val="dk1"/>
                </a:solidFill>
              </a:rPr>
              <a:t>region</a:t>
            </a:r>
            <a:r>
              <a:rPr lang="de-DE" sz="2000" dirty="0">
                <a:solidFill>
                  <a:schemeClr val="dk1"/>
                </a:solidFill>
              </a:rPr>
              <a:t> </a:t>
            </a:r>
            <a:r>
              <a:rPr lang="de-DE" sz="2000" dirty="0" err="1">
                <a:solidFill>
                  <a:schemeClr val="dk1"/>
                </a:solidFill>
              </a:rPr>
              <a:t>presented</a:t>
            </a:r>
            <a:r>
              <a:rPr lang="de-DE" sz="2000" dirty="0">
                <a:solidFill>
                  <a:schemeClr val="dk1"/>
                </a:solidFill>
              </a:rPr>
              <a:t> high </a:t>
            </a:r>
            <a:r>
              <a:rPr lang="de-DE" sz="2000" dirty="0" err="1">
                <a:solidFill>
                  <a:schemeClr val="dk1"/>
                </a:solidFill>
              </a:rPr>
              <a:t>values</a:t>
            </a:r>
            <a:r>
              <a:rPr lang="de-DE" sz="2000" dirty="0">
                <a:solidFill>
                  <a:schemeClr val="dk1"/>
                </a:solidFill>
              </a:rPr>
              <a:t> in GDP per </a:t>
            </a:r>
            <a:r>
              <a:rPr lang="de-DE" sz="2000" dirty="0" err="1">
                <a:solidFill>
                  <a:schemeClr val="dk1"/>
                </a:solidFill>
              </a:rPr>
              <a:t>capita</a:t>
            </a:r>
            <a:r>
              <a:rPr lang="de-DE" sz="2000" dirty="0">
                <a:solidFill>
                  <a:schemeClr val="dk1"/>
                </a:solidFill>
              </a:rPr>
              <a:t> </a:t>
            </a:r>
            <a:r>
              <a:rPr lang="de-DE" sz="2000" dirty="0" err="1">
                <a:solidFill>
                  <a:schemeClr val="dk1"/>
                </a:solidFill>
              </a:rPr>
              <a:t>when</a:t>
            </a:r>
            <a:r>
              <a:rPr lang="de-DE" sz="2000" dirty="0">
                <a:solidFill>
                  <a:schemeClr val="dk1"/>
                </a:solidFill>
              </a:rPr>
              <a:t> </a:t>
            </a:r>
            <a:r>
              <a:rPr lang="de-DE" sz="2000" dirty="0" err="1">
                <a:solidFill>
                  <a:schemeClr val="dk1"/>
                </a:solidFill>
              </a:rPr>
              <a:t>measured</a:t>
            </a:r>
            <a:r>
              <a:rPr lang="de-DE" sz="2000" dirty="0">
                <a:solidFill>
                  <a:schemeClr val="dk1"/>
                </a:solidFill>
              </a:rPr>
              <a:t> </a:t>
            </a:r>
            <a:r>
              <a:rPr lang="de-DE" sz="2000" dirty="0" err="1">
                <a:solidFill>
                  <a:schemeClr val="dk1"/>
                </a:solidFill>
              </a:rPr>
              <a:t>by</a:t>
            </a:r>
            <a:r>
              <a:rPr lang="de-DE" sz="2000" dirty="0">
                <a:solidFill>
                  <a:schemeClr val="dk1"/>
                </a:solidFill>
              </a:rPr>
              <a:t> GDP per </a:t>
            </a:r>
            <a:r>
              <a:rPr lang="de-DE" sz="2000" dirty="0" err="1">
                <a:solidFill>
                  <a:schemeClr val="dk1"/>
                </a:solidFill>
              </a:rPr>
              <a:t>employed</a:t>
            </a:r>
            <a:r>
              <a:rPr lang="de-DE" sz="2000" dirty="0">
                <a:solidFill>
                  <a:schemeClr val="dk1"/>
                </a:solidFill>
              </a:rPr>
              <a:t> </a:t>
            </a:r>
            <a:r>
              <a:rPr lang="de-DE" sz="2000" dirty="0" err="1">
                <a:solidFill>
                  <a:schemeClr val="dk1"/>
                </a:solidFill>
              </a:rPr>
              <a:t>person</a:t>
            </a:r>
            <a:r>
              <a:rPr lang="de-DE" sz="2000" dirty="0">
                <a:solidFill>
                  <a:schemeClr val="dk1"/>
                </a:solidFill>
              </a:rPr>
              <a:t>. </a:t>
            </a:r>
          </a:p>
          <a:p>
            <a:pPr marL="285750" marR="0" lvl="0" indent="-273050" algn="just" rtl="0">
              <a:lnSpc>
                <a:spcPct val="150000"/>
              </a:lnSpc>
              <a:spcBef>
                <a:spcPts val="0"/>
              </a:spcBef>
              <a:spcAft>
                <a:spcPts val="0"/>
              </a:spcAft>
              <a:buClr>
                <a:schemeClr val="dk1"/>
              </a:buClr>
              <a:buSzPts val="2200"/>
              <a:buChar char="•"/>
            </a:pPr>
            <a:r>
              <a:rPr lang="de-DE" sz="2000" dirty="0">
                <a:solidFill>
                  <a:schemeClr val="dk1"/>
                </a:solidFill>
              </a:rPr>
              <a:t>In 2020, </a:t>
            </a:r>
            <a:r>
              <a:rPr lang="de-DE" sz="2000" dirty="0" err="1">
                <a:solidFill>
                  <a:schemeClr val="dk1"/>
                </a:solidFill>
              </a:rPr>
              <a:t>the</a:t>
            </a:r>
            <a:r>
              <a:rPr lang="de-DE" sz="2000" dirty="0">
                <a:solidFill>
                  <a:schemeClr val="dk1"/>
                </a:solidFill>
              </a:rPr>
              <a:t> </a:t>
            </a:r>
            <a:r>
              <a:rPr lang="de-DE" sz="2000" dirty="0" err="1">
                <a:solidFill>
                  <a:schemeClr val="dk1"/>
                </a:solidFill>
              </a:rPr>
              <a:t>unemployment</a:t>
            </a:r>
            <a:r>
              <a:rPr lang="de-DE" sz="2000" dirty="0">
                <a:solidFill>
                  <a:schemeClr val="dk1"/>
                </a:solidFill>
              </a:rPr>
              <a:t> rate in </a:t>
            </a:r>
            <a:r>
              <a:rPr lang="de-DE" sz="2000" dirty="0" err="1">
                <a:solidFill>
                  <a:schemeClr val="dk1"/>
                </a:solidFill>
              </a:rPr>
              <a:t>Latin</a:t>
            </a:r>
            <a:r>
              <a:rPr lang="de-DE" sz="2000" dirty="0">
                <a:solidFill>
                  <a:schemeClr val="dk1"/>
                </a:solidFill>
              </a:rPr>
              <a:t> </a:t>
            </a:r>
            <a:r>
              <a:rPr lang="de-DE" sz="2000" dirty="0" err="1">
                <a:solidFill>
                  <a:schemeClr val="dk1"/>
                </a:solidFill>
              </a:rPr>
              <a:t>America</a:t>
            </a:r>
            <a:r>
              <a:rPr lang="de-DE" sz="2000" dirty="0">
                <a:solidFill>
                  <a:schemeClr val="dk1"/>
                </a:solidFill>
              </a:rPr>
              <a:t> was </a:t>
            </a:r>
            <a:r>
              <a:rPr lang="de-DE" sz="2000" dirty="0" err="1">
                <a:solidFill>
                  <a:schemeClr val="dk1"/>
                </a:solidFill>
              </a:rPr>
              <a:t>the</a:t>
            </a:r>
            <a:r>
              <a:rPr lang="de-DE" sz="2000" dirty="0">
                <a:solidFill>
                  <a:schemeClr val="dk1"/>
                </a:solidFill>
              </a:rPr>
              <a:t> </a:t>
            </a:r>
            <a:r>
              <a:rPr lang="de-DE" sz="2000" dirty="0" err="1">
                <a:solidFill>
                  <a:schemeClr val="dk1"/>
                </a:solidFill>
              </a:rPr>
              <a:t>highest</a:t>
            </a:r>
            <a:r>
              <a:rPr lang="de-DE" sz="2000" dirty="0">
                <a:solidFill>
                  <a:schemeClr val="dk1"/>
                </a:solidFill>
              </a:rPr>
              <a:t> </a:t>
            </a:r>
            <a:r>
              <a:rPr lang="de-DE" sz="2000" dirty="0" err="1">
                <a:solidFill>
                  <a:schemeClr val="dk1"/>
                </a:solidFill>
              </a:rPr>
              <a:t>recorded</a:t>
            </a:r>
            <a:r>
              <a:rPr lang="de-DE" sz="2000" dirty="0">
                <a:solidFill>
                  <a:schemeClr val="dk1"/>
                </a:solidFill>
              </a:rPr>
              <a:t> </a:t>
            </a:r>
            <a:r>
              <a:rPr lang="de-DE" sz="2000" dirty="0" err="1">
                <a:solidFill>
                  <a:schemeClr val="dk1"/>
                </a:solidFill>
              </a:rPr>
              <a:t>since</a:t>
            </a:r>
            <a:r>
              <a:rPr lang="de-DE" sz="2000" dirty="0">
                <a:solidFill>
                  <a:schemeClr val="dk1"/>
                </a:solidFill>
              </a:rPr>
              <a:t> 1991, </a:t>
            </a:r>
            <a:r>
              <a:rPr lang="de-DE" sz="2000" dirty="0" err="1">
                <a:solidFill>
                  <a:schemeClr val="dk1"/>
                </a:solidFill>
              </a:rPr>
              <a:t>reaching</a:t>
            </a:r>
            <a:r>
              <a:rPr lang="de-DE" sz="2000" dirty="0">
                <a:solidFill>
                  <a:schemeClr val="dk1"/>
                </a:solidFill>
              </a:rPr>
              <a:t> 10.6% </a:t>
            </a:r>
            <a:r>
              <a:rPr lang="de-DE" sz="2000" dirty="0" err="1">
                <a:solidFill>
                  <a:schemeClr val="dk1"/>
                </a:solidFill>
              </a:rPr>
              <a:t>while</a:t>
            </a:r>
            <a:r>
              <a:rPr lang="de-DE" sz="2000" dirty="0">
                <a:solidFill>
                  <a:schemeClr val="dk1"/>
                </a:solidFill>
              </a:rPr>
              <a:t> </a:t>
            </a:r>
            <a:r>
              <a:rPr lang="de-DE" sz="2000" dirty="0" err="1">
                <a:solidFill>
                  <a:schemeClr val="dk1"/>
                </a:solidFill>
              </a:rPr>
              <a:t>the</a:t>
            </a:r>
            <a:r>
              <a:rPr lang="de-DE" sz="2000" dirty="0">
                <a:solidFill>
                  <a:schemeClr val="dk1"/>
                </a:solidFill>
              </a:rPr>
              <a:t> </a:t>
            </a:r>
            <a:r>
              <a:rPr lang="de-DE" sz="2000" dirty="0" err="1">
                <a:solidFill>
                  <a:schemeClr val="dk1"/>
                </a:solidFill>
              </a:rPr>
              <a:t>world</a:t>
            </a:r>
            <a:r>
              <a:rPr lang="de-DE" sz="2000" dirty="0">
                <a:solidFill>
                  <a:schemeClr val="dk1"/>
                </a:solidFill>
              </a:rPr>
              <a:t> </a:t>
            </a:r>
            <a:r>
              <a:rPr lang="de-DE" sz="2000" dirty="0" err="1">
                <a:solidFill>
                  <a:schemeClr val="dk1"/>
                </a:solidFill>
              </a:rPr>
              <a:t>average</a:t>
            </a:r>
            <a:r>
              <a:rPr lang="de-DE" sz="2000" dirty="0">
                <a:solidFill>
                  <a:schemeClr val="dk1"/>
                </a:solidFill>
              </a:rPr>
              <a:t> was 6.57%. </a:t>
            </a:r>
            <a:r>
              <a:rPr lang="de-DE" sz="2000" dirty="0" err="1">
                <a:solidFill>
                  <a:schemeClr val="dk1"/>
                </a:solidFill>
              </a:rPr>
              <a:t>For</a:t>
            </a:r>
            <a:r>
              <a:rPr lang="de-DE" sz="2000" dirty="0">
                <a:solidFill>
                  <a:schemeClr val="dk1"/>
                </a:solidFill>
              </a:rPr>
              <a:t> </a:t>
            </a:r>
            <a:r>
              <a:rPr lang="de-DE" sz="2000" dirty="0" err="1">
                <a:solidFill>
                  <a:schemeClr val="dk1"/>
                </a:solidFill>
              </a:rPr>
              <a:t>the</a:t>
            </a:r>
            <a:r>
              <a:rPr lang="de-DE" sz="2000" dirty="0">
                <a:solidFill>
                  <a:schemeClr val="dk1"/>
                </a:solidFill>
              </a:rPr>
              <a:t> </a:t>
            </a:r>
            <a:r>
              <a:rPr lang="de-DE" sz="2000" dirty="0" err="1">
                <a:solidFill>
                  <a:schemeClr val="dk1"/>
                </a:solidFill>
              </a:rPr>
              <a:t>year</a:t>
            </a:r>
            <a:r>
              <a:rPr lang="de-DE" sz="2000" dirty="0">
                <a:solidFill>
                  <a:schemeClr val="dk1"/>
                </a:solidFill>
              </a:rPr>
              <a:t> 2021 </a:t>
            </a:r>
            <a:r>
              <a:rPr lang="de-DE" sz="2000" dirty="0" err="1">
                <a:solidFill>
                  <a:schemeClr val="dk1"/>
                </a:solidFill>
              </a:rPr>
              <a:t>there</a:t>
            </a:r>
            <a:r>
              <a:rPr lang="de-DE" sz="2000" dirty="0">
                <a:solidFill>
                  <a:schemeClr val="dk1"/>
                </a:solidFill>
              </a:rPr>
              <a:t> was a </a:t>
            </a:r>
            <a:r>
              <a:rPr lang="de-DE" sz="2000" dirty="0" err="1">
                <a:solidFill>
                  <a:schemeClr val="dk1"/>
                </a:solidFill>
              </a:rPr>
              <a:t>reduction</a:t>
            </a:r>
            <a:r>
              <a:rPr lang="de-DE" sz="2000" dirty="0">
                <a:solidFill>
                  <a:schemeClr val="dk1"/>
                </a:solidFill>
              </a:rPr>
              <a:t> in </a:t>
            </a:r>
            <a:r>
              <a:rPr lang="de-DE" sz="2000" dirty="0" err="1">
                <a:solidFill>
                  <a:schemeClr val="dk1"/>
                </a:solidFill>
              </a:rPr>
              <a:t>unemployment</a:t>
            </a:r>
            <a:r>
              <a:rPr lang="de-DE" sz="2000" dirty="0">
                <a:solidFill>
                  <a:schemeClr val="dk1"/>
                </a:solidFill>
              </a:rPr>
              <a:t> </a:t>
            </a:r>
            <a:r>
              <a:rPr lang="de-DE" sz="2000" dirty="0" err="1">
                <a:solidFill>
                  <a:schemeClr val="dk1"/>
                </a:solidFill>
              </a:rPr>
              <a:t>to</a:t>
            </a:r>
            <a:r>
              <a:rPr lang="de-DE" sz="2000" dirty="0">
                <a:solidFill>
                  <a:schemeClr val="dk1"/>
                </a:solidFill>
              </a:rPr>
              <a:t> 9.96% </a:t>
            </a:r>
            <a:r>
              <a:rPr lang="de-DE" sz="2000" dirty="0" err="1">
                <a:solidFill>
                  <a:schemeClr val="dk1"/>
                </a:solidFill>
              </a:rPr>
              <a:t>while</a:t>
            </a:r>
            <a:r>
              <a:rPr lang="de-DE" sz="2000" dirty="0">
                <a:solidFill>
                  <a:schemeClr val="dk1"/>
                </a:solidFill>
              </a:rPr>
              <a:t> </a:t>
            </a:r>
            <a:r>
              <a:rPr lang="de-DE" sz="2000" dirty="0" err="1">
                <a:solidFill>
                  <a:schemeClr val="dk1"/>
                </a:solidFill>
              </a:rPr>
              <a:t>the</a:t>
            </a:r>
            <a:r>
              <a:rPr lang="de-DE" sz="2000" dirty="0">
                <a:solidFill>
                  <a:schemeClr val="dk1"/>
                </a:solidFill>
              </a:rPr>
              <a:t> </a:t>
            </a:r>
            <a:r>
              <a:rPr lang="de-DE" sz="2000" dirty="0" err="1">
                <a:solidFill>
                  <a:schemeClr val="dk1"/>
                </a:solidFill>
              </a:rPr>
              <a:t>world</a:t>
            </a:r>
            <a:r>
              <a:rPr lang="de-DE" sz="2000" dirty="0">
                <a:solidFill>
                  <a:schemeClr val="dk1"/>
                </a:solidFill>
              </a:rPr>
              <a:t> </a:t>
            </a:r>
            <a:r>
              <a:rPr lang="de-DE" sz="2000" dirty="0" err="1">
                <a:solidFill>
                  <a:schemeClr val="dk1"/>
                </a:solidFill>
              </a:rPr>
              <a:t>average</a:t>
            </a:r>
            <a:r>
              <a:rPr lang="de-DE" sz="2000" dirty="0">
                <a:solidFill>
                  <a:schemeClr val="dk1"/>
                </a:solidFill>
              </a:rPr>
              <a:t> was 6.18%.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373711" y="1224548"/>
            <a:ext cx="6640076" cy="106630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000"/>
              <a:buFont typeface="Arial"/>
              <a:buNone/>
            </a:pPr>
            <a:r>
              <a:rPr lang="de-DE" sz="4000" b="1" dirty="0">
                <a:latin typeface="Arial"/>
                <a:ea typeface="Arial"/>
                <a:cs typeface="Arial"/>
                <a:sym typeface="Arial"/>
              </a:rPr>
              <a:t>1. </a:t>
            </a:r>
            <a:r>
              <a:rPr lang="de-DE" sz="4000" b="1" dirty="0" err="1">
                <a:latin typeface="Arial"/>
                <a:ea typeface="Arial"/>
                <a:cs typeface="Arial"/>
                <a:sym typeface="Arial"/>
              </a:rPr>
              <a:t>Introduction</a:t>
            </a:r>
            <a:r>
              <a:rPr lang="de-DE" sz="4000" b="1" dirty="0">
                <a:latin typeface="Arial"/>
                <a:ea typeface="Arial"/>
                <a:cs typeface="Arial"/>
                <a:sym typeface="Arial"/>
              </a:rPr>
              <a:t> </a:t>
            </a:r>
            <a:r>
              <a:rPr lang="de-DE" sz="4000" b="1" dirty="0" err="1">
                <a:latin typeface="Arial"/>
                <a:ea typeface="Arial"/>
                <a:cs typeface="Arial"/>
                <a:sym typeface="Arial"/>
              </a:rPr>
              <a:t>to</a:t>
            </a:r>
            <a:r>
              <a:rPr lang="de-DE" sz="4000" b="1" dirty="0">
                <a:latin typeface="Arial"/>
                <a:ea typeface="Arial"/>
                <a:cs typeface="Arial"/>
                <a:sym typeface="Arial"/>
              </a:rPr>
              <a:t> </a:t>
            </a:r>
            <a:r>
              <a:rPr lang="de-DE" sz="4000" b="1" dirty="0" err="1">
                <a:latin typeface="Arial"/>
                <a:ea typeface="Arial"/>
                <a:cs typeface="Arial"/>
                <a:sym typeface="Arial"/>
              </a:rPr>
              <a:t>the</a:t>
            </a:r>
            <a:r>
              <a:rPr lang="de-DE" sz="4000" b="1" dirty="0">
                <a:latin typeface="Arial"/>
                <a:ea typeface="Arial"/>
                <a:cs typeface="Arial"/>
                <a:sym typeface="Arial"/>
              </a:rPr>
              <a:t> SDGs</a:t>
            </a:r>
            <a:endParaRPr dirty="0"/>
          </a:p>
        </p:txBody>
      </p:sp>
      <p:pic>
        <p:nvPicPr>
          <p:cNvPr id="117" name="Google Shape;117;p3"/>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118" name="Google Shape;118;p3"/>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119" name="Google Shape;119;p3"/>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120" name="Google Shape;120;p3"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121" name="Google Shape;121;p3"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pic>
        <p:nvPicPr>
          <p:cNvPr id="122" name="Google Shape;122;p3" descr="A screenshot of a cell phone&#10;&#10;Description automatically generated"/>
          <p:cNvPicPr preferRelativeResize="0"/>
          <p:nvPr/>
        </p:nvPicPr>
        <p:blipFill rotWithShape="1">
          <a:blip r:embed="rId8">
            <a:alphaModFix/>
          </a:blip>
          <a:srcRect t="10451"/>
          <a:stretch/>
        </p:blipFill>
        <p:spPr>
          <a:xfrm>
            <a:off x="2278529" y="2290852"/>
            <a:ext cx="7634942" cy="390768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0"/>
          <p:cNvSpPr txBox="1">
            <a:spLocks noGrp="1"/>
          </p:cNvSpPr>
          <p:nvPr>
            <p:ph type="title"/>
          </p:nvPr>
        </p:nvSpPr>
        <p:spPr>
          <a:xfrm>
            <a:off x="771603" y="1014852"/>
            <a:ext cx="1055999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4.1 Progress in Latin America</a:t>
            </a:r>
            <a:endParaRPr/>
          </a:p>
        </p:txBody>
      </p:sp>
      <p:pic>
        <p:nvPicPr>
          <p:cNvPr id="571" name="Google Shape;571;p30"/>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572" name="Google Shape;572;p30"/>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573" name="Google Shape;573;p30"/>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574" name="Google Shape;574;p30"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575" name="Google Shape;575;p30"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pic>
        <p:nvPicPr>
          <p:cNvPr id="2" name="Google Shape;519;p59">
            <a:extLst>
              <a:ext uri="{FF2B5EF4-FFF2-40B4-BE49-F238E27FC236}">
                <a16:creationId xmlns:a16="http://schemas.microsoft.com/office/drawing/2014/main" id="{7C350513-2DF7-9F0C-BD6A-15EEF789C734}"/>
              </a:ext>
            </a:extLst>
          </p:cNvPr>
          <p:cNvPicPr preferRelativeResize="0"/>
          <p:nvPr/>
        </p:nvPicPr>
        <p:blipFill rotWithShape="1">
          <a:blip r:embed="rId8">
            <a:alphaModFix/>
          </a:blip>
          <a:srcRect/>
          <a:stretch/>
        </p:blipFill>
        <p:spPr>
          <a:xfrm>
            <a:off x="2933700" y="2118211"/>
            <a:ext cx="5530074" cy="4223518"/>
          </a:xfrm>
          <a:prstGeom prst="rect">
            <a:avLst/>
          </a:prstGeom>
          <a:noFill/>
          <a:ln>
            <a:noFill/>
          </a:ln>
        </p:spPr>
      </p:pic>
    </p:spTree>
    <p:extLst>
      <p:ext uri="{BB962C8B-B14F-4D97-AF65-F5344CB8AC3E}">
        <p14:creationId xmlns:p14="http://schemas.microsoft.com/office/powerpoint/2010/main" val="1063229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1"/>
          <p:cNvSpPr txBox="1">
            <a:spLocks noGrp="1"/>
          </p:cNvSpPr>
          <p:nvPr>
            <p:ph type="title"/>
          </p:nvPr>
        </p:nvSpPr>
        <p:spPr>
          <a:xfrm>
            <a:off x="838202" y="988349"/>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4.2 Progress in Africa</a:t>
            </a:r>
            <a:endParaRPr b="1"/>
          </a:p>
        </p:txBody>
      </p:sp>
      <p:pic>
        <p:nvPicPr>
          <p:cNvPr id="583" name="Google Shape;583;p31"/>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584" name="Google Shape;584;p31"/>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585" name="Google Shape;585;p31"/>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586" name="Google Shape;586;p31"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587" name="Google Shape;587;p31"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pic>
        <p:nvPicPr>
          <p:cNvPr id="588" name="Google Shape;588;p31"/>
          <p:cNvPicPr preferRelativeResize="0"/>
          <p:nvPr/>
        </p:nvPicPr>
        <p:blipFill>
          <a:blip r:embed="rId8">
            <a:alphaModFix/>
          </a:blip>
          <a:stretch>
            <a:fillRect/>
          </a:stretch>
        </p:blipFill>
        <p:spPr>
          <a:xfrm>
            <a:off x="2093915" y="2050675"/>
            <a:ext cx="8004175" cy="45802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25e80896aae_0_16"/>
          <p:cNvSpPr txBox="1">
            <a:spLocks noGrp="1"/>
          </p:cNvSpPr>
          <p:nvPr>
            <p:ph type="title"/>
          </p:nvPr>
        </p:nvSpPr>
        <p:spPr>
          <a:xfrm>
            <a:off x="793802" y="117442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4.2 Progress in Africa</a:t>
            </a:r>
            <a:endParaRPr b="1"/>
          </a:p>
        </p:txBody>
      </p:sp>
      <p:pic>
        <p:nvPicPr>
          <p:cNvPr id="607" name="Google Shape;607;g25e80896aae_0_16"/>
          <p:cNvPicPr preferRelativeResize="0"/>
          <p:nvPr/>
        </p:nvPicPr>
        <p:blipFill rotWithShape="1">
          <a:blip r:embed="rId3">
            <a:alphaModFix/>
          </a:blip>
          <a:srcRect t="10685" b="12938"/>
          <a:stretch/>
        </p:blipFill>
        <p:spPr>
          <a:xfrm>
            <a:off x="10189935" y="74422"/>
            <a:ext cx="1856091" cy="1068056"/>
          </a:xfrm>
          <a:prstGeom prst="rect">
            <a:avLst/>
          </a:prstGeom>
          <a:noFill/>
          <a:ln>
            <a:noFill/>
          </a:ln>
        </p:spPr>
      </p:pic>
      <p:pic>
        <p:nvPicPr>
          <p:cNvPr id="608" name="Google Shape;608;g25e80896aae_0_16"/>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609" name="Google Shape;609;g25e80896aae_0_16"/>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610" name="Google Shape;610;g25e80896aae_0_16"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611" name="Google Shape;611;g25e80896aae_0_16" descr="Portal - UPF | Universidade de Passo Fundo"/>
          <p:cNvPicPr preferRelativeResize="0"/>
          <p:nvPr/>
        </p:nvPicPr>
        <p:blipFill rotWithShape="1">
          <a:blip r:embed="rId7">
            <a:alphaModFix/>
          </a:blip>
          <a:srcRect t="25553" b="24838"/>
          <a:stretch/>
        </p:blipFill>
        <p:spPr>
          <a:xfrm>
            <a:off x="7776575" y="139380"/>
            <a:ext cx="2413359" cy="848971"/>
          </a:xfrm>
          <a:prstGeom prst="rect">
            <a:avLst/>
          </a:prstGeom>
          <a:noFill/>
          <a:ln>
            <a:noFill/>
          </a:ln>
        </p:spPr>
      </p:pic>
      <p:sp>
        <p:nvSpPr>
          <p:cNvPr id="612" name="Google Shape;612;g25e80896aae_0_16"/>
          <p:cNvSpPr txBox="1">
            <a:spLocks noGrp="1"/>
          </p:cNvSpPr>
          <p:nvPr>
            <p:ph type="body" idx="1"/>
          </p:nvPr>
        </p:nvSpPr>
        <p:spPr>
          <a:xfrm>
            <a:off x="838200" y="2407163"/>
            <a:ext cx="10515600" cy="4080900"/>
          </a:xfrm>
          <a:prstGeom prst="rect">
            <a:avLst/>
          </a:prstGeom>
          <a:noFill/>
          <a:ln>
            <a:noFill/>
          </a:ln>
        </p:spPr>
        <p:txBody>
          <a:bodyPr spcFirstLastPara="1" wrap="square" lIns="91425" tIns="45700" rIns="91425" bIns="45700" anchor="t" anchorCtr="0">
            <a:normAutofit fontScale="77500" lnSpcReduction="20000"/>
          </a:bodyPr>
          <a:lstStyle/>
          <a:p>
            <a:pPr marL="228600" lvl="0" indent="-215265" algn="just" rtl="0">
              <a:lnSpc>
                <a:spcPct val="150000"/>
              </a:lnSpc>
              <a:spcBef>
                <a:spcPts val="1000"/>
              </a:spcBef>
              <a:spcAft>
                <a:spcPts val="0"/>
              </a:spcAft>
              <a:buClr>
                <a:schemeClr val="dk1"/>
              </a:buClr>
              <a:buSzPct val="100000"/>
              <a:buChar char="•"/>
            </a:pPr>
            <a:r>
              <a:rPr lang="de-DE"/>
              <a:t>Approximately 60% of jobs in Africa are considered vulnerable, less than 1% of the unemployed receive unemployment benefits and only 19% of the African population (excluding North Africa) is covered by social insurance.</a:t>
            </a:r>
            <a:endParaRPr/>
          </a:p>
          <a:p>
            <a:pPr marL="228600" lvl="0" indent="-161290" algn="just" rtl="0">
              <a:lnSpc>
                <a:spcPct val="150000"/>
              </a:lnSpc>
              <a:spcBef>
                <a:spcPts val="1000"/>
              </a:spcBef>
              <a:spcAft>
                <a:spcPts val="0"/>
              </a:spcAft>
              <a:buSzPct val="64285"/>
              <a:buChar char="•"/>
            </a:pPr>
            <a:r>
              <a:rPr lang="de-DE"/>
              <a:t>The highest gender unemployment gap is found in Northern Africa with the female youth unemployment rate almost double that of young men, reaching as high as 44.3%. </a:t>
            </a:r>
            <a:endParaRPr/>
          </a:p>
          <a:p>
            <a:pPr marL="228600" lvl="0" indent="-161290" algn="just" rtl="0">
              <a:lnSpc>
                <a:spcPct val="150000"/>
              </a:lnSpc>
              <a:spcBef>
                <a:spcPts val="1000"/>
              </a:spcBef>
              <a:spcAft>
                <a:spcPts val="0"/>
              </a:spcAft>
              <a:buSzPct val="64285"/>
              <a:buChar char="•"/>
            </a:pPr>
            <a:r>
              <a:rPr lang="de-DE"/>
              <a:t>In 2019, Africa was ranked as the world’s least banked region, with an estimated 80% of its one billion people lacking access to formal banking services.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29635f73dff_0_13"/>
          <p:cNvSpPr txBox="1">
            <a:spLocks noGrp="1"/>
          </p:cNvSpPr>
          <p:nvPr>
            <p:ph type="title"/>
          </p:nvPr>
        </p:nvSpPr>
        <p:spPr>
          <a:xfrm>
            <a:off x="793802" y="117442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4.3 Progress in Europe</a:t>
            </a:r>
            <a:endParaRPr b="1"/>
          </a:p>
        </p:txBody>
      </p:sp>
      <p:pic>
        <p:nvPicPr>
          <p:cNvPr id="631" name="Google Shape;631;g29635f73dff_0_13"/>
          <p:cNvPicPr preferRelativeResize="0"/>
          <p:nvPr/>
        </p:nvPicPr>
        <p:blipFill rotWithShape="1">
          <a:blip r:embed="rId3">
            <a:alphaModFix/>
          </a:blip>
          <a:srcRect t="10685" b="12938"/>
          <a:stretch/>
        </p:blipFill>
        <p:spPr>
          <a:xfrm>
            <a:off x="10189935" y="74422"/>
            <a:ext cx="1856091" cy="1068056"/>
          </a:xfrm>
          <a:prstGeom prst="rect">
            <a:avLst/>
          </a:prstGeom>
          <a:noFill/>
          <a:ln>
            <a:noFill/>
          </a:ln>
        </p:spPr>
      </p:pic>
      <p:pic>
        <p:nvPicPr>
          <p:cNvPr id="632" name="Google Shape;632;g29635f73dff_0_13"/>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633" name="Google Shape;633;g29635f73dff_0_13"/>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634" name="Google Shape;634;g29635f73dff_0_13"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635" name="Google Shape;635;g29635f73dff_0_13" descr="Portal - UPF | Universidade de Passo Fundo"/>
          <p:cNvPicPr preferRelativeResize="0"/>
          <p:nvPr/>
        </p:nvPicPr>
        <p:blipFill rotWithShape="1">
          <a:blip r:embed="rId7">
            <a:alphaModFix/>
          </a:blip>
          <a:srcRect t="25553" b="24838"/>
          <a:stretch/>
        </p:blipFill>
        <p:spPr>
          <a:xfrm>
            <a:off x="7776575" y="139380"/>
            <a:ext cx="2413359" cy="848971"/>
          </a:xfrm>
          <a:prstGeom prst="rect">
            <a:avLst/>
          </a:prstGeom>
          <a:noFill/>
          <a:ln>
            <a:noFill/>
          </a:ln>
        </p:spPr>
      </p:pic>
      <p:sp>
        <p:nvSpPr>
          <p:cNvPr id="636" name="Google Shape;636;g29635f73dff_0_13"/>
          <p:cNvSpPr txBox="1">
            <a:spLocks noGrp="1"/>
          </p:cNvSpPr>
          <p:nvPr>
            <p:ph type="body" idx="1"/>
          </p:nvPr>
        </p:nvSpPr>
        <p:spPr>
          <a:xfrm>
            <a:off x="838200" y="2407163"/>
            <a:ext cx="10515600" cy="40809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just" rtl="0">
              <a:lnSpc>
                <a:spcPct val="150000"/>
              </a:lnSpc>
              <a:spcBef>
                <a:spcPts val="0"/>
              </a:spcBef>
              <a:spcAft>
                <a:spcPts val="0"/>
              </a:spcAft>
              <a:buClr>
                <a:schemeClr val="dk1"/>
              </a:buClr>
              <a:buSzPct val="100000"/>
              <a:buChar char="•"/>
            </a:pPr>
            <a:r>
              <a:rPr lang="de-DE"/>
              <a:t>Countries with robust industrial bases and diversified economies, such as Germany and the Nordic nations, have propelled sustainable economic growth, leveraging technological innovation and efficient labour practices</a:t>
            </a:r>
            <a:endParaRPr/>
          </a:p>
          <a:p>
            <a:pPr marL="228600" lvl="0" indent="-169862" algn="just" rtl="0">
              <a:lnSpc>
                <a:spcPct val="150000"/>
              </a:lnSpc>
              <a:spcBef>
                <a:spcPts val="0"/>
              </a:spcBef>
              <a:spcAft>
                <a:spcPts val="0"/>
              </a:spcAft>
              <a:buSzPct val="64285"/>
              <a:buChar char="•"/>
            </a:pPr>
            <a:r>
              <a:rPr lang="de-DE"/>
              <a:t>Southern European countries like Greece and Spain, underscore the fragility of economic progress and the need for resilient growth strategies. These countries continue to grapple with high levels of youth unemployment.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g25e80896aae_0_45"/>
          <p:cNvSpPr txBox="1">
            <a:spLocks noGrp="1"/>
          </p:cNvSpPr>
          <p:nvPr>
            <p:ph type="title"/>
          </p:nvPr>
        </p:nvSpPr>
        <p:spPr>
          <a:xfrm>
            <a:off x="793802" y="117442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dirty="0"/>
              <a:t>4.3 Progress in Europe</a:t>
            </a:r>
            <a:endParaRPr b="1" dirty="0"/>
          </a:p>
        </p:txBody>
      </p:sp>
      <p:pic>
        <p:nvPicPr>
          <p:cNvPr id="643" name="Google Shape;643;g25e80896aae_0_45"/>
          <p:cNvPicPr preferRelativeResize="0"/>
          <p:nvPr/>
        </p:nvPicPr>
        <p:blipFill rotWithShape="1">
          <a:blip r:embed="rId3">
            <a:alphaModFix/>
          </a:blip>
          <a:srcRect t="10685" b="12938"/>
          <a:stretch/>
        </p:blipFill>
        <p:spPr>
          <a:xfrm>
            <a:off x="10189935" y="74422"/>
            <a:ext cx="1856091" cy="1068056"/>
          </a:xfrm>
          <a:prstGeom prst="rect">
            <a:avLst/>
          </a:prstGeom>
          <a:noFill/>
          <a:ln>
            <a:noFill/>
          </a:ln>
        </p:spPr>
      </p:pic>
      <p:pic>
        <p:nvPicPr>
          <p:cNvPr id="644" name="Google Shape;644;g25e80896aae_0_45"/>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645" name="Google Shape;645;g25e80896aae_0_45"/>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646" name="Google Shape;646;g25e80896aae_0_45"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647" name="Google Shape;647;g25e80896aae_0_45" descr="Portal - UPF | Universidade de Passo Fundo"/>
          <p:cNvPicPr preferRelativeResize="0"/>
          <p:nvPr/>
        </p:nvPicPr>
        <p:blipFill rotWithShape="1">
          <a:blip r:embed="rId7">
            <a:alphaModFix/>
          </a:blip>
          <a:srcRect t="25553" b="24838"/>
          <a:stretch/>
        </p:blipFill>
        <p:spPr>
          <a:xfrm>
            <a:off x="7776575" y="139380"/>
            <a:ext cx="2413359" cy="848971"/>
          </a:xfrm>
          <a:prstGeom prst="rect">
            <a:avLst/>
          </a:prstGeom>
          <a:noFill/>
          <a:ln>
            <a:noFill/>
          </a:ln>
        </p:spPr>
      </p:pic>
      <p:sp>
        <p:nvSpPr>
          <p:cNvPr id="648" name="Google Shape;648;g25e80896aae_0_45"/>
          <p:cNvSpPr txBox="1">
            <a:spLocks noGrp="1"/>
          </p:cNvSpPr>
          <p:nvPr>
            <p:ph type="body" idx="1"/>
          </p:nvPr>
        </p:nvSpPr>
        <p:spPr>
          <a:xfrm>
            <a:off x="838200" y="2407163"/>
            <a:ext cx="10515600" cy="4080900"/>
          </a:xfrm>
          <a:prstGeom prst="rect">
            <a:avLst/>
          </a:prstGeom>
          <a:noFill/>
          <a:ln>
            <a:noFill/>
          </a:ln>
        </p:spPr>
        <p:txBody>
          <a:bodyPr spcFirstLastPara="1" wrap="square" lIns="91425" tIns="45700" rIns="91425" bIns="45700" anchor="t" anchorCtr="0">
            <a:normAutofit/>
          </a:bodyPr>
          <a:lstStyle/>
          <a:p>
            <a:pPr marL="228600" lvl="0" indent="-215265" algn="just" rtl="0">
              <a:lnSpc>
                <a:spcPct val="150000"/>
              </a:lnSpc>
              <a:spcBef>
                <a:spcPts val="0"/>
              </a:spcBef>
              <a:spcAft>
                <a:spcPts val="0"/>
              </a:spcAft>
              <a:buClr>
                <a:schemeClr val="dk1"/>
              </a:buClr>
              <a:buSzPct val="100000"/>
              <a:buChar char="•"/>
            </a:pPr>
            <a:r>
              <a:rPr lang="de-DE" sz="2400" dirty="0" err="1"/>
              <a:t>Disproportionate</a:t>
            </a:r>
            <a:r>
              <a:rPr lang="de-DE" sz="2400" dirty="0"/>
              <a:t> </a:t>
            </a:r>
            <a:r>
              <a:rPr lang="de-DE" sz="2400" dirty="0" err="1"/>
              <a:t>impacts</a:t>
            </a:r>
            <a:r>
              <a:rPr lang="de-DE" sz="2400" dirty="0"/>
              <a:t> on </a:t>
            </a:r>
            <a:r>
              <a:rPr lang="de-DE" sz="2400" dirty="0" err="1"/>
              <a:t>sectors</a:t>
            </a:r>
            <a:r>
              <a:rPr lang="de-DE" sz="2400" dirty="0"/>
              <a:t> </a:t>
            </a:r>
            <a:r>
              <a:rPr lang="de-DE" sz="2400" dirty="0" err="1"/>
              <a:t>with</a:t>
            </a:r>
            <a:r>
              <a:rPr lang="de-DE" sz="2400" dirty="0"/>
              <a:t> </a:t>
            </a:r>
            <a:r>
              <a:rPr lang="de-DE" sz="2400" dirty="0" err="1"/>
              <a:t>higher</a:t>
            </a:r>
            <a:r>
              <a:rPr lang="de-DE" sz="2400" dirty="0"/>
              <a:t> </a:t>
            </a:r>
            <a:r>
              <a:rPr lang="de-DE" sz="2400" dirty="0" err="1"/>
              <a:t>female</a:t>
            </a:r>
            <a:r>
              <a:rPr lang="de-DE" sz="2400" dirty="0"/>
              <a:t> </a:t>
            </a:r>
            <a:r>
              <a:rPr lang="de-DE" sz="2400" dirty="0" err="1"/>
              <a:t>representation</a:t>
            </a:r>
            <a:r>
              <a:rPr lang="de-DE" sz="2400" dirty="0"/>
              <a:t>, such </a:t>
            </a:r>
            <a:r>
              <a:rPr lang="de-DE" sz="2400" dirty="0" err="1"/>
              <a:t>as</a:t>
            </a:r>
            <a:r>
              <a:rPr lang="de-DE" sz="2400" dirty="0"/>
              <a:t> </a:t>
            </a:r>
            <a:r>
              <a:rPr lang="de-DE" sz="2400" dirty="0" err="1"/>
              <a:t>retail</a:t>
            </a:r>
            <a:r>
              <a:rPr lang="de-DE" sz="2400" dirty="0"/>
              <a:t> and </a:t>
            </a:r>
            <a:r>
              <a:rPr lang="de-DE" sz="2400" dirty="0" err="1"/>
              <a:t>hospitality</a:t>
            </a:r>
            <a:r>
              <a:rPr lang="de-DE" sz="2400" dirty="0"/>
              <a:t>, </a:t>
            </a:r>
            <a:r>
              <a:rPr lang="de-DE" sz="2400" dirty="0" err="1"/>
              <a:t>have</a:t>
            </a:r>
            <a:r>
              <a:rPr lang="de-DE" sz="2400" dirty="0"/>
              <a:t> </a:t>
            </a:r>
            <a:r>
              <a:rPr lang="de-DE" sz="2400" dirty="0" err="1"/>
              <a:t>emphasised</a:t>
            </a:r>
            <a:r>
              <a:rPr lang="de-DE" sz="2400" dirty="0"/>
              <a:t> </a:t>
            </a:r>
            <a:r>
              <a:rPr lang="de-DE" sz="2400" dirty="0" err="1"/>
              <a:t>the</a:t>
            </a:r>
            <a:r>
              <a:rPr lang="de-DE" sz="2400" dirty="0"/>
              <a:t> </a:t>
            </a:r>
            <a:r>
              <a:rPr lang="de-DE" sz="2400" dirty="0" err="1"/>
              <a:t>need</a:t>
            </a:r>
            <a:r>
              <a:rPr lang="de-DE" sz="2400" dirty="0"/>
              <a:t> </a:t>
            </a:r>
            <a:r>
              <a:rPr lang="de-DE" sz="2400" dirty="0" err="1"/>
              <a:t>for</a:t>
            </a:r>
            <a:r>
              <a:rPr lang="de-DE" sz="2400" dirty="0"/>
              <a:t> </a:t>
            </a:r>
            <a:r>
              <a:rPr lang="de-DE" sz="2400" dirty="0" err="1"/>
              <a:t>sustained</a:t>
            </a:r>
            <a:r>
              <a:rPr lang="de-DE" sz="2400" dirty="0"/>
              <a:t> </a:t>
            </a:r>
            <a:r>
              <a:rPr lang="de-DE" sz="2400" dirty="0" err="1"/>
              <a:t>efforts</a:t>
            </a:r>
            <a:r>
              <a:rPr lang="de-DE" sz="2400" dirty="0"/>
              <a:t> </a:t>
            </a:r>
            <a:r>
              <a:rPr lang="de-DE" sz="2400" dirty="0" err="1"/>
              <a:t>to</a:t>
            </a:r>
            <a:r>
              <a:rPr lang="de-DE" sz="2400" dirty="0"/>
              <a:t> </a:t>
            </a:r>
            <a:r>
              <a:rPr lang="de-DE" sz="2400" dirty="0" err="1"/>
              <a:t>ensure</a:t>
            </a:r>
            <a:r>
              <a:rPr lang="de-DE" sz="2400" dirty="0"/>
              <a:t> </a:t>
            </a:r>
            <a:r>
              <a:rPr lang="de-DE" sz="2400" dirty="0" err="1"/>
              <a:t>equal</a:t>
            </a:r>
            <a:r>
              <a:rPr lang="de-DE" sz="2400" dirty="0"/>
              <a:t> </a:t>
            </a:r>
            <a:r>
              <a:rPr lang="de-DE" sz="2400" dirty="0" err="1"/>
              <a:t>pay</a:t>
            </a:r>
            <a:r>
              <a:rPr lang="de-DE" sz="2400" dirty="0"/>
              <a:t> </a:t>
            </a:r>
            <a:r>
              <a:rPr lang="de-DE" sz="2400" dirty="0" err="1"/>
              <a:t>for</a:t>
            </a:r>
            <a:r>
              <a:rPr lang="de-DE" sz="2400" dirty="0"/>
              <a:t> </a:t>
            </a:r>
            <a:r>
              <a:rPr lang="de-DE" sz="2400" dirty="0" err="1"/>
              <a:t>equal</a:t>
            </a:r>
            <a:r>
              <a:rPr lang="de-DE" sz="2400" dirty="0"/>
              <a:t> </a:t>
            </a:r>
            <a:r>
              <a:rPr lang="de-DE" sz="2400" dirty="0" err="1"/>
              <a:t>work</a:t>
            </a:r>
            <a:r>
              <a:rPr lang="de-DE" sz="2400" dirty="0"/>
              <a:t> and </a:t>
            </a:r>
            <a:r>
              <a:rPr lang="de-DE" sz="2400" dirty="0" err="1"/>
              <a:t>dismantle</a:t>
            </a:r>
            <a:r>
              <a:rPr lang="de-DE" sz="2400" dirty="0"/>
              <a:t> gender-</a:t>
            </a:r>
            <a:r>
              <a:rPr lang="de-DE" sz="2400" dirty="0" err="1"/>
              <a:t>based</a:t>
            </a:r>
            <a:r>
              <a:rPr lang="de-DE" sz="2400" dirty="0"/>
              <a:t> </a:t>
            </a:r>
            <a:r>
              <a:rPr lang="de-DE" sz="2400" dirty="0" err="1"/>
              <a:t>disparities</a:t>
            </a:r>
            <a:r>
              <a:rPr lang="de-DE" sz="2400" dirty="0"/>
              <a:t>. </a:t>
            </a:r>
            <a:endParaRPr sz="2400" dirty="0"/>
          </a:p>
          <a:p>
            <a:pPr marL="228600" lvl="0" indent="-161290" algn="just" rtl="0">
              <a:lnSpc>
                <a:spcPct val="150000"/>
              </a:lnSpc>
              <a:spcBef>
                <a:spcPts val="0"/>
              </a:spcBef>
              <a:spcAft>
                <a:spcPts val="0"/>
              </a:spcAft>
              <a:buSzPct val="64285"/>
              <a:buChar char="•"/>
            </a:pPr>
            <a:r>
              <a:rPr lang="de-DE" sz="2400" dirty="0" err="1"/>
              <a:t>Bridging</a:t>
            </a:r>
            <a:r>
              <a:rPr lang="de-DE" sz="2400" dirty="0"/>
              <a:t> </a:t>
            </a:r>
            <a:r>
              <a:rPr lang="de-DE" sz="2400" dirty="0" err="1"/>
              <a:t>these</a:t>
            </a:r>
            <a:r>
              <a:rPr lang="de-DE" sz="2400" dirty="0"/>
              <a:t> </a:t>
            </a:r>
            <a:r>
              <a:rPr lang="de-DE" sz="2400" dirty="0" err="1"/>
              <a:t>divides</a:t>
            </a:r>
            <a:r>
              <a:rPr lang="de-DE" sz="2400" dirty="0"/>
              <a:t> </a:t>
            </a:r>
            <a:r>
              <a:rPr lang="de-DE" sz="2400" dirty="0" err="1"/>
              <a:t>while</a:t>
            </a:r>
            <a:r>
              <a:rPr lang="de-DE" sz="2400" dirty="0"/>
              <a:t> </a:t>
            </a:r>
            <a:r>
              <a:rPr lang="de-DE" sz="2400" dirty="0" err="1"/>
              <a:t>harnessing</a:t>
            </a:r>
            <a:r>
              <a:rPr lang="de-DE" sz="2400" dirty="0"/>
              <a:t> </a:t>
            </a:r>
            <a:r>
              <a:rPr lang="de-DE" sz="2400" dirty="0" err="1"/>
              <a:t>technology</a:t>
            </a:r>
            <a:r>
              <a:rPr lang="de-DE" sz="2400" dirty="0"/>
              <a:t> </a:t>
            </a:r>
            <a:r>
              <a:rPr lang="de-DE" sz="2400" dirty="0" err="1"/>
              <a:t>for</a:t>
            </a:r>
            <a:r>
              <a:rPr lang="de-DE" sz="2400" dirty="0"/>
              <a:t> </a:t>
            </a:r>
            <a:r>
              <a:rPr lang="de-DE" sz="2400" dirty="0" err="1"/>
              <a:t>equitable</a:t>
            </a:r>
            <a:r>
              <a:rPr lang="de-DE" sz="2400" dirty="0"/>
              <a:t> </a:t>
            </a:r>
            <a:r>
              <a:rPr lang="de-DE" sz="2400" dirty="0" err="1"/>
              <a:t>growth</a:t>
            </a:r>
            <a:r>
              <a:rPr lang="de-DE" sz="2400" dirty="0"/>
              <a:t> and </a:t>
            </a:r>
            <a:r>
              <a:rPr lang="de-DE" sz="2400" dirty="0" err="1"/>
              <a:t>employment</a:t>
            </a:r>
            <a:r>
              <a:rPr lang="de-DE" sz="2400" dirty="0"/>
              <a:t> </a:t>
            </a:r>
            <a:r>
              <a:rPr lang="de-DE" sz="2400" dirty="0" err="1"/>
              <a:t>remains</a:t>
            </a:r>
            <a:r>
              <a:rPr lang="de-DE" sz="2400" dirty="0"/>
              <a:t> a fundamental </a:t>
            </a:r>
            <a:r>
              <a:rPr lang="de-DE" sz="2400" dirty="0" err="1"/>
              <a:t>challenge</a:t>
            </a:r>
            <a:r>
              <a:rPr lang="de-DE" sz="2400" dirty="0"/>
              <a:t> </a:t>
            </a:r>
            <a:r>
              <a:rPr lang="de-DE" sz="2400" dirty="0" err="1"/>
              <a:t>for</a:t>
            </a:r>
            <a:r>
              <a:rPr lang="de-DE" sz="2400" dirty="0"/>
              <a:t> Europe. </a:t>
            </a:r>
            <a:r>
              <a:rPr lang="de-DE" sz="2400" dirty="0" err="1"/>
              <a:t>Estonia's</a:t>
            </a:r>
            <a:r>
              <a:rPr lang="de-DE" sz="2400" dirty="0"/>
              <a:t> </a:t>
            </a:r>
            <a:r>
              <a:rPr lang="de-DE" sz="2400" dirty="0" err="1"/>
              <a:t>success</a:t>
            </a:r>
            <a:r>
              <a:rPr lang="de-DE" sz="2400" dirty="0"/>
              <a:t> in </a:t>
            </a:r>
            <a:r>
              <a:rPr lang="de-DE" sz="2400" dirty="0" err="1"/>
              <a:t>leveraging</a:t>
            </a:r>
            <a:r>
              <a:rPr lang="de-DE" sz="2400" dirty="0"/>
              <a:t> </a:t>
            </a:r>
            <a:r>
              <a:rPr lang="de-DE" sz="2400" dirty="0" err="1"/>
              <a:t>e-governance</a:t>
            </a:r>
            <a:r>
              <a:rPr lang="de-DE" sz="2400" dirty="0"/>
              <a:t> and digital </a:t>
            </a:r>
            <a:r>
              <a:rPr lang="de-DE" sz="2400" dirty="0" err="1"/>
              <a:t>education</a:t>
            </a:r>
            <a:r>
              <a:rPr lang="de-DE" sz="2400" dirty="0"/>
              <a:t> initiatives </a:t>
            </a:r>
            <a:r>
              <a:rPr lang="de-DE" sz="2400" dirty="0" err="1"/>
              <a:t>to</a:t>
            </a:r>
            <a:r>
              <a:rPr lang="de-DE" sz="2400" dirty="0"/>
              <a:t> </a:t>
            </a:r>
            <a:r>
              <a:rPr lang="de-DE" sz="2400" dirty="0" err="1"/>
              <a:t>create</a:t>
            </a:r>
            <a:r>
              <a:rPr lang="de-DE" sz="2400" dirty="0"/>
              <a:t> a </a:t>
            </a:r>
            <a:r>
              <a:rPr lang="de-DE" sz="2400" dirty="0" err="1"/>
              <a:t>tech-savvy</a:t>
            </a:r>
            <a:r>
              <a:rPr lang="de-DE" sz="2400" dirty="0"/>
              <a:t> </a:t>
            </a:r>
            <a:r>
              <a:rPr lang="de-DE" sz="2400" dirty="0" err="1"/>
              <a:t>workforce</a:t>
            </a:r>
            <a:r>
              <a:rPr lang="de-DE" sz="2400" dirty="0"/>
              <a:t> </a:t>
            </a:r>
            <a:r>
              <a:rPr lang="de-DE" sz="2400" dirty="0" err="1"/>
              <a:t>showcases</a:t>
            </a:r>
            <a:r>
              <a:rPr lang="de-DE" sz="2400" dirty="0"/>
              <a:t> </a:t>
            </a:r>
            <a:r>
              <a:rPr lang="de-DE" sz="2400" dirty="0" err="1"/>
              <a:t>the</a:t>
            </a:r>
            <a:r>
              <a:rPr lang="de-DE" sz="2400" dirty="0"/>
              <a:t> transformative potential </a:t>
            </a:r>
            <a:r>
              <a:rPr lang="de-DE" sz="2400" dirty="0" err="1"/>
              <a:t>of</a:t>
            </a:r>
            <a:r>
              <a:rPr lang="de-DE" sz="2400" dirty="0"/>
              <a:t> </a:t>
            </a:r>
            <a:r>
              <a:rPr lang="de-DE" sz="2400" dirty="0" err="1"/>
              <a:t>technological</a:t>
            </a:r>
            <a:r>
              <a:rPr lang="de-DE" sz="2400" dirty="0"/>
              <a:t> </a:t>
            </a:r>
            <a:r>
              <a:rPr lang="de-DE" sz="2400" dirty="0" err="1"/>
              <a:t>integration</a:t>
            </a:r>
            <a:r>
              <a:rPr lang="de-DE" sz="2400" dirty="0"/>
              <a:t>.</a:t>
            </a:r>
            <a:endParaRPr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6" name="Google Shape;656;p32"/>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657" name="Google Shape;657;p32"/>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658" name="Google Shape;658;p32"/>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659" name="Google Shape;659;p32"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660" name="Google Shape;660;p32"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679" name="Google Shape;679;p32"/>
          <p:cNvSpPr txBox="1">
            <a:spLocks noGrp="1"/>
          </p:cNvSpPr>
          <p:nvPr>
            <p:ph type="body" idx="1"/>
          </p:nvPr>
        </p:nvSpPr>
        <p:spPr>
          <a:xfrm>
            <a:off x="795839" y="2209102"/>
            <a:ext cx="2622894" cy="364684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700"/>
              <a:buNone/>
            </a:pPr>
            <a:r>
              <a:rPr lang="de-DE" sz="1700" dirty="0"/>
              <a:t>5.1 Brazil</a:t>
            </a:r>
            <a:endParaRPr dirty="0"/>
          </a:p>
          <a:p>
            <a:pPr marL="0" lvl="0" indent="0" algn="l" rtl="0">
              <a:lnSpc>
                <a:spcPct val="150000"/>
              </a:lnSpc>
              <a:spcBef>
                <a:spcPts val="1000"/>
              </a:spcBef>
              <a:spcAft>
                <a:spcPts val="0"/>
              </a:spcAft>
              <a:buClr>
                <a:schemeClr val="dk1"/>
              </a:buClr>
              <a:buSzPts val="1700"/>
              <a:buNone/>
            </a:pPr>
            <a:r>
              <a:rPr lang="de-DE" sz="1700" dirty="0"/>
              <a:t>5.2 Colombia</a:t>
            </a:r>
            <a:endParaRPr sz="1700" dirty="0"/>
          </a:p>
          <a:p>
            <a:pPr marL="0" lvl="0" indent="0" algn="l" rtl="0">
              <a:lnSpc>
                <a:spcPct val="150000"/>
              </a:lnSpc>
              <a:spcBef>
                <a:spcPts val="1000"/>
              </a:spcBef>
              <a:spcAft>
                <a:spcPts val="0"/>
              </a:spcAft>
              <a:buClr>
                <a:schemeClr val="dk1"/>
              </a:buClr>
              <a:buSzPts val="1700"/>
              <a:buNone/>
            </a:pPr>
            <a:r>
              <a:rPr lang="de-DE" sz="1700" dirty="0"/>
              <a:t>5.3 Peru</a:t>
            </a:r>
            <a:endParaRPr sz="1700" dirty="0"/>
          </a:p>
          <a:p>
            <a:pPr marL="0" lvl="0" indent="0" algn="l" rtl="0">
              <a:lnSpc>
                <a:spcPct val="150000"/>
              </a:lnSpc>
              <a:spcBef>
                <a:spcPts val="1000"/>
              </a:spcBef>
              <a:spcAft>
                <a:spcPts val="0"/>
              </a:spcAft>
              <a:buClr>
                <a:schemeClr val="dk1"/>
              </a:buClr>
              <a:buSzPts val="1700"/>
              <a:buNone/>
            </a:pPr>
            <a:r>
              <a:rPr lang="de-DE" sz="1700" dirty="0"/>
              <a:t>5.4 Mozambique</a:t>
            </a:r>
            <a:endParaRPr sz="1700" dirty="0"/>
          </a:p>
          <a:p>
            <a:pPr marL="0" lvl="0" indent="0" algn="l" rtl="0">
              <a:lnSpc>
                <a:spcPct val="150000"/>
              </a:lnSpc>
              <a:spcBef>
                <a:spcPts val="1000"/>
              </a:spcBef>
              <a:spcAft>
                <a:spcPts val="0"/>
              </a:spcAft>
              <a:buClr>
                <a:schemeClr val="dk1"/>
              </a:buClr>
              <a:buSzPts val="1700"/>
              <a:buNone/>
            </a:pPr>
            <a:r>
              <a:rPr lang="de-DE" sz="1700" dirty="0"/>
              <a:t>5.5 South </a:t>
            </a:r>
            <a:r>
              <a:rPr lang="de-DE" sz="1700" dirty="0" err="1"/>
              <a:t>Africa</a:t>
            </a:r>
            <a:endParaRPr sz="1700" dirty="0"/>
          </a:p>
          <a:p>
            <a:pPr marL="0" lvl="0" indent="0" algn="l" rtl="0">
              <a:lnSpc>
                <a:spcPct val="150000"/>
              </a:lnSpc>
              <a:spcBef>
                <a:spcPts val="1000"/>
              </a:spcBef>
              <a:spcAft>
                <a:spcPts val="0"/>
              </a:spcAft>
              <a:buClr>
                <a:schemeClr val="dk1"/>
              </a:buClr>
              <a:buSzPts val="1700"/>
              <a:buNone/>
            </a:pPr>
            <a:r>
              <a:rPr lang="de-DE" sz="1700" dirty="0"/>
              <a:t>5.6 South </a:t>
            </a:r>
            <a:r>
              <a:rPr lang="de-DE" sz="1700" dirty="0" err="1"/>
              <a:t>Africa</a:t>
            </a:r>
            <a:endParaRPr sz="1700" dirty="0"/>
          </a:p>
          <a:p>
            <a:pPr marL="0" lvl="0" indent="0" algn="l" rtl="0">
              <a:lnSpc>
                <a:spcPct val="130000"/>
              </a:lnSpc>
              <a:spcBef>
                <a:spcPts val="1000"/>
              </a:spcBef>
              <a:spcAft>
                <a:spcPts val="0"/>
              </a:spcAft>
              <a:buClr>
                <a:schemeClr val="dk1"/>
              </a:buClr>
              <a:buSzPts val="1700"/>
              <a:buNone/>
            </a:pPr>
            <a:r>
              <a:rPr lang="de-DE" sz="1700" dirty="0"/>
              <a:t>5.7 </a:t>
            </a:r>
            <a:r>
              <a:rPr lang="de-DE" sz="1700" dirty="0" err="1"/>
              <a:t>Ireland</a:t>
            </a:r>
            <a:endParaRPr sz="1700" dirty="0"/>
          </a:p>
          <a:p>
            <a:pPr marL="0" lvl="0" indent="0" algn="l" rtl="0">
              <a:lnSpc>
                <a:spcPct val="130000"/>
              </a:lnSpc>
              <a:spcBef>
                <a:spcPts val="1000"/>
              </a:spcBef>
              <a:spcAft>
                <a:spcPts val="0"/>
              </a:spcAft>
              <a:buClr>
                <a:schemeClr val="dk1"/>
              </a:buClr>
              <a:buSzPts val="1700"/>
              <a:buNone/>
            </a:pPr>
            <a:r>
              <a:rPr lang="de-DE" sz="1700" dirty="0"/>
              <a:t>5.8 </a:t>
            </a:r>
            <a:r>
              <a:rPr lang="de-DE" sz="1700" dirty="0" err="1"/>
              <a:t>Poland</a:t>
            </a:r>
            <a:r>
              <a:rPr lang="de-DE" sz="1700" dirty="0"/>
              <a:t> </a:t>
            </a:r>
            <a:endParaRPr sz="1700" dirty="0"/>
          </a:p>
          <a:p>
            <a:pPr marL="0" lvl="0" indent="0" algn="l" rtl="0">
              <a:lnSpc>
                <a:spcPct val="130000"/>
              </a:lnSpc>
              <a:spcBef>
                <a:spcPts val="1000"/>
              </a:spcBef>
              <a:spcAft>
                <a:spcPts val="0"/>
              </a:spcAft>
              <a:buClr>
                <a:schemeClr val="dk1"/>
              </a:buClr>
              <a:buSzPts val="1700"/>
              <a:buNone/>
            </a:pPr>
            <a:r>
              <a:rPr lang="de-DE" sz="1700" dirty="0"/>
              <a:t>5.9 </a:t>
            </a:r>
            <a:r>
              <a:rPr lang="de-DE" sz="1700" dirty="0" err="1"/>
              <a:t>Italy</a:t>
            </a:r>
            <a:r>
              <a:rPr lang="de-DE" sz="1700" dirty="0"/>
              <a:t> </a:t>
            </a:r>
            <a:endParaRPr sz="1700" dirty="0"/>
          </a:p>
          <a:p>
            <a:pPr marL="0" lvl="0" indent="0" algn="l" rtl="0">
              <a:lnSpc>
                <a:spcPct val="150000"/>
              </a:lnSpc>
              <a:spcBef>
                <a:spcPts val="1000"/>
              </a:spcBef>
              <a:spcAft>
                <a:spcPts val="0"/>
              </a:spcAft>
              <a:buClr>
                <a:schemeClr val="dk1"/>
              </a:buClr>
              <a:buSzPts val="1700"/>
              <a:buNone/>
            </a:pPr>
            <a:endParaRPr sz="1700" dirty="0"/>
          </a:p>
        </p:txBody>
      </p:sp>
      <p:pic>
        <p:nvPicPr>
          <p:cNvPr id="6" name="Google Shape;573;g2975250f15b_0_0">
            <a:extLst>
              <a:ext uri="{FF2B5EF4-FFF2-40B4-BE49-F238E27FC236}">
                <a16:creationId xmlns:a16="http://schemas.microsoft.com/office/drawing/2014/main" id="{100FCF16-4DC5-A09A-EB8B-4F60345B9BC9}"/>
              </a:ext>
            </a:extLst>
          </p:cNvPr>
          <p:cNvPicPr preferRelativeResize="0"/>
          <p:nvPr/>
        </p:nvPicPr>
        <p:blipFill rotWithShape="1">
          <a:blip r:embed="rId8">
            <a:alphaModFix/>
          </a:blip>
          <a:srcRect l="6017" t="6447" r="3193" b="10360"/>
          <a:stretch/>
        </p:blipFill>
        <p:spPr>
          <a:xfrm>
            <a:off x="3632201" y="2012325"/>
            <a:ext cx="7677202" cy="4236075"/>
          </a:xfrm>
          <a:prstGeom prst="rect">
            <a:avLst/>
          </a:prstGeom>
          <a:noFill/>
          <a:ln>
            <a:noFill/>
          </a:ln>
        </p:spPr>
      </p:pic>
      <p:pic>
        <p:nvPicPr>
          <p:cNvPr id="7" name="Google Shape;580;g2975250f15b_0_0">
            <a:extLst>
              <a:ext uri="{FF2B5EF4-FFF2-40B4-BE49-F238E27FC236}">
                <a16:creationId xmlns:a16="http://schemas.microsoft.com/office/drawing/2014/main" id="{CE147B2A-3F6C-9898-C729-721B8E6836C3}"/>
              </a:ext>
            </a:extLst>
          </p:cNvPr>
          <p:cNvPicPr preferRelativeResize="0"/>
          <p:nvPr/>
        </p:nvPicPr>
        <p:blipFill rotWithShape="1">
          <a:blip r:embed="rId9">
            <a:alphaModFix/>
          </a:blip>
          <a:srcRect/>
          <a:stretch/>
        </p:blipFill>
        <p:spPr>
          <a:xfrm rot="10800000">
            <a:off x="5117577" y="3975125"/>
            <a:ext cx="835971" cy="385939"/>
          </a:xfrm>
          <a:prstGeom prst="rect">
            <a:avLst/>
          </a:prstGeom>
          <a:noFill/>
          <a:ln>
            <a:noFill/>
          </a:ln>
        </p:spPr>
      </p:pic>
      <p:pic>
        <p:nvPicPr>
          <p:cNvPr id="8" name="Google Shape;581;g2975250f15b_0_0">
            <a:extLst>
              <a:ext uri="{FF2B5EF4-FFF2-40B4-BE49-F238E27FC236}">
                <a16:creationId xmlns:a16="http://schemas.microsoft.com/office/drawing/2014/main" id="{F9F2635C-687D-E5BE-EA2E-8F38E8B6A927}"/>
              </a:ext>
            </a:extLst>
          </p:cNvPr>
          <p:cNvPicPr preferRelativeResize="0"/>
          <p:nvPr/>
        </p:nvPicPr>
        <p:blipFill rotWithShape="1">
          <a:blip r:embed="rId9">
            <a:alphaModFix/>
          </a:blip>
          <a:srcRect/>
          <a:stretch/>
        </p:blipFill>
        <p:spPr>
          <a:xfrm rot="10800000">
            <a:off x="5005321" y="4744361"/>
            <a:ext cx="1549037" cy="577722"/>
          </a:xfrm>
          <a:prstGeom prst="rect">
            <a:avLst/>
          </a:prstGeom>
          <a:noFill/>
          <a:ln>
            <a:noFill/>
          </a:ln>
        </p:spPr>
      </p:pic>
      <p:pic>
        <p:nvPicPr>
          <p:cNvPr id="9" name="Google Shape;582;g2975250f15b_0_0" descr="Flag of Brazil - Wikipedia">
            <a:extLst>
              <a:ext uri="{FF2B5EF4-FFF2-40B4-BE49-F238E27FC236}">
                <a16:creationId xmlns:a16="http://schemas.microsoft.com/office/drawing/2014/main" id="{6547202F-D6DA-8CC6-7CF6-10FFB4E55919}"/>
              </a:ext>
            </a:extLst>
          </p:cNvPr>
          <p:cNvPicPr preferRelativeResize="0"/>
          <p:nvPr/>
        </p:nvPicPr>
        <p:blipFill rotWithShape="1">
          <a:blip r:embed="rId10">
            <a:alphaModFix/>
          </a:blip>
          <a:srcRect/>
          <a:stretch/>
        </p:blipFill>
        <p:spPr>
          <a:xfrm>
            <a:off x="4575947" y="5095014"/>
            <a:ext cx="534539" cy="368241"/>
          </a:xfrm>
          <a:prstGeom prst="rect">
            <a:avLst/>
          </a:prstGeom>
          <a:noFill/>
          <a:ln w="9525" cap="flat" cmpd="sng">
            <a:solidFill>
              <a:schemeClr val="dk1"/>
            </a:solidFill>
            <a:prstDash val="solid"/>
            <a:round/>
            <a:headEnd type="none" w="sm" len="sm"/>
            <a:tailEnd type="none" w="sm" len="sm"/>
          </a:ln>
        </p:spPr>
      </p:pic>
      <p:pic>
        <p:nvPicPr>
          <p:cNvPr id="10" name="Google Shape;583;g2975250f15b_0_0" descr="Shape&#10;&#10;Description automatically generated">
            <a:extLst>
              <a:ext uri="{FF2B5EF4-FFF2-40B4-BE49-F238E27FC236}">
                <a16:creationId xmlns:a16="http://schemas.microsoft.com/office/drawing/2014/main" id="{6B1B3DE3-C0CD-32AF-D77E-FC6AF8BC5B6D}"/>
              </a:ext>
            </a:extLst>
          </p:cNvPr>
          <p:cNvPicPr preferRelativeResize="0"/>
          <p:nvPr/>
        </p:nvPicPr>
        <p:blipFill rotWithShape="1">
          <a:blip r:embed="rId11">
            <a:alphaModFix/>
          </a:blip>
          <a:srcRect/>
          <a:stretch/>
        </p:blipFill>
        <p:spPr>
          <a:xfrm>
            <a:off x="5005327" y="4398727"/>
            <a:ext cx="795778" cy="336703"/>
          </a:xfrm>
          <a:prstGeom prst="rect">
            <a:avLst/>
          </a:prstGeom>
          <a:noFill/>
          <a:ln>
            <a:noFill/>
          </a:ln>
        </p:spPr>
      </p:pic>
      <p:pic>
        <p:nvPicPr>
          <p:cNvPr id="11" name="Google Shape;584;g2975250f15b_0_0" descr="Shape&#10;&#10;Description automatically generated">
            <a:extLst>
              <a:ext uri="{FF2B5EF4-FFF2-40B4-BE49-F238E27FC236}">
                <a16:creationId xmlns:a16="http://schemas.microsoft.com/office/drawing/2014/main" id="{29F2B67F-46AA-7D4E-8149-C71230F783C5}"/>
              </a:ext>
            </a:extLst>
          </p:cNvPr>
          <p:cNvPicPr preferRelativeResize="0"/>
          <p:nvPr/>
        </p:nvPicPr>
        <p:blipFill rotWithShape="1">
          <a:blip r:embed="rId11">
            <a:alphaModFix/>
          </a:blip>
          <a:srcRect/>
          <a:stretch/>
        </p:blipFill>
        <p:spPr>
          <a:xfrm rot="10800000" flipH="1">
            <a:off x="7963629" y="4859568"/>
            <a:ext cx="480865" cy="347289"/>
          </a:xfrm>
          <a:prstGeom prst="rect">
            <a:avLst/>
          </a:prstGeom>
          <a:noFill/>
          <a:ln>
            <a:noFill/>
          </a:ln>
        </p:spPr>
      </p:pic>
      <p:pic>
        <p:nvPicPr>
          <p:cNvPr id="12" name="Google Shape;585;g2975250f15b_0_0" descr="Shape&#10;&#10;Description automatically generated">
            <a:extLst>
              <a:ext uri="{FF2B5EF4-FFF2-40B4-BE49-F238E27FC236}">
                <a16:creationId xmlns:a16="http://schemas.microsoft.com/office/drawing/2014/main" id="{0DA07CE8-83FE-D917-3874-B198FACE24E8}"/>
              </a:ext>
            </a:extLst>
          </p:cNvPr>
          <p:cNvPicPr preferRelativeResize="0"/>
          <p:nvPr/>
        </p:nvPicPr>
        <p:blipFill rotWithShape="1">
          <a:blip r:embed="rId11">
            <a:alphaModFix/>
          </a:blip>
          <a:srcRect/>
          <a:stretch/>
        </p:blipFill>
        <p:spPr>
          <a:xfrm>
            <a:off x="6681970" y="3047338"/>
            <a:ext cx="1122806" cy="503260"/>
          </a:xfrm>
          <a:prstGeom prst="rect">
            <a:avLst/>
          </a:prstGeom>
          <a:noFill/>
          <a:ln>
            <a:noFill/>
          </a:ln>
        </p:spPr>
      </p:pic>
      <p:pic>
        <p:nvPicPr>
          <p:cNvPr id="13" name="Google Shape;586;g2975250f15b_0_0" descr="Shape&#10;&#10;Description automatically generated">
            <a:extLst>
              <a:ext uri="{FF2B5EF4-FFF2-40B4-BE49-F238E27FC236}">
                <a16:creationId xmlns:a16="http://schemas.microsoft.com/office/drawing/2014/main" id="{4750CEE8-F730-4AAB-7274-2C6B93B5A9F9}"/>
              </a:ext>
            </a:extLst>
          </p:cNvPr>
          <p:cNvPicPr preferRelativeResize="0"/>
          <p:nvPr/>
        </p:nvPicPr>
        <p:blipFill rotWithShape="1">
          <a:blip r:embed="rId11">
            <a:alphaModFix/>
          </a:blip>
          <a:srcRect/>
          <a:stretch/>
        </p:blipFill>
        <p:spPr>
          <a:xfrm rot="10800000">
            <a:off x="7774728" y="2012325"/>
            <a:ext cx="519183" cy="952350"/>
          </a:xfrm>
          <a:prstGeom prst="rect">
            <a:avLst/>
          </a:prstGeom>
          <a:noFill/>
          <a:ln>
            <a:noFill/>
          </a:ln>
        </p:spPr>
      </p:pic>
      <p:pic>
        <p:nvPicPr>
          <p:cNvPr id="14" name="Google Shape;587;g2975250f15b_0_0" descr="Shape&#10;&#10;Description automatically generated">
            <a:extLst>
              <a:ext uri="{FF2B5EF4-FFF2-40B4-BE49-F238E27FC236}">
                <a16:creationId xmlns:a16="http://schemas.microsoft.com/office/drawing/2014/main" id="{DE0921ED-9359-FB1B-CCDF-D3E1D8943369}"/>
              </a:ext>
            </a:extLst>
          </p:cNvPr>
          <p:cNvPicPr preferRelativeResize="0"/>
          <p:nvPr/>
        </p:nvPicPr>
        <p:blipFill rotWithShape="1">
          <a:blip r:embed="rId11">
            <a:alphaModFix/>
          </a:blip>
          <a:srcRect/>
          <a:stretch/>
        </p:blipFill>
        <p:spPr>
          <a:xfrm rot="-8002644">
            <a:off x="8137384" y="4565635"/>
            <a:ext cx="591595" cy="307149"/>
          </a:xfrm>
          <a:prstGeom prst="rect">
            <a:avLst/>
          </a:prstGeom>
          <a:noFill/>
          <a:ln>
            <a:noFill/>
          </a:ln>
        </p:spPr>
      </p:pic>
      <p:pic>
        <p:nvPicPr>
          <p:cNvPr id="15" name="Google Shape;588;g2975250f15b_0_0" descr="Shape&#10;&#10;Description automatically generated">
            <a:extLst>
              <a:ext uri="{FF2B5EF4-FFF2-40B4-BE49-F238E27FC236}">
                <a16:creationId xmlns:a16="http://schemas.microsoft.com/office/drawing/2014/main" id="{1E5DD54E-0133-23E9-5307-49B419F3A22B}"/>
              </a:ext>
            </a:extLst>
          </p:cNvPr>
          <p:cNvPicPr preferRelativeResize="0"/>
          <p:nvPr/>
        </p:nvPicPr>
        <p:blipFill rotWithShape="1">
          <a:blip r:embed="rId11">
            <a:alphaModFix/>
          </a:blip>
          <a:srcRect/>
          <a:stretch/>
        </p:blipFill>
        <p:spPr>
          <a:xfrm>
            <a:off x="7109248" y="2810082"/>
            <a:ext cx="268244" cy="373063"/>
          </a:xfrm>
          <a:prstGeom prst="rect">
            <a:avLst/>
          </a:prstGeom>
          <a:noFill/>
          <a:ln>
            <a:noFill/>
          </a:ln>
        </p:spPr>
      </p:pic>
      <p:pic>
        <p:nvPicPr>
          <p:cNvPr id="16" name="Google Shape;590;g2975250f15b_0_0">
            <a:extLst>
              <a:ext uri="{FF2B5EF4-FFF2-40B4-BE49-F238E27FC236}">
                <a16:creationId xmlns:a16="http://schemas.microsoft.com/office/drawing/2014/main" id="{F4CEBEA5-8711-9039-045F-21B35C7B6A31}"/>
              </a:ext>
            </a:extLst>
          </p:cNvPr>
          <p:cNvPicPr preferRelativeResize="0"/>
          <p:nvPr/>
        </p:nvPicPr>
        <p:blipFill rotWithShape="1">
          <a:blip r:embed="rId12">
            <a:alphaModFix/>
          </a:blip>
          <a:srcRect/>
          <a:stretch/>
        </p:blipFill>
        <p:spPr>
          <a:xfrm>
            <a:off x="4568859" y="4199168"/>
            <a:ext cx="548719" cy="365812"/>
          </a:xfrm>
          <a:prstGeom prst="rect">
            <a:avLst/>
          </a:prstGeom>
          <a:noFill/>
          <a:ln>
            <a:noFill/>
          </a:ln>
        </p:spPr>
      </p:pic>
      <p:pic>
        <p:nvPicPr>
          <p:cNvPr id="17" name="Google Shape;591;g2975250f15b_0_0" descr="Forma&#10;&#10;Descrição gerada automaticamente">
            <a:extLst>
              <a:ext uri="{FF2B5EF4-FFF2-40B4-BE49-F238E27FC236}">
                <a16:creationId xmlns:a16="http://schemas.microsoft.com/office/drawing/2014/main" id="{151D0E26-FA64-9C0D-02F7-9B30E88B8D66}"/>
              </a:ext>
            </a:extLst>
          </p:cNvPr>
          <p:cNvPicPr preferRelativeResize="0"/>
          <p:nvPr/>
        </p:nvPicPr>
        <p:blipFill rotWithShape="1">
          <a:blip r:embed="rId13">
            <a:alphaModFix/>
          </a:blip>
          <a:srcRect/>
          <a:stretch/>
        </p:blipFill>
        <p:spPr>
          <a:xfrm>
            <a:off x="4568860" y="4647099"/>
            <a:ext cx="548715" cy="365812"/>
          </a:xfrm>
          <a:prstGeom prst="rect">
            <a:avLst/>
          </a:prstGeom>
          <a:noFill/>
          <a:ln>
            <a:noFill/>
          </a:ln>
        </p:spPr>
      </p:pic>
      <p:pic>
        <p:nvPicPr>
          <p:cNvPr id="18" name="Google Shape;592;g2975250f15b_0_0">
            <a:extLst>
              <a:ext uri="{FF2B5EF4-FFF2-40B4-BE49-F238E27FC236}">
                <a16:creationId xmlns:a16="http://schemas.microsoft.com/office/drawing/2014/main" id="{E61ED6D6-8944-6080-71DC-F04F1D86AEAB}"/>
              </a:ext>
            </a:extLst>
          </p:cNvPr>
          <p:cNvPicPr preferRelativeResize="0"/>
          <p:nvPr/>
        </p:nvPicPr>
        <p:blipFill rotWithShape="1">
          <a:blip r:embed="rId14">
            <a:alphaModFix/>
          </a:blip>
          <a:srcRect/>
          <a:stretch/>
        </p:blipFill>
        <p:spPr>
          <a:xfrm>
            <a:off x="8765291" y="4556745"/>
            <a:ext cx="629560" cy="419444"/>
          </a:xfrm>
          <a:prstGeom prst="rect">
            <a:avLst/>
          </a:prstGeom>
          <a:noFill/>
          <a:ln>
            <a:noFill/>
          </a:ln>
        </p:spPr>
      </p:pic>
      <p:pic>
        <p:nvPicPr>
          <p:cNvPr id="19" name="Google Shape;593;g2975250f15b_0_0" descr="Bandeira da África do Sul – Wikipédia, a enciclopédia livre">
            <a:extLst>
              <a:ext uri="{FF2B5EF4-FFF2-40B4-BE49-F238E27FC236}">
                <a16:creationId xmlns:a16="http://schemas.microsoft.com/office/drawing/2014/main" id="{900EE7D1-A729-9F31-197A-DD5B33E3D5CD}"/>
              </a:ext>
            </a:extLst>
          </p:cNvPr>
          <p:cNvPicPr preferRelativeResize="0"/>
          <p:nvPr/>
        </p:nvPicPr>
        <p:blipFill rotWithShape="1">
          <a:blip r:embed="rId15">
            <a:alphaModFix/>
          </a:blip>
          <a:srcRect/>
          <a:stretch/>
        </p:blipFill>
        <p:spPr>
          <a:xfrm>
            <a:off x="8444506" y="5206858"/>
            <a:ext cx="714544" cy="476363"/>
          </a:xfrm>
          <a:prstGeom prst="rect">
            <a:avLst/>
          </a:prstGeom>
          <a:noFill/>
          <a:ln>
            <a:noFill/>
          </a:ln>
        </p:spPr>
      </p:pic>
      <p:pic>
        <p:nvPicPr>
          <p:cNvPr id="20" name="Google Shape;594;g2975250f15b_0_0" descr="Flag of Ireland - Wikipedia">
            <a:extLst>
              <a:ext uri="{FF2B5EF4-FFF2-40B4-BE49-F238E27FC236}">
                <a16:creationId xmlns:a16="http://schemas.microsoft.com/office/drawing/2014/main" id="{65CFDD79-450B-7438-9EC3-C9A7985CD604}"/>
              </a:ext>
            </a:extLst>
          </p:cNvPr>
          <p:cNvPicPr preferRelativeResize="0"/>
          <p:nvPr/>
        </p:nvPicPr>
        <p:blipFill rotWithShape="1">
          <a:blip r:embed="rId16">
            <a:alphaModFix/>
          </a:blip>
          <a:srcRect/>
          <a:stretch/>
        </p:blipFill>
        <p:spPr>
          <a:xfrm>
            <a:off x="6506801" y="3047358"/>
            <a:ext cx="614047" cy="308227"/>
          </a:xfrm>
          <a:prstGeom prst="rect">
            <a:avLst/>
          </a:prstGeom>
          <a:noFill/>
          <a:ln>
            <a:noFill/>
          </a:ln>
        </p:spPr>
      </p:pic>
      <p:pic>
        <p:nvPicPr>
          <p:cNvPr id="21" name="Google Shape;595;g2975250f15b_0_0" descr="Flag of Poland - Wikipedia">
            <a:extLst>
              <a:ext uri="{FF2B5EF4-FFF2-40B4-BE49-F238E27FC236}">
                <a16:creationId xmlns:a16="http://schemas.microsoft.com/office/drawing/2014/main" id="{564B9A88-7D48-94DB-3721-6C8B7FAF48B4}"/>
              </a:ext>
            </a:extLst>
          </p:cNvPr>
          <p:cNvPicPr preferRelativeResize="0"/>
          <p:nvPr/>
        </p:nvPicPr>
        <p:blipFill rotWithShape="1">
          <a:blip r:embed="rId17">
            <a:alphaModFix/>
          </a:blip>
          <a:srcRect/>
          <a:stretch/>
        </p:blipFill>
        <p:spPr>
          <a:xfrm>
            <a:off x="8293897" y="1762444"/>
            <a:ext cx="713619" cy="446012"/>
          </a:xfrm>
          <a:prstGeom prst="rect">
            <a:avLst/>
          </a:prstGeom>
          <a:noFill/>
          <a:ln>
            <a:solidFill>
              <a:schemeClr val="tx2"/>
            </a:solidFill>
          </a:ln>
        </p:spPr>
      </p:pic>
      <p:pic>
        <p:nvPicPr>
          <p:cNvPr id="22" name="Google Shape;596;g2975250f15b_0_0" descr="Flag of Italy - Wikipedia">
            <a:extLst>
              <a:ext uri="{FF2B5EF4-FFF2-40B4-BE49-F238E27FC236}">
                <a16:creationId xmlns:a16="http://schemas.microsoft.com/office/drawing/2014/main" id="{1669CA54-5171-8095-DC78-0572F03D6CD8}"/>
              </a:ext>
            </a:extLst>
          </p:cNvPr>
          <p:cNvPicPr preferRelativeResize="0"/>
          <p:nvPr/>
        </p:nvPicPr>
        <p:blipFill rotWithShape="1">
          <a:blip r:embed="rId18">
            <a:alphaModFix/>
          </a:blip>
          <a:srcRect/>
          <a:stretch/>
        </p:blipFill>
        <p:spPr>
          <a:xfrm flipH="1">
            <a:off x="6523281" y="3458047"/>
            <a:ext cx="581083" cy="388271"/>
          </a:xfrm>
          <a:prstGeom prst="rect">
            <a:avLst/>
          </a:prstGeom>
          <a:noFill/>
          <a:ln>
            <a:noFill/>
          </a:ln>
        </p:spPr>
      </p:pic>
      <p:sp>
        <p:nvSpPr>
          <p:cNvPr id="655" name="Google Shape;655;p32"/>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dirty="0"/>
              <a:t>5. Case Studies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g25e80896aae_0_127"/>
          <p:cNvSpPr txBox="1">
            <a:spLocks noGrp="1"/>
          </p:cNvSpPr>
          <p:nvPr>
            <p:ph type="title"/>
          </p:nvPr>
        </p:nvSpPr>
        <p:spPr>
          <a:xfrm>
            <a:off x="793802" y="1174424"/>
            <a:ext cx="7778698"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sz="3200" b="1" dirty="0"/>
              <a:t>5.1 FORSOFT Academy in Brazil: </a:t>
            </a:r>
            <a:r>
              <a:rPr lang="de-DE" sz="3200" b="1" dirty="0" err="1"/>
              <a:t>preparing</a:t>
            </a:r>
            <a:r>
              <a:rPr lang="de-DE" sz="3200" b="1" dirty="0"/>
              <a:t> </a:t>
            </a:r>
            <a:r>
              <a:rPr lang="de-DE" sz="3200" b="1" dirty="0" err="1"/>
              <a:t>young</a:t>
            </a:r>
            <a:r>
              <a:rPr lang="de-DE" sz="3200" b="1" dirty="0"/>
              <a:t> </a:t>
            </a:r>
            <a:r>
              <a:rPr lang="de-DE" sz="3200" b="1" dirty="0" err="1"/>
              <a:t>people</a:t>
            </a:r>
            <a:r>
              <a:rPr lang="de-DE" sz="3200" b="1" dirty="0"/>
              <a:t> </a:t>
            </a:r>
            <a:r>
              <a:rPr lang="de-DE" sz="3200" b="1" dirty="0" err="1"/>
              <a:t>for</a:t>
            </a:r>
            <a:r>
              <a:rPr lang="de-DE" sz="3200" b="1" dirty="0"/>
              <a:t> </a:t>
            </a:r>
            <a:r>
              <a:rPr lang="de-DE" sz="3200" b="1" dirty="0" err="1"/>
              <a:t>the</a:t>
            </a:r>
            <a:r>
              <a:rPr lang="de-DE" sz="3200" b="1" dirty="0"/>
              <a:t> </a:t>
            </a:r>
            <a:r>
              <a:rPr lang="de-DE" sz="3200" b="1" dirty="0" err="1"/>
              <a:t>technology</a:t>
            </a:r>
            <a:r>
              <a:rPr lang="de-DE" sz="3200" b="1" dirty="0"/>
              <a:t> </a:t>
            </a:r>
            <a:r>
              <a:rPr lang="de-DE" sz="3200" b="1" dirty="0" err="1"/>
              <a:t>job</a:t>
            </a:r>
            <a:r>
              <a:rPr lang="de-DE" sz="3200" b="1" dirty="0"/>
              <a:t> </a:t>
            </a:r>
            <a:r>
              <a:rPr lang="de-DE" sz="3200" b="1" dirty="0" err="1"/>
              <a:t>market</a:t>
            </a:r>
            <a:endParaRPr sz="3200" dirty="0"/>
          </a:p>
        </p:txBody>
      </p:sp>
      <p:pic>
        <p:nvPicPr>
          <p:cNvPr id="723" name="Google Shape;723;g25e80896aae_0_127"/>
          <p:cNvPicPr preferRelativeResize="0"/>
          <p:nvPr/>
        </p:nvPicPr>
        <p:blipFill rotWithShape="1">
          <a:blip r:embed="rId3">
            <a:alphaModFix/>
          </a:blip>
          <a:srcRect t="10685" b="12938"/>
          <a:stretch/>
        </p:blipFill>
        <p:spPr>
          <a:xfrm>
            <a:off x="10189935" y="74422"/>
            <a:ext cx="1856091" cy="1068056"/>
          </a:xfrm>
          <a:prstGeom prst="rect">
            <a:avLst/>
          </a:prstGeom>
          <a:noFill/>
          <a:ln>
            <a:noFill/>
          </a:ln>
        </p:spPr>
      </p:pic>
      <p:pic>
        <p:nvPicPr>
          <p:cNvPr id="724" name="Google Shape;724;g25e80896aae_0_127"/>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725" name="Google Shape;725;g25e80896aae_0_127"/>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726" name="Google Shape;726;g25e80896aae_0_127"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727" name="Google Shape;727;g25e80896aae_0_127" descr="Portal - UPF | Universidade de Passo Fundo"/>
          <p:cNvPicPr preferRelativeResize="0"/>
          <p:nvPr/>
        </p:nvPicPr>
        <p:blipFill rotWithShape="1">
          <a:blip r:embed="rId7">
            <a:alphaModFix/>
          </a:blip>
          <a:srcRect t="25553" b="24838"/>
          <a:stretch/>
        </p:blipFill>
        <p:spPr>
          <a:xfrm>
            <a:off x="7776575" y="139380"/>
            <a:ext cx="2413359" cy="848971"/>
          </a:xfrm>
          <a:prstGeom prst="rect">
            <a:avLst/>
          </a:prstGeom>
          <a:noFill/>
          <a:ln>
            <a:noFill/>
          </a:ln>
        </p:spPr>
      </p:pic>
      <p:sp>
        <p:nvSpPr>
          <p:cNvPr id="728" name="Google Shape;728;g25e80896aae_0_127"/>
          <p:cNvSpPr txBox="1">
            <a:spLocks noGrp="1"/>
          </p:cNvSpPr>
          <p:nvPr>
            <p:ph type="body" idx="1"/>
          </p:nvPr>
        </p:nvSpPr>
        <p:spPr>
          <a:xfrm>
            <a:off x="795874" y="2444731"/>
            <a:ext cx="10866000" cy="450952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1000"/>
              </a:spcBef>
              <a:spcAft>
                <a:spcPts val="0"/>
              </a:spcAft>
              <a:buClr>
                <a:schemeClr val="dk1"/>
              </a:buClr>
              <a:buSzPts val="1700"/>
              <a:buNone/>
            </a:pPr>
            <a:r>
              <a:rPr lang="de-DE" sz="2000" b="1" dirty="0" err="1"/>
              <a:t>Aim</a:t>
            </a:r>
            <a:r>
              <a:rPr lang="de-DE" sz="2000" b="1" dirty="0"/>
              <a:t>: </a:t>
            </a:r>
            <a:r>
              <a:rPr lang="de-DE" sz="2000" b="1" dirty="0" err="1"/>
              <a:t>to</a:t>
            </a:r>
            <a:r>
              <a:rPr lang="de-DE" sz="2000" b="1" dirty="0"/>
              <a:t> </a:t>
            </a:r>
            <a:r>
              <a:rPr lang="de-DE" sz="2000" b="1" dirty="0" err="1"/>
              <a:t>train</a:t>
            </a:r>
            <a:r>
              <a:rPr lang="de-DE" sz="2000" b="1" dirty="0"/>
              <a:t> </a:t>
            </a:r>
            <a:r>
              <a:rPr lang="de-DE" sz="2000" b="1" dirty="0" err="1"/>
              <a:t>young</a:t>
            </a:r>
            <a:r>
              <a:rPr lang="de-DE" sz="2000" b="1" dirty="0"/>
              <a:t> </a:t>
            </a:r>
            <a:r>
              <a:rPr lang="de-DE" sz="2000" b="1" dirty="0" err="1"/>
              <a:t>people</a:t>
            </a:r>
            <a:r>
              <a:rPr lang="de-DE" sz="2000" b="1" dirty="0"/>
              <a:t> </a:t>
            </a:r>
            <a:r>
              <a:rPr lang="de-DE" sz="2000" b="1" dirty="0" err="1"/>
              <a:t>aged</a:t>
            </a:r>
            <a:r>
              <a:rPr lang="de-DE" sz="2000" b="1" dirty="0"/>
              <a:t> </a:t>
            </a:r>
            <a:r>
              <a:rPr lang="de-DE" sz="2000" b="1" dirty="0" err="1"/>
              <a:t>between</a:t>
            </a:r>
            <a:r>
              <a:rPr lang="de-DE" sz="2000" b="1" dirty="0"/>
              <a:t> 18 and 36 in </a:t>
            </a:r>
            <a:r>
              <a:rPr lang="de-DE" sz="2000" b="1" dirty="0" err="1"/>
              <a:t>socially</a:t>
            </a:r>
            <a:r>
              <a:rPr lang="de-DE" sz="2000" b="1" dirty="0"/>
              <a:t> vulnerable </a:t>
            </a:r>
            <a:r>
              <a:rPr lang="de-DE" sz="2000" b="1" dirty="0" err="1"/>
              <a:t>situations</a:t>
            </a:r>
            <a:r>
              <a:rPr lang="de-DE" sz="2000" b="1" dirty="0"/>
              <a:t> </a:t>
            </a:r>
            <a:r>
              <a:rPr lang="de-DE" sz="2000" b="1" dirty="0" err="1"/>
              <a:t>for</a:t>
            </a:r>
            <a:r>
              <a:rPr lang="de-DE" sz="2000" b="1" dirty="0"/>
              <a:t> </a:t>
            </a:r>
            <a:r>
              <a:rPr lang="de-DE" sz="2000" b="1" dirty="0" err="1"/>
              <a:t>the</a:t>
            </a:r>
            <a:r>
              <a:rPr lang="de-DE" sz="2000" b="1" dirty="0"/>
              <a:t> </a:t>
            </a:r>
            <a:r>
              <a:rPr lang="de-DE" sz="2000" b="1" dirty="0" err="1"/>
              <a:t>technology</a:t>
            </a:r>
            <a:r>
              <a:rPr lang="de-DE" sz="2000" b="1" dirty="0"/>
              <a:t> </a:t>
            </a:r>
            <a:r>
              <a:rPr lang="de-DE" sz="2000" b="1" dirty="0" err="1"/>
              <a:t>job</a:t>
            </a:r>
            <a:r>
              <a:rPr lang="de-DE" sz="2000" b="1" dirty="0"/>
              <a:t> </a:t>
            </a:r>
            <a:r>
              <a:rPr lang="de-DE" sz="2000" b="1" dirty="0" err="1"/>
              <a:t>market</a:t>
            </a:r>
            <a:r>
              <a:rPr lang="de-DE" sz="2000" b="1" dirty="0"/>
              <a:t> and Information </a:t>
            </a:r>
            <a:r>
              <a:rPr lang="de-DE" sz="2000" b="1" dirty="0" err="1"/>
              <a:t>technology</a:t>
            </a:r>
            <a:r>
              <a:rPr lang="de-DE" sz="2000" b="1" dirty="0"/>
              <a:t> (IT) </a:t>
            </a:r>
            <a:r>
              <a:rPr lang="de-DE" sz="2000" b="1" dirty="0" err="1"/>
              <a:t>area</a:t>
            </a:r>
            <a:r>
              <a:rPr lang="de-DE" sz="2000" b="1" dirty="0"/>
              <a:t>. </a:t>
            </a:r>
            <a:endParaRPr sz="2000" b="1" dirty="0"/>
          </a:p>
          <a:p>
            <a:pPr marL="0" lvl="0" indent="0" algn="just" rtl="0">
              <a:lnSpc>
                <a:spcPct val="150000"/>
              </a:lnSpc>
              <a:spcBef>
                <a:spcPts val="1000"/>
              </a:spcBef>
              <a:spcAft>
                <a:spcPts val="0"/>
              </a:spcAft>
              <a:buClr>
                <a:schemeClr val="dk1"/>
              </a:buClr>
              <a:buSzPts val="1700"/>
              <a:buNone/>
            </a:pPr>
            <a:r>
              <a:rPr lang="de-DE" sz="2000" dirty="0"/>
              <a:t>All </a:t>
            </a:r>
            <a:r>
              <a:rPr lang="de-DE" sz="2000" dirty="0" err="1"/>
              <a:t>regions</a:t>
            </a:r>
            <a:r>
              <a:rPr lang="de-DE" sz="2000" dirty="0"/>
              <a:t> </a:t>
            </a:r>
            <a:r>
              <a:rPr lang="de-DE" sz="2000" dirty="0" err="1"/>
              <a:t>of</a:t>
            </a:r>
            <a:r>
              <a:rPr lang="de-DE" sz="2000" dirty="0"/>
              <a:t> Brazil </a:t>
            </a:r>
            <a:r>
              <a:rPr lang="de-DE" sz="2000" dirty="0" err="1"/>
              <a:t>are</a:t>
            </a:r>
            <a:r>
              <a:rPr lang="de-DE" sz="2000" dirty="0"/>
              <a:t> </a:t>
            </a:r>
            <a:r>
              <a:rPr lang="de-DE" sz="2000" dirty="0" err="1"/>
              <a:t>covered</a:t>
            </a:r>
            <a:r>
              <a:rPr lang="de-DE" sz="2000" dirty="0"/>
              <a:t> and </a:t>
            </a:r>
            <a:r>
              <a:rPr lang="de-DE" sz="2000" dirty="0" err="1"/>
              <a:t>special</a:t>
            </a:r>
            <a:r>
              <a:rPr lang="de-DE" sz="2000" dirty="0"/>
              <a:t> </a:t>
            </a:r>
            <a:r>
              <a:rPr lang="de-DE" sz="2000" dirty="0" err="1"/>
              <a:t>attention</a:t>
            </a:r>
            <a:r>
              <a:rPr lang="de-DE" sz="2000" dirty="0"/>
              <a:t> </a:t>
            </a:r>
            <a:r>
              <a:rPr lang="de-DE" sz="2000" dirty="0" err="1"/>
              <a:t>is</a:t>
            </a:r>
            <a:r>
              <a:rPr lang="de-DE" sz="2000" dirty="0"/>
              <a:t> </a:t>
            </a:r>
            <a:r>
              <a:rPr lang="de-DE" sz="2000" dirty="0" err="1"/>
              <a:t>given</a:t>
            </a:r>
            <a:r>
              <a:rPr lang="de-DE" sz="2000" dirty="0"/>
              <a:t> </a:t>
            </a:r>
            <a:r>
              <a:rPr lang="de-DE" sz="2000" dirty="0" err="1"/>
              <a:t>to</a:t>
            </a:r>
            <a:r>
              <a:rPr lang="de-DE" sz="2000" dirty="0"/>
              <a:t> </a:t>
            </a:r>
            <a:r>
              <a:rPr lang="de-DE" sz="2000" dirty="0" err="1"/>
              <a:t>young</a:t>
            </a:r>
            <a:r>
              <a:rPr lang="de-DE" sz="2000" dirty="0"/>
              <a:t> </a:t>
            </a:r>
            <a:r>
              <a:rPr lang="de-DE" sz="2000" dirty="0" err="1"/>
              <a:t>people</a:t>
            </a:r>
            <a:r>
              <a:rPr lang="de-DE" sz="2000" dirty="0"/>
              <a:t> </a:t>
            </a:r>
            <a:r>
              <a:rPr lang="de-DE" sz="2000" dirty="0" err="1"/>
              <a:t>from</a:t>
            </a:r>
            <a:r>
              <a:rPr lang="de-DE" sz="2000" dirty="0"/>
              <a:t> </a:t>
            </a:r>
            <a:r>
              <a:rPr lang="de-DE" sz="2000" dirty="0" err="1"/>
              <a:t>regions</a:t>
            </a:r>
            <a:r>
              <a:rPr lang="de-DE" sz="2000" dirty="0"/>
              <a:t> </a:t>
            </a:r>
            <a:r>
              <a:rPr lang="de-DE" sz="2000" dirty="0" err="1"/>
              <a:t>far</a:t>
            </a:r>
            <a:r>
              <a:rPr lang="de-DE" sz="2000" dirty="0"/>
              <a:t> </a:t>
            </a:r>
            <a:r>
              <a:rPr lang="de-DE" sz="2000" dirty="0" err="1"/>
              <a:t>from</a:t>
            </a:r>
            <a:r>
              <a:rPr lang="de-DE" sz="2000" dirty="0"/>
              <a:t> large </a:t>
            </a:r>
            <a:r>
              <a:rPr lang="de-DE" sz="2000" dirty="0" err="1"/>
              <a:t>centres</a:t>
            </a:r>
            <a:r>
              <a:rPr lang="de-DE" sz="2000" dirty="0"/>
              <a:t> and </a:t>
            </a:r>
            <a:r>
              <a:rPr lang="de-DE" sz="2000" dirty="0" err="1"/>
              <a:t>peripheral</a:t>
            </a:r>
            <a:r>
              <a:rPr lang="de-DE" sz="2000" dirty="0"/>
              <a:t> </a:t>
            </a:r>
            <a:r>
              <a:rPr lang="de-DE" sz="2000" dirty="0" err="1"/>
              <a:t>areas</a:t>
            </a:r>
            <a:r>
              <a:rPr lang="de-DE" sz="2000" dirty="0"/>
              <a:t>. The </a:t>
            </a:r>
            <a:r>
              <a:rPr lang="de-DE" sz="2000" dirty="0" err="1"/>
              <a:t>interested</a:t>
            </a:r>
            <a:r>
              <a:rPr lang="de-DE" sz="2000" dirty="0"/>
              <a:t> </a:t>
            </a:r>
            <a:r>
              <a:rPr lang="de-DE" sz="2000" dirty="0" err="1"/>
              <a:t>students</a:t>
            </a:r>
            <a:r>
              <a:rPr lang="de-DE" sz="2000" dirty="0"/>
              <a:t> </a:t>
            </a:r>
            <a:r>
              <a:rPr lang="de-DE" sz="2000" dirty="0" err="1"/>
              <a:t>should</a:t>
            </a:r>
            <a:r>
              <a:rPr lang="de-DE" sz="2000" dirty="0"/>
              <a:t> </a:t>
            </a:r>
            <a:r>
              <a:rPr lang="de-DE" sz="2000" dirty="0" err="1"/>
              <a:t>enroll</a:t>
            </a:r>
            <a:r>
              <a:rPr lang="de-DE" sz="2000" dirty="0"/>
              <a:t> in </a:t>
            </a:r>
            <a:r>
              <a:rPr lang="de-DE" sz="2000" dirty="0" err="1"/>
              <a:t>the</a:t>
            </a:r>
            <a:r>
              <a:rPr lang="de-DE" sz="2000" dirty="0"/>
              <a:t> </a:t>
            </a:r>
            <a:r>
              <a:rPr lang="de-DE" sz="2000" dirty="0" err="1"/>
              <a:t>course</a:t>
            </a:r>
            <a:r>
              <a:rPr lang="de-DE" sz="2000" dirty="0"/>
              <a:t> and after </a:t>
            </a:r>
            <a:r>
              <a:rPr lang="de-DE" sz="2000" dirty="0" err="1"/>
              <a:t>the</a:t>
            </a:r>
            <a:r>
              <a:rPr lang="de-DE" sz="2000" dirty="0"/>
              <a:t> </a:t>
            </a:r>
            <a:r>
              <a:rPr lang="de-DE" sz="2000" dirty="0" err="1"/>
              <a:t>selection</a:t>
            </a:r>
            <a:r>
              <a:rPr lang="de-DE" sz="2000" dirty="0"/>
              <a:t> </a:t>
            </a:r>
            <a:r>
              <a:rPr lang="de-DE" sz="2000" dirty="0" err="1"/>
              <a:t>process</a:t>
            </a:r>
            <a:r>
              <a:rPr lang="de-DE" sz="2000" dirty="0"/>
              <a:t> (</a:t>
            </a:r>
            <a:r>
              <a:rPr lang="de-DE" sz="2000" dirty="0" err="1"/>
              <a:t>always</a:t>
            </a:r>
            <a:r>
              <a:rPr lang="de-DE" sz="2000" dirty="0"/>
              <a:t> </a:t>
            </a:r>
            <a:r>
              <a:rPr lang="de-DE" sz="2000" dirty="0" err="1"/>
              <a:t>prioritising</a:t>
            </a:r>
            <a:r>
              <a:rPr lang="de-DE" sz="2000" dirty="0"/>
              <a:t> </a:t>
            </a:r>
            <a:r>
              <a:rPr lang="de-DE" sz="2000" dirty="0" err="1"/>
              <a:t>young</a:t>
            </a:r>
            <a:r>
              <a:rPr lang="de-DE" sz="2000" dirty="0"/>
              <a:t> </a:t>
            </a:r>
            <a:r>
              <a:rPr lang="de-DE" sz="2000" dirty="0" err="1"/>
              <a:t>people</a:t>
            </a:r>
            <a:r>
              <a:rPr lang="de-DE" sz="2000" dirty="0"/>
              <a:t> </a:t>
            </a:r>
            <a:r>
              <a:rPr lang="de-DE" sz="2000" dirty="0" err="1"/>
              <a:t>from</a:t>
            </a:r>
            <a:r>
              <a:rPr lang="de-DE" sz="2000" dirty="0"/>
              <a:t> vulnerable </a:t>
            </a:r>
            <a:r>
              <a:rPr lang="de-DE" sz="2000" dirty="0" err="1"/>
              <a:t>communities</a:t>
            </a:r>
            <a:r>
              <a:rPr lang="de-DE" sz="2000" dirty="0"/>
              <a:t>) </a:t>
            </a:r>
            <a:r>
              <a:rPr lang="de-DE" sz="2000" dirty="0" err="1"/>
              <a:t>the</a:t>
            </a:r>
            <a:r>
              <a:rPr lang="de-DE" sz="2000" dirty="0"/>
              <a:t> </a:t>
            </a:r>
            <a:r>
              <a:rPr lang="de-DE" sz="2000" dirty="0" err="1"/>
              <a:t>students</a:t>
            </a:r>
            <a:r>
              <a:rPr lang="de-DE" sz="2000" dirty="0"/>
              <a:t> </a:t>
            </a:r>
            <a:r>
              <a:rPr lang="de-DE" sz="2000" dirty="0" err="1"/>
              <a:t>begin</a:t>
            </a:r>
            <a:r>
              <a:rPr lang="de-DE" sz="2000" dirty="0"/>
              <a:t> </a:t>
            </a:r>
            <a:r>
              <a:rPr lang="de-DE" sz="2000" dirty="0" err="1"/>
              <a:t>the</a:t>
            </a:r>
            <a:r>
              <a:rPr lang="de-DE" sz="2000" dirty="0"/>
              <a:t> </a:t>
            </a:r>
            <a:r>
              <a:rPr lang="de-DE" sz="2000" dirty="0" err="1"/>
              <a:t>course</a:t>
            </a:r>
            <a:r>
              <a:rPr lang="de-DE" sz="2000" dirty="0"/>
              <a:t> </a:t>
            </a:r>
            <a:r>
              <a:rPr lang="de-DE" sz="2000" dirty="0" err="1"/>
              <a:t>as</a:t>
            </a:r>
            <a:r>
              <a:rPr lang="de-DE" sz="2000" dirty="0"/>
              <a:t> an online </a:t>
            </a:r>
            <a:r>
              <a:rPr lang="de-DE" sz="2000" dirty="0" err="1"/>
              <a:t>or</a:t>
            </a:r>
            <a:r>
              <a:rPr lang="de-DE" sz="2000" dirty="0"/>
              <a:t> in </a:t>
            </a:r>
            <a:r>
              <a:rPr lang="de-DE" sz="2000" dirty="0" err="1"/>
              <a:t>person</a:t>
            </a:r>
            <a:r>
              <a:rPr lang="de-DE" sz="2000" dirty="0"/>
              <a:t> </a:t>
            </a:r>
            <a:r>
              <a:rPr lang="de-DE" sz="2000" dirty="0" err="1"/>
              <a:t>training</a:t>
            </a:r>
            <a:r>
              <a:rPr lang="de-DE" sz="2000" dirty="0"/>
              <a:t>, and </a:t>
            </a:r>
            <a:r>
              <a:rPr lang="de-DE" sz="2000" dirty="0" err="1"/>
              <a:t>as</a:t>
            </a:r>
            <a:r>
              <a:rPr lang="de-DE" sz="2000" dirty="0"/>
              <a:t> FORSOFT Academy </a:t>
            </a:r>
            <a:r>
              <a:rPr lang="de-DE" sz="2000" dirty="0" err="1"/>
              <a:t>is</a:t>
            </a:r>
            <a:r>
              <a:rPr lang="de-DE" sz="2000" dirty="0"/>
              <a:t> a social </a:t>
            </a:r>
            <a:r>
              <a:rPr lang="de-DE" sz="2000" dirty="0" err="1"/>
              <a:t>program</a:t>
            </a:r>
            <a:r>
              <a:rPr lang="de-DE" sz="2000" dirty="0"/>
              <a:t>, </a:t>
            </a:r>
            <a:r>
              <a:rPr lang="de-DE" sz="2000" b="1" dirty="0" err="1"/>
              <a:t>the</a:t>
            </a:r>
            <a:r>
              <a:rPr lang="de-DE" sz="2000" b="1" dirty="0"/>
              <a:t> </a:t>
            </a:r>
            <a:r>
              <a:rPr lang="de-DE" sz="2000" b="1" dirty="0" err="1"/>
              <a:t>training</a:t>
            </a:r>
            <a:r>
              <a:rPr lang="de-DE" sz="2000" b="1" dirty="0"/>
              <a:t> </a:t>
            </a:r>
            <a:r>
              <a:rPr lang="de-DE" sz="2000" b="1" dirty="0" err="1"/>
              <a:t>is</a:t>
            </a:r>
            <a:r>
              <a:rPr lang="de-DE" sz="2000" b="1" dirty="0"/>
              <a:t> </a:t>
            </a:r>
            <a:r>
              <a:rPr lang="de-DE" sz="2000" b="1" dirty="0" err="1"/>
              <a:t>completely</a:t>
            </a:r>
            <a:r>
              <a:rPr lang="de-DE" sz="2000" b="1" dirty="0"/>
              <a:t> </a:t>
            </a:r>
            <a:r>
              <a:rPr lang="de-DE" sz="2000" b="1" dirty="0" err="1"/>
              <a:t>free</a:t>
            </a:r>
            <a:r>
              <a:rPr lang="de-DE" sz="2000" b="1" dirty="0"/>
              <a:t>.</a:t>
            </a:r>
            <a:endParaRPr sz="2000" b="1" dirty="0"/>
          </a:p>
        </p:txBody>
      </p:sp>
      <p:pic>
        <p:nvPicPr>
          <p:cNvPr id="2" name="Google Shape;609;p60" descr="Inscrição - FORSOFT Academy">
            <a:extLst>
              <a:ext uri="{FF2B5EF4-FFF2-40B4-BE49-F238E27FC236}">
                <a16:creationId xmlns:a16="http://schemas.microsoft.com/office/drawing/2014/main" id="{B715923D-C2B9-F699-D1E8-5ABC3F3D9DCA}"/>
              </a:ext>
            </a:extLst>
          </p:cNvPr>
          <p:cNvPicPr preferRelativeResize="0"/>
          <p:nvPr/>
        </p:nvPicPr>
        <p:blipFill rotWithShape="1">
          <a:blip r:embed="rId8">
            <a:alphaModFix/>
          </a:blip>
          <a:srcRect/>
          <a:stretch/>
        </p:blipFill>
        <p:spPr>
          <a:xfrm>
            <a:off x="8572500" y="1366344"/>
            <a:ext cx="3089374" cy="901607"/>
          </a:xfrm>
          <a:prstGeom prst="rect">
            <a:avLst/>
          </a:prstGeom>
          <a:noFill/>
          <a:ln>
            <a:noFill/>
          </a:ln>
        </p:spPr>
      </p:pic>
    </p:spTree>
    <p:extLst>
      <p:ext uri="{BB962C8B-B14F-4D97-AF65-F5344CB8AC3E}">
        <p14:creationId xmlns:p14="http://schemas.microsoft.com/office/powerpoint/2010/main" val="313182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25e80896aae_0_157"/>
          <p:cNvSpPr txBox="1">
            <a:spLocks noGrp="1"/>
          </p:cNvSpPr>
          <p:nvPr>
            <p:ph type="title"/>
          </p:nvPr>
        </p:nvSpPr>
        <p:spPr>
          <a:xfrm>
            <a:off x="546487" y="1461190"/>
            <a:ext cx="10997813" cy="149733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sz="3000" b="1" dirty="0"/>
              <a:t>5.2 </a:t>
            </a:r>
            <a:r>
              <a:rPr lang="de-DE" sz="3000" b="1" dirty="0" err="1"/>
              <a:t>Ecotourism</a:t>
            </a:r>
            <a:r>
              <a:rPr lang="de-DE" sz="3000" b="1" dirty="0"/>
              <a:t> Project </a:t>
            </a:r>
            <a:r>
              <a:rPr lang="de-DE" sz="3000" b="1" dirty="0" err="1"/>
              <a:t>Vínculos</a:t>
            </a:r>
            <a:r>
              <a:rPr lang="de-DE" sz="3000" b="1" dirty="0"/>
              <a:t> territoriales en </a:t>
            </a:r>
            <a:r>
              <a:rPr lang="de-DE" sz="3000" b="1" dirty="0" err="1"/>
              <a:t>el</a:t>
            </a:r>
            <a:r>
              <a:rPr lang="de-DE" sz="3000" b="1" dirty="0"/>
              <a:t> </a:t>
            </a:r>
            <a:r>
              <a:rPr lang="de-DE" sz="3000" b="1" dirty="0" err="1"/>
              <a:t>municipio</a:t>
            </a:r>
            <a:r>
              <a:rPr lang="de-DE" sz="3000" b="1" dirty="0"/>
              <a:t> de </a:t>
            </a:r>
            <a:r>
              <a:rPr lang="de-DE" sz="3000" b="1" dirty="0" err="1"/>
              <a:t>Lejanías</a:t>
            </a:r>
            <a:r>
              <a:rPr lang="de-DE" sz="3000" b="1" dirty="0"/>
              <a:t>: El </a:t>
            </a:r>
            <a:r>
              <a:rPr lang="de-DE" sz="3000" b="1" dirty="0" err="1"/>
              <a:t>ecoturismo</a:t>
            </a:r>
            <a:r>
              <a:rPr lang="de-DE" sz="3000" b="1" dirty="0"/>
              <a:t> en la </a:t>
            </a:r>
            <a:r>
              <a:rPr lang="de-DE" sz="3000" b="1" dirty="0" err="1"/>
              <a:t>región</a:t>
            </a:r>
            <a:r>
              <a:rPr lang="de-DE" sz="3000" b="1" dirty="0"/>
              <a:t> del </a:t>
            </a:r>
            <a:r>
              <a:rPr lang="de-DE" sz="3000" b="1" dirty="0" err="1"/>
              <a:t>Ariari</a:t>
            </a:r>
            <a:r>
              <a:rPr lang="de-DE" sz="3000" b="1" dirty="0"/>
              <a:t>, Colombia</a:t>
            </a:r>
            <a:br>
              <a:rPr lang="de-DE" sz="3000" dirty="0"/>
            </a:br>
            <a:endParaRPr sz="3000" dirty="0"/>
          </a:p>
        </p:txBody>
      </p:sp>
      <p:pic>
        <p:nvPicPr>
          <p:cNvPr id="633" name="Google Shape;633;g25e80896aae_0_157"/>
          <p:cNvPicPr preferRelativeResize="0"/>
          <p:nvPr/>
        </p:nvPicPr>
        <p:blipFill rotWithShape="1">
          <a:blip r:embed="rId3">
            <a:alphaModFix/>
          </a:blip>
          <a:srcRect t="10685" b="12937"/>
          <a:stretch/>
        </p:blipFill>
        <p:spPr>
          <a:xfrm>
            <a:off x="10189935" y="74422"/>
            <a:ext cx="1856091" cy="1068056"/>
          </a:xfrm>
          <a:prstGeom prst="rect">
            <a:avLst/>
          </a:prstGeom>
          <a:noFill/>
          <a:ln>
            <a:noFill/>
          </a:ln>
        </p:spPr>
      </p:pic>
      <p:pic>
        <p:nvPicPr>
          <p:cNvPr id="634" name="Google Shape;634;g25e80896aae_0_157"/>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635" name="Google Shape;635;g25e80896aae_0_157"/>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636" name="Google Shape;636;g25e80896aae_0_157"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637" name="Google Shape;637;g25e80896aae_0_157" descr="Portal - UPF | Universidade de Passo Fundo"/>
          <p:cNvPicPr preferRelativeResize="0"/>
          <p:nvPr/>
        </p:nvPicPr>
        <p:blipFill rotWithShape="1">
          <a:blip r:embed="rId7">
            <a:alphaModFix/>
          </a:blip>
          <a:srcRect t="25553" b="24837"/>
          <a:stretch/>
        </p:blipFill>
        <p:spPr>
          <a:xfrm>
            <a:off x="7776575" y="139380"/>
            <a:ext cx="2413359" cy="848971"/>
          </a:xfrm>
          <a:prstGeom prst="rect">
            <a:avLst/>
          </a:prstGeom>
          <a:noFill/>
          <a:ln>
            <a:noFill/>
          </a:ln>
        </p:spPr>
      </p:pic>
      <p:sp>
        <p:nvSpPr>
          <p:cNvPr id="638" name="Google Shape;638;g25e80896aae_0_157"/>
          <p:cNvSpPr txBox="1">
            <a:spLocks noGrp="1"/>
          </p:cNvSpPr>
          <p:nvPr>
            <p:ph type="body" idx="1"/>
          </p:nvPr>
        </p:nvSpPr>
        <p:spPr>
          <a:xfrm>
            <a:off x="6096000" y="2569952"/>
            <a:ext cx="5549513" cy="4046858"/>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1000"/>
              </a:spcBef>
              <a:spcAft>
                <a:spcPts val="0"/>
              </a:spcAft>
              <a:buClr>
                <a:schemeClr val="dk1"/>
              </a:buClr>
              <a:buSzPts val="1700"/>
              <a:buNone/>
            </a:pPr>
            <a:r>
              <a:rPr lang="de-DE" sz="2000" dirty="0" err="1"/>
              <a:t>With</a:t>
            </a:r>
            <a:r>
              <a:rPr lang="de-DE" sz="2000" dirty="0"/>
              <a:t> </a:t>
            </a:r>
            <a:r>
              <a:rPr lang="de-DE" sz="2000" dirty="0" err="1"/>
              <a:t>the</a:t>
            </a:r>
            <a:r>
              <a:rPr lang="de-DE" sz="2000" dirty="0"/>
              <a:t> support </a:t>
            </a:r>
            <a:r>
              <a:rPr lang="de-DE" sz="2000" dirty="0" err="1"/>
              <a:t>of</a:t>
            </a:r>
            <a:r>
              <a:rPr lang="de-DE" sz="2000" dirty="0"/>
              <a:t> </a:t>
            </a:r>
            <a:r>
              <a:rPr lang="de-DE" sz="2000" dirty="0" err="1"/>
              <a:t>the</a:t>
            </a:r>
            <a:r>
              <a:rPr lang="de-DE" sz="2000" dirty="0"/>
              <a:t> City Hall and </a:t>
            </a:r>
            <a:r>
              <a:rPr lang="de-DE" sz="2000" dirty="0" err="1"/>
              <a:t>other</a:t>
            </a:r>
            <a:r>
              <a:rPr lang="de-DE" sz="2000" dirty="0"/>
              <a:t> </a:t>
            </a:r>
            <a:r>
              <a:rPr lang="de-DE" sz="2000" dirty="0" err="1"/>
              <a:t>actors</a:t>
            </a:r>
            <a:r>
              <a:rPr lang="de-DE" sz="2000" dirty="0"/>
              <a:t> </a:t>
            </a:r>
            <a:r>
              <a:rPr lang="de-DE" sz="2000" dirty="0" err="1"/>
              <a:t>involved</a:t>
            </a:r>
            <a:r>
              <a:rPr lang="de-DE" sz="2000" dirty="0"/>
              <a:t> in </a:t>
            </a:r>
            <a:r>
              <a:rPr lang="de-DE" sz="2000" dirty="0" err="1"/>
              <a:t>the</a:t>
            </a:r>
            <a:r>
              <a:rPr lang="de-DE" sz="2000" dirty="0"/>
              <a:t> </a:t>
            </a:r>
            <a:r>
              <a:rPr lang="de-DE" sz="2000" dirty="0" err="1"/>
              <a:t>strategy</a:t>
            </a:r>
            <a:r>
              <a:rPr lang="de-DE" sz="2000" dirty="0"/>
              <a:t>, </a:t>
            </a:r>
            <a:r>
              <a:rPr lang="de-DE" sz="2000" dirty="0" err="1"/>
              <a:t>it</a:t>
            </a:r>
            <a:r>
              <a:rPr lang="de-DE" sz="2000" dirty="0"/>
              <a:t> was possible </a:t>
            </a:r>
            <a:r>
              <a:rPr lang="de-DE" sz="2000" dirty="0" err="1"/>
              <a:t>to</a:t>
            </a:r>
            <a:r>
              <a:rPr lang="de-DE" sz="2000" dirty="0"/>
              <a:t> carry out </a:t>
            </a:r>
            <a:r>
              <a:rPr lang="de-DE" sz="2000" dirty="0" err="1"/>
              <a:t>studies</a:t>
            </a:r>
            <a:r>
              <a:rPr lang="de-DE" sz="2000" dirty="0"/>
              <a:t> </a:t>
            </a:r>
            <a:r>
              <a:rPr lang="de-DE" sz="2000" dirty="0" err="1"/>
              <a:t>to</a:t>
            </a:r>
            <a:r>
              <a:rPr lang="de-DE" sz="2000" dirty="0"/>
              <a:t> </a:t>
            </a:r>
            <a:r>
              <a:rPr lang="de-DE" sz="2000" dirty="0" err="1"/>
              <a:t>investigate</a:t>
            </a:r>
            <a:r>
              <a:rPr lang="de-DE" sz="2000" dirty="0"/>
              <a:t> </a:t>
            </a:r>
            <a:r>
              <a:rPr lang="de-DE" sz="2000" dirty="0" err="1"/>
              <a:t>the</a:t>
            </a:r>
            <a:r>
              <a:rPr lang="de-DE" sz="2000" dirty="0"/>
              <a:t> </a:t>
            </a:r>
            <a:r>
              <a:rPr lang="de-DE" sz="2000" dirty="0" err="1"/>
              <a:t>region's</a:t>
            </a:r>
            <a:r>
              <a:rPr lang="de-DE" sz="2000" dirty="0"/>
              <a:t> </a:t>
            </a:r>
            <a:r>
              <a:rPr lang="de-DE" sz="2000" dirty="0" err="1"/>
              <a:t>tourism</a:t>
            </a:r>
            <a:r>
              <a:rPr lang="de-DE" sz="2000" dirty="0"/>
              <a:t> </a:t>
            </a:r>
            <a:r>
              <a:rPr lang="de-DE" sz="2000" dirty="0" err="1"/>
              <a:t>capacity</a:t>
            </a:r>
            <a:r>
              <a:rPr lang="de-DE" sz="2000" dirty="0"/>
              <a:t>, </a:t>
            </a:r>
            <a:r>
              <a:rPr lang="de-DE" sz="2000" dirty="0" err="1"/>
              <a:t>develop</a:t>
            </a:r>
            <a:r>
              <a:rPr lang="de-DE" sz="2000" dirty="0"/>
              <a:t> a </a:t>
            </a:r>
            <a:r>
              <a:rPr lang="de-DE" sz="2000" dirty="0" err="1"/>
              <a:t>tourist</a:t>
            </a:r>
            <a:r>
              <a:rPr lang="de-DE" sz="2000" dirty="0"/>
              <a:t> </a:t>
            </a:r>
            <a:r>
              <a:rPr lang="de-DE" sz="2000" dirty="0" err="1"/>
              <a:t>profile</a:t>
            </a:r>
            <a:r>
              <a:rPr lang="de-DE" sz="2000" dirty="0"/>
              <a:t> </a:t>
            </a:r>
            <a:r>
              <a:rPr lang="de-DE" sz="2000" dirty="0" err="1"/>
              <a:t>based</a:t>
            </a:r>
            <a:r>
              <a:rPr lang="de-DE" sz="2000" dirty="0"/>
              <a:t> on </a:t>
            </a:r>
            <a:r>
              <a:rPr lang="de-DE" sz="2000" dirty="0" err="1"/>
              <a:t>visitors</a:t>
            </a:r>
            <a:r>
              <a:rPr lang="de-DE" sz="2000" dirty="0"/>
              <a:t>, </a:t>
            </a:r>
            <a:r>
              <a:rPr lang="de-DE" sz="2000" dirty="0" err="1"/>
              <a:t>strengthen</a:t>
            </a:r>
            <a:r>
              <a:rPr lang="de-DE" sz="2000" dirty="0"/>
              <a:t> </a:t>
            </a:r>
            <a:r>
              <a:rPr lang="de-DE" sz="2000" dirty="0" err="1"/>
              <a:t>the</a:t>
            </a:r>
            <a:r>
              <a:rPr lang="de-DE" sz="2000" dirty="0"/>
              <a:t> </a:t>
            </a:r>
            <a:r>
              <a:rPr lang="de-DE" sz="2000" dirty="0" err="1"/>
              <a:t>sector's</a:t>
            </a:r>
            <a:r>
              <a:rPr lang="de-DE" sz="2000" dirty="0"/>
              <a:t> </a:t>
            </a:r>
            <a:r>
              <a:rPr lang="de-DE" sz="2000" dirty="0" err="1"/>
              <a:t>information</a:t>
            </a:r>
            <a:r>
              <a:rPr lang="de-DE" sz="2000" dirty="0"/>
              <a:t> </a:t>
            </a:r>
            <a:r>
              <a:rPr lang="de-DE" sz="2000" dirty="0" err="1"/>
              <a:t>system</a:t>
            </a:r>
            <a:r>
              <a:rPr lang="de-DE" sz="2000" dirty="0"/>
              <a:t>. Also, </a:t>
            </a:r>
            <a:r>
              <a:rPr lang="de-DE" sz="2000" dirty="0" err="1"/>
              <a:t>more</a:t>
            </a:r>
            <a:r>
              <a:rPr lang="de-DE" sz="2000" dirty="0"/>
              <a:t> </a:t>
            </a:r>
            <a:r>
              <a:rPr lang="de-DE" sz="2000" dirty="0" err="1"/>
              <a:t>opportunities</a:t>
            </a:r>
            <a:r>
              <a:rPr lang="de-DE" sz="2000" dirty="0"/>
              <a:t> </a:t>
            </a:r>
            <a:r>
              <a:rPr lang="de-DE" sz="2000" dirty="0" err="1"/>
              <a:t>to</a:t>
            </a:r>
            <a:r>
              <a:rPr lang="de-DE" sz="2000" dirty="0"/>
              <a:t> </a:t>
            </a:r>
            <a:r>
              <a:rPr lang="de-DE" sz="2000" dirty="0" err="1"/>
              <a:t>generate</a:t>
            </a:r>
            <a:r>
              <a:rPr lang="de-DE" sz="2000" dirty="0"/>
              <a:t> </a:t>
            </a:r>
            <a:r>
              <a:rPr lang="de-DE" sz="2000" dirty="0" err="1"/>
              <a:t>income</a:t>
            </a:r>
            <a:r>
              <a:rPr lang="de-DE" sz="2000" dirty="0"/>
              <a:t> </a:t>
            </a:r>
            <a:r>
              <a:rPr lang="de-DE" sz="2000" dirty="0" err="1"/>
              <a:t>could</a:t>
            </a:r>
            <a:r>
              <a:rPr lang="de-DE" sz="2000" dirty="0"/>
              <a:t> </a:t>
            </a:r>
            <a:r>
              <a:rPr lang="de-DE" sz="2000" dirty="0" err="1"/>
              <a:t>be</a:t>
            </a:r>
            <a:r>
              <a:rPr lang="de-DE" sz="2000" dirty="0"/>
              <a:t> </a:t>
            </a:r>
            <a:r>
              <a:rPr lang="de-DE" sz="2000" dirty="0" err="1"/>
              <a:t>offered</a:t>
            </a:r>
            <a:r>
              <a:rPr lang="de-DE" sz="2000" dirty="0"/>
              <a:t>, </a:t>
            </a:r>
            <a:r>
              <a:rPr lang="de-DE" sz="2000" dirty="0" err="1"/>
              <a:t>featuring</a:t>
            </a:r>
            <a:r>
              <a:rPr lang="de-DE" sz="2000" dirty="0"/>
              <a:t> </a:t>
            </a:r>
            <a:r>
              <a:rPr lang="de-DE" sz="2000" dirty="0" err="1"/>
              <a:t>farms</a:t>
            </a:r>
            <a:r>
              <a:rPr lang="de-DE" sz="2000" dirty="0"/>
              <a:t> </a:t>
            </a:r>
            <a:r>
              <a:rPr lang="de-DE" sz="2000" dirty="0" err="1"/>
              <a:t>with</a:t>
            </a:r>
            <a:r>
              <a:rPr lang="de-DE" sz="2000" dirty="0"/>
              <a:t> potential </a:t>
            </a:r>
            <a:r>
              <a:rPr lang="de-DE" sz="2000" dirty="0" err="1"/>
              <a:t>for</a:t>
            </a:r>
            <a:r>
              <a:rPr lang="de-DE" sz="2000" dirty="0"/>
              <a:t> </a:t>
            </a:r>
            <a:r>
              <a:rPr lang="de-DE" sz="2000" dirty="0" err="1"/>
              <a:t>ecotourism</a:t>
            </a:r>
            <a:r>
              <a:rPr lang="de-DE" sz="2000" dirty="0"/>
              <a:t> in </a:t>
            </a:r>
            <a:r>
              <a:rPr lang="de-DE" sz="2000" dirty="0" err="1"/>
              <a:t>the</a:t>
            </a:r>
            <a:r>
              <a:rPr lang="de-DE" sz="2000" dirty="0"/>
              <a:t> </a:t>
            </a:r>
            <a:r>
              <a:rPr lang="de-DE" sz="2000" dirty="0" err="1"/>
              <a:t>region</a:t>
            </a:r>
            <a:r>
              <a:rPr lang="de-DE" sz="2000" dirty="0"/>
              <a:t>.</a:t>
            </a:r>
            <a:endParaRPr sz="2000" dirty="0"/>
          </a:p>
        </p:txBody>
      </p:sp>
      <p:pic>
        <p:nvPicPr>
          <p:cNvPr id="639" name="Google Shape;639;g25e80896aae_0_157" descr="Ríos de vida y muerte"/>
          <p:cNvPicPr preferRelativeResize="0"/>
          <p:nvPr/>
        </p:nvPicPr>
        <p:blipFill rotWithShape="1">
          <a:blip r:embed="rId8">
            <a:alphaModFix/>
          </a:blip>
          <a:srcRect/>
          <a:stretch/>
        </p:blipFill>
        <p:spPr>
          <a:xfrm>
            <a:off x="647700" y="2847824"/>
            <a:ext cx="5070612" cy="338040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g25e80896aae_0_186"/>
          <p:cNvSpPr txBox="1">
            <a:spLocks noGrp="1"/>
          </p:cNvSpPr>
          <p:nvPr>
            <p:ph type="title"/>
          </p:nvPr>
        </p:nvSpPr>
        <p:spPr>
          <a:xfrm>
            <a:off x="793802" y="117442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sz="3200" b="1" dirty="0"/>
              <a:t>5.3 Pilot </a:t>
            </a:r>
            <a:r>
              <a:rPr lang="de-DE" sz="3200" b="1" dirty="0" err="1"/>
              <a:t>study</a:t>
            </a:r>
            <a:r>
              <a:rPr lang="de-DE" sz="3200" b="1" dirty="0"/>
              <a:t> “Monitoring </a:t>
            </a:r>
            <a:r>
              <a:rPr lang="de-DE" sz="3200" b="1" dirty="0" err="1"/>
              <a:t>green</a:t>
            </a:r>
            <a:r>
              <a:rPr lang="de-DE" sz="3200" b="1" dirty="0"/>
              <a:t> </a:t>
            </a:r>
            <a:r>
              <a:rPr lang="de-DE" sz="3200" b="1" dirty="0" err="1"/>
              <a:t>growth</a:t>
            </a:r>
            <a:r>
              <a:rPr lang="de-DE" sz="3200" b="1" dirty="0"/>
              <a:t> in </a:t>
            </a:r>
            <a:r>
              <a:rPr lang="de-DE" sz="3200" b="1" dirty="0" err="1"/>
              <a:t>the</a:t>
            </a:r>
            <a:r>
              <a:rPr lang="de-DE" sz="3200" b="1" dirty="0"/>
              <a:t> LAC </a:t>
            </a:r>
            <a:r>
              <a:rPr lang="de-DE" sz="3200" b="1" dirty="0" err="1"/>
              <a:t>region</a:t>
            </a:r>
            <a:r>
              <a:rPr lang="de-DE" sz="3200" b="1" dirty="0"/>
              <a:t>”</a:t>
            </a:r>
            <a:br>
              <a:rPr lang="de-DE" sz="3200" b="1" dirty="0"/>
            </a:br>
            <a:r>
              <a:rPr lang="de-DE" sz="3200" b="1" dirty="0"/>
              <a:t>in Peru</a:t>
            </a:r>
            <a:endParaRPr sz="3200" dirty="0"/>
          </a:p>
        </p:txBody>
      </p:sp>
      <p:pic>
        <p:nvPicPr>
          <p:cNvPr id="771" name="Google Shape;771;g25e80896aae_0_186"/>
          <p:cNvPicPr preferRelativeResize="0"/>
          <p:nvPr/>
        </p:nvPicPr>
        <p:blipFill rotWithShape="1">
          <a:blip r:embed="rId3">
            <a:alphaModFix/>
          </a:blip>
          <a:srcRect t="10685" b="12938"/>
          <a:stretch/>
        </p:blipFill>
        <p:spPr>
          <a:xfrm>
            <a:off x="10189935" y="74422"/>
            <a:ext cx="1856091" cy="1068056"/>
          </a:xfrm>
          <a:prstGeom prst="rect">
            <a:avLst/>
          </a:prstGeom>
          <a:noFill/>
          <a:ln>
            <a:noFill/>
          </a:ln>
        </p:spPr>
      </p:pic>
      <p:pic>
        <p:nvPicPr>
          <p:cNvPr id="772" name="Google Shape;772;g25e80896aae_0_186"/>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773" name="Google Shape;773;g25e80896aae_0_186"/>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774" name="Google Shape;774;g25e80896aae_0_186"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775" name="Google Shape;775;g25e80896aae_0_186" descr="Portal - UPF | Universidade de Passo Fundo"/>
          <p:cNvPicPr preferRelativeResize="0"/>
          <p:nvPr/>
        </p:nvPicPr>
        <p:blipFill rotWithShape="1">
          <a:blip r:embed="rId7">
            <a:alphaModFix/>
          </a:blip>
          <a:srcRect t="25553" b="24838"/>
          <a:stretch/>
        </p:blipFill>
        <p:spPr>
          <a:xfrm>
            <a:off x="7776575" y="139380"/>
            <a:ext cx="2413359" cy="848971"/>
          </a:xfrm>
          <a:prstGeom prst="rect">
            <a:avLst/>
          </a:prstGeom>
          <a:noFill/>
          <a:ln>
            <a:noFill/>
          </a:ln>
        </p:spPr>
      </p:pic>
      <p:sp>
        <p:nvSpPr>
          <p:cNvPr id="776" name="Google Shape;776;g25e80896aae_0_186"/>
          <p:cNvSpPr txBox="1">
            <a:spLocks noGrp="1"/>
          </p:cNvSpPr>
          <p:nvPr>
            <p:ph type="body" idx="1"/>
          </p:nvPr>
        </p:nvSpPr>
        <p:spPr>
          <a:xfrm>
            <a:off x="663000" y="2503306"/>
            <a:ext cx="10866000" cy="36468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Clr>
                <a:schemeClr val="dk1"/>
              </a:buClr>
              <a:buSzPts val="1700"/>
              <a:buNone/>
            </a:pPr>
            <a:r>
              <a:rPr lang="en-GB" sz="2000" dirty="0"/>
              <a:t>The main objective of the project was to carry out a pilot study to evaluate and validate the applicability of OECD green growth indicators in the context of Latin America and the Caribbean (LAC). The intention was to measure how well these indicators could capture the sustainable and environmental aspects of economic growth in the region. Countries participating in the project included Colombia, Costa Rica, Ecuador, Guatemala, Mexico, Paraguay and Peru. In the context of Peru, several significant challenges were identified:</a:t>
            </a:r>
          </a:p>
          <a:p>
            <a:pPr marL="285750" indent="-285750" algn="just">
              <a:lnSpc>
                <a:spcPct val="100000"/>
              </a:lnSpc>
              <a:buSzPts val="1700"/>
            </a:pPr>
            <a:r>
              <a:rPr lang="en-GB" sz="2000" dirty="0"/>
              <a:t>Integration of sustainable growth indicators into policies</a:t>
            </a:r>
          </a:p>
          <a:p>
            <a:pPr marL="285750" indent="-285750" algn="just">
              <a:lnSpc>
                <a:spcPct val="100000"/>
              </a:lnSpc>
              <a:buSzPts val="1700"/>
            </a:pPr>
            <a:r>
              <a:rPr lang="en-GB" sz="2000" dirty="0"/>
              <a:t>Creation of a comprehensive institutional framework for reporting these indicators</a:t>
            </a:r>
          </a:p>
          <a:p>
            <a:pPr marL="285750" indent="-285750" algn="just">
              <a:lnSpc>
                <a:spcPct val="100000"/>
              </a:lnSpc>
              <a:buSzPts val="1700"/>
            </a:pPr>
            <a:r>
              <a:rPr lang="en-GB" sz="2000" dirty="0"/>
              <a:t>Establishment of an operational working group tasked with assessing and improving the quality of information related to sustainable growth for reporting purposes.</a:t>
            </a:r>
            <a:endParaRPr sz="2000" dirty="0"/>
          </a:p>
        </p:txBody>
      </p:sp>
    </p:spTree>
    <p:extLst>
      <p:ext uri="{BB962C8B-B14F-4D97-AF65-F5344CB8AC3E}">
        <p14:creationId xmlns:p14="http://schemas.microsoft.com/office/powerpoint/2010/main" val="436613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g25e80896aae_0_225"/>
          <p:cNvSpPr txBox="1">
            <a:spLocks noGrp="1"/>
          </p:cNvSpPr>
          <p:nvPr>
            <p:ph type="title"/>
          </p:nvPr>
        </p:nvSpPr>
        <p:spPr>
          <a:xfrm>
            <a:off x="793801" y="1240146"/>
            <a:ext cx="11139893" cy="17791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35802"/>
              <a:buNone/>
            </a:pPr>
            <a:r>
              <a:rPr lang="de-DE" sz="3600" b="1" dirty="0"/>
              <a:t>5.4 Mozambique: Joint </a:t>
            </a:r>
            <a:r>
              <a:rPr lang="de-DE" sz="3600" b="1" dirty="0" err="1"/>
              <a:t>programme</a:t>
            </a:r>
            <a:r>
              <a:rPr lang="de-DE" sz="3600" b="1" dirty="0"/>
              <a:t> </a:t>
            </a:r>
            <a:r>
              <a:rPr lang="de-DE" sz="3600" b="1" dirty="0" err="1"/>
              <a:t>for</a:t>
            </a:r>
            <a:r>
              <a:rPr lang="de-DE" sz="3600" b="1" dirty="0"/>
              <a:t> “</a:t>
            </a:r>
            <a:r>
              <a:rPr lang="de-DE" sz="3600" b="1" dirty="0" err="1"/>
              <a:t>more</a:t>
            </a:r>
            <a:r>
              <a:rPr lang="de-DE" sz="3600" b="1" dirty="0"/>
              <a:t> and </a:t>
            </a:r>
            <a:r>
              <a:rPr lang="de-DE" sz="3600" b="1" dirty="0" err="1"/>
              <a:t>better</a:t>
            </a:r>
            <a:r>
              <a:rPr lang="de-DE" sz="3600" b="1" dirty="0"/>
              <a:t> </a:t>
            </a:r>
            <a:r>
              <a:rPr lang="de-DE" sz="3600" b="1" dirty="0" err="1"/>
              <a:t>jobs</a:t>
            </a:r>
            <a:r>
              <a:rPr lang="de-DE" sz="3600" b="1" dirty="0"/>
              <a:t> in Cabo Delgado and </a:t>
            </a:r>
            <a:r>
              <a:rPr lang="de-DE" sz="3600" b="1" dirty="0" err="1"/>
              <a:t>Nampula</a:t>
            </a:r>
            <a:r>
              <a:rPr lang="de-DE" sz="3600" b="1" dirty="0"/>
              <a:t> </a:t>
            </a:r>
            <a:r>
              <a:rPr lang="de-DE" sz="3600" b="1" dirty="0" err="1"/>
              <a:t>province</a:t>
            </a:r>
            <a:r>
              <a:rPr lang="de-DE" sz="3600" b="1" dirty="0"/>
              <a:t> – </a:t>
            </a:r>
            <a:r>
              <a:rPr lang="de-DE" sz="3600" b="1" dirty="0" err="1"/>
              <a:t>harnessing</a:t>
            </a:r>
            <a:r>
              <a:rPr lang="de-DE" sz="3600" b="1" dirty="0"/>
              <a:t> </a:t>
            </a:r>
            <a:r>
              <a:rPr lang="de-DE" sz="3600" b="1" dirty="0" err="1"/>
              <a:t>the</a:t>
            </a:r>
            <a:r>
              <a:rPr lang="de-DE" sz="3600" b="1" dirty="0"/>
              <a:t> </a:t>
            </a:r>
            <a:r>
              <a:rPr lang="de-DE" sz="3600" b="1" dirty="0" err="1"/>
              <a:t>job</a:t>
            </a:r>
            <a:r>
              <a:rPr lang="de-DE" sz="3600" b="1" dirty="0"/>
              <a:t> </a:t>
            </a:r>
            <a:r>
              <a:rPr lang="de-DE" sz="3600" b="1" dirty="0" err="1"/>
              <a:t>opportunities</a:t>
            </a:r>
            <a:r>
              <a:rPr lang="de-DE" sz="3600" b="1" dirty="0"/>
              <a:t> in </a:t>
            </a:r>
            <a:r>
              <a:rPr lang="de-DE" sz="3600" b="1" dirty="0" err="1"/>
              <a:t>the</a:t>
            </a:r>
            <a:r>
              <a:rPr lang="de-DE" sz="3600" b="1" dirty="0"/>
              <a:t> </a:t>
            </a:r>
            <a:r>
              <a:rPr lang="de-DE" sz="3600" b="1" dirty="0" err="1"/>
              <a:t>new</a:t>
            </a:r>
            <a:r>
              <a:rPr lang="de-DE" sz="3600" b="1" dirty="0"/>
              <a:t> </a:t>
            </a:r>
            <a:r>
              <a:rPr lang="de-DE" sz="3600" b="1" dirty="0" err="1"/>
              <a:t>economy</a:t>
            </a:r>
            <a:r>
              <a:rPr lang="de-DE" sz="3600" b="1" dirty="0"/>
              <a:t> in Mozambique.”</a:t>
            </a:r>
            <a:endParaRPr sz="2700" b="1" dirty="0"/>
          </a:p>
        </p:txBody>
      </p:sp>
      <p:pic>
        <p:nvPicPr>
          <p:cNvPr id="691" name="Google Shape;691;g25e80896aae_0_225"/>
          <p:cNvPicPr preferRelativeResize="0"/>
          <p:nvPr/>
        </p:nvPicPr>
        <p:blipFill rotWithShape="1">
          <a:blip r:embed="rId3">
            <a:alphaModFix/>
          </a:blip>
          <a:srcRect t="10685" b="12937"/>
          <a:stretch/>
        </p:blipFill>
        <p:spPr>
          <a:xfrm>
            <a:off x="10189935" y="74422"/>
            <a:ext cx="1856091" cy="1068056"/>
          </a:xfrm>
          <a:prstGeom prst="rect">
            <a:avLst/>
          </a:prstGeom>
          <a:noFill/>
          <a:ln>
            <a:noFill/>
          </a:ln>
        </p:spPr>
      </p:pic>
      <p:pic>
        <p:nvPicPr>
          <p:cNvPr id="692" name="Google Shape;692;g25e80896aae_0_225"/>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693" name="Google Shape;693;g25e80896aae_0_225"/>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694" name="Google Shape;694;g25e80896aae_0_225"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695" name="Google Shape;695;g25e80896aae_0_225" descr="Portal - UPF | Universidade de Passo Fundo"/>
          <p:cNvPicPr preferRelativeResize="0"/>
          <p:nvPr/>
        </p:nvPicPr>
        <p:blipFill rotWithShape="1">
          <a:blip r:embed="rId7">
            <a:alphaModFix/>
          </a:blip>
          <a:srcRect t="25553" b="24837"/>
          <a:stretch/>
        </p:blipFill>
        <p:spPr>
          <a:xfrm>
            <a:off x="7776575" y="139380"/>
            <a:ext cx="2413359" cy="848971"/>
          </a:xfrm>
          <a:prstGeom prst="rect">
            <a:avLst/>
          </a:prstGeom>
          <a:noFill/>
          <a:ln>
            <a:noFill/>
          </a:ln>
        </p:spPr>
      </p:pic>
      <p:sp>
        <p:nvSpPr>
          <p:cNvPr id="696" name="Google Shape;696;g25e80896aae_0_225"/>
          <p:cNvSpPr txBox="1">
            <a:spLocks noGrp="1"/>
          </p:cNvSpPr>
          <p:nvPr>
            <p:ph type="body" idx="1"/>
          </p:nvPr>
        </p:nvSpPr>
        <p:spPr>
          <a:xfrm>
            <a:off x="793801" y="3019328"/>
            <a:ext cx="10866000" cy="36468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Clr>
                <a:schemeClr val="dk1"/>
              </a:buClr>
              <a:buSzPts val="1700"/>
              <a:buNone/>
            </a:pPr>
            <a:r>
              <a:rPr lang="de-DE" sz="2000" dirty="0"/>
              <a:t>The </a:t>
            </a:r>
            <a:r>
              <a:rPr lang="de-DE" sz="2000" dirty="0" err="1"/>
              <a:t>program</a:t>
            </a:r>
            <a:r>
              <a:rPr lang="de-DE" sz="2000" dirty="0"/>
              <a:t> was </a:t>
            </a:r>
            <a:r>
              <a:rPr lang="de-DE" sz="2000" dirty="0" err="1"/>
              <a:t>created</a:t>
            </a:r>
            <a:r>
              <a:rPr lang="de-DE" sz="2000" dirty="0"/>
              <a:t> </a:t>
            </a:r>
            <a:r>
              <a:rPr lang="de-DE" sz="2000" dirty="0" err="1"/>
              <a:t>to</a:t>
            </a:r>
            <a:r>
              <a:rPr lang="de-DE" sz="2000" dirty="0"/>
              <a:t> </a:t>
            </a:r>
            <a:r>
              <a:rPr lang="de-DE" sz="2000" dirty="0" err="1"/>
              <a:t>involve</a:t>
            </a:r>
            <a:r>
              <a:rPr lang="de-DE" sz="2000" dirty="0"/>
              <a:t> </a:t>
            </a:r>
            <a:r>
              <a:rPr lang="de-DE" sz="2000" dirty="0" err="1"/>
              <a:t>the</a:t>
            </a:r>
            <a:r>
              <a:rPr lang="de-DE" sz="2000" dirty="0"/>
              <a:t> </a:t>
            </a:r>
            <a:r>
              <a:rPr lang="de-DE" sz="2000" dirty="0" err="1"/>
              <a:t>population</a:t>
            </a:r>
            <a:r>
              <a:rPr lang="de-DE" sz="2000" dirty="0"/>
              <a:t> </a:t>
            </a:r>
            <a:r>
              <a:rPr lang="de-DE" sz="2000" dirty="0" err="1"/>
              <a:t>of</a:t>
            </a:r>
            <a:r>
              <a:rPr lang="de-DE" sz="2000" dirty="0"/>
              <a:t> </a:t>
            </a:r>
            <a:r>
              <a:rPr lang="de-DE" sz="2000" dirty="0" err="1"/>
              <a:t>the</a:t>
            </a:r>
            <a:r>
              <a:rPr lang="de-DE" sz="2000" dirty="0"/>
              <a:t> </a:t>
            </a:r>
            <a:r>
              <a:rPr lang="de-DE" sz="2000" dirty="0" err="1"/>
              <a:t>provinces</a:t>
            </a:r>
            <a:r>
              <a:rPr lang="de-DE" sz="2000" dirty="0"/>
              <a:t> </a:t>
            </a:r>
            <a:r>
              <a:rPr lang="de-DE" sz="2000" dirty="0" err="1"/>
              <a:t>of</a:t>
            </a:r>
            <a:r>
              <a:rPr lang="de-DE" sz="2000" dirty="0"/>
              <a:t> Cabo Delgado and </a:t>
            </a:r>
            <a:r>
              <a:rPr lang="de-DE" sz="2000" dirty="0" err="1"/>
              <a:t>Nampula</a:t>
            </a:r>
            <a:r>
              <a:rPr lang="de-DE" sz="2000" dirty="0"/>
              <a:t>, </a:t>
            </a:r>
            <a:r>
              <a:rPr lang="de-DE" sz="2000" dirty="0" err="1"/>
              <a:t>focusing</a:t>
            </a:r>
            <a:r>
              <a:rPr lang="de-DE" sz="2000" dirty="0"/>
              <a:t> on </a:t>
            </a:r>
            <a:r>
              <a:rPr lang="de-DE" sz="2000" dirty="0" err="1"/>
              <a:t>young</a:t>
            </a:r>
            <a:r>
              <a:rPr lang="de-DE" sz="2000" dirty="0"/>
              <a:t> </a:t>
            </a:r>
            <a:r>
              <a:rPr lang="de-DE" sz="2000" dirty="0" err="1"/>
              <a:t>people</a:t>
            </a:r>
            <a:r>
              <a:rPr lang="de-DE" sz="2000" dirty="0"/>
              <a:t> and </a:t>
            </a:r>
            <a:r>
              <a:rPr lang="de-DE" sz="2000" dirty="0" err="1"/>
              <a:t>women</a:t>
            </a:r>
            <a:r>
              <a:rPr lang="de-DE" sz="2000" dirty="0"/>
              <a:t> </a:t>
            </a:r>
            <a:r>
              <a:rPr lang="de-DE" sz="2000" dirty="0" err="1"/>
              <a:t>seeking</a:t>
            </a:r>
            <a:r>
              <a:rPr lang="de-DE" sz="2000" dirty="0"/>
              <a:t> </a:t>
            </a:r>
            <a:r>
              <a:rPr lang="de-DE" sz="2000" dirty="0" err="1"/>
              <a:t>employment</a:t>
            </a:r>
            <a:r>
              <a:rPr lang="de-DE" sz="2000" dirty="0"/>
              <a:t> </a:t>
            </a:r>
            <a:r>
              <a:rPr lang="de-DE" sz="2000" dirty="0" err="1"/>
              <a:t>for</a:t>
            </a:r>
            <a:r>
              <a:rPr lang="de-DE" sz="2000" dirty="0"/>
              <a:t> a </a:t>
            </a:r>
            <a:r>
              <a:rPr lang="de-DE" sz="2000" dirty="0" err="1"/>
              <a:t>better</a:t>
            </a:r>
            <a:r>
              <a:rPr lang="de-DE" sz="2000" dirty="0"/>
              <a:t> </a:t>
            </a:r>
            <a:r>
              <a:rPr lang="de-DE" sz="2000" dirty="0" err="1"/>
              <a:t>livelihood</a:t>
            </a:r>
            <a:r>
              <a:rPr lang="de-DE" sz="2000" dirty="0"/>
              <a:t> </a:t>
            </a:r>
            <a:r>
              <a:rPr lang="de-DE" sz="2000" dirty="0" err="1"/>
              <a:t>or</a:t>
            </a:r>
            <a:r>
              <a:rPr lang="de-DE" sz="2000" dirty="0"/>
              <a:t> </a:t>
            </a:r>
            <a:r>
              <a:rPr lang="de-DE" sz="2000" dirty="0" err="1"/>
              <a:t>to</a:t>
            </a:r>
            <a:r>
              <a:rPr lang="de-DE" sz="2000" dirty="0"/>
              <a:t> </a:t>
            </a:r>
            <a:r>
              <a:rPr lang="de-DE" sz="2000" dirty="0" err="1"/>
              <a:t>establish</a:t>
            </a:r>
            <a:r>
              <a:rPr lang="de-DE" sz="2000" dirty="0"/>
              <a:t> </a:t>
            </a:r>
            <a:r>
              <a:rPr lang="de-DE" sz="2000" dirty="0" err="1"/>
              <a:t>small</a:t>
            </a:r>
            <a:r>
              <a:rPr lang="de-DE" sz="2000" dirty="0"/>
              <a:t> </a:t>
            </a:r>
            <a:r>
              <a:rPr lang="de-DE" sz="2000" dirty="0" err="1"/>
              <a:t>businesses</a:t>
            </a:r>
            <a:r>
              <a:rPr lang="de-DE" sz="2000" dirty="0"/>
              <a:t>.</a:t>
            </a:r>
          </a:p>
          <a:p>
            <a:pPr marL="0" lvl="0" indent="0" algn="just" rtl="0">
              <a:lnSpc>
                <a:spcPct val="100000"/>
              </a:lnSpc>
              <a:spcBef>
                <a:spcPts val="1000"/>
              </a:spcBef>
              <a:spcAft>
                <a:spcPts val="0"/>
              </a:spcAft>
              <a:buClr>
                <a:schemeClr val="dk1"/>
              </a:buClr>
              <a:buSzPts val="1700"/>
              <a:buNone/>
            </a:pPr>
            <a:r>
              <a:rPr lang="de-DE" sz="2000" dirty="0"/>
              <a:t>A </a:t>
            </a:r>
            <a:r>
              <a:rPr lang="de-DE" sz="2000" dirty="0" err="1"/>
              <a:t>Capacity</a:t>
            </a:r>
            <a:r>
              <a:rPr lang="de-DE" sz="2000" dirty="0"/>
              <a:t> Building </a:t>
            </a:r>
            <a:r>
              <a:rPr lang="de-DE" sz="2000" dirty="0" err="1"/>
              <a:t>Strategy</a:t>
            </a:r>
            <a:r>
              <a:rPr lang="de-DE" sz="2000" dirty="0"/>
              <a:t> </a:t>
            </a:r>
            <a:r>
              <a:rPr lang="de-DE" sz="2000" dirty="0" err="1"/>
              <a:t>for</a:t>
            </a:r>
            <a:r>
              <a:rPr lang="de-DE" sz="2000" dirty="0"/>
              <a:t> Rural </a:t>
            </a:r>
            <a:r>
              <a:rPr lang="de-DE" sz="2000" dirty="0" err="1"/>
              <a:t>Economic</a:t>
            </a:r>
            <a:r>
              <a:rPr lang="de-DE" sz="2000" dirty="0"/>
              <a:t> Empowerment was </a:t>
            </a:r>
            <a:r>
              <a:rPr lang="de-DE" sz="2000" dirty="0" err="1"/>
              <a:t>implemented</a:t>
            </a:r>
            <a:r>
              <a:rPr lang="de-DE" sz="2000" dirty="0"/>
              <a:t>, </a:t>
            </a:r>
            <a:r>
              <a:rPr lang="de-DE" sz="2000" dirty="0" err="1"/>
              <a:t>which</a:t>
            </a:r>
            <a:r>
              <a:rPr lang="de-DE" sz="2000" dirty="0"/>
              <a:t> </a:t>
            </a:r>
            <a:r>
              <a:rPr lang="de-DE" sz="2000" dirty="0" err="1"/>
              <a:t>involved</a:t>
            </a:r>
            <a:r>
              <a:rPr lang="de-DE" sz="2000" dirty="0"/>
              <a:t> 380 </a:t>
            </a:r>
            <a:r>
              <a:rPr lang="de-DE" sz="2000" dirty="0" err="1"/>
              <a:t>local</a:t>
            </a:r>
            <a:r>
              <a:rPr lang="de-DE" sz="2000" dirty="0"/>
              <a:t> </a:t>
            </a:r>
            <a:r>
              <a:rPr lang="de-DE" sz="2000" dirty="0" err="1"/>
              <a:t>youth</a:t>
            </a:r>
            <a:r>
              <a:rPr lang="de-DE" sz="2000" dirty="0"/>
              <a:t> </a:t>
            </a:r>
            <a:r>
              <a:rPr lang="de-DE" sz="2000" dirty="0" err="1"/>
              <a:t>who</a:t>
            </a:r>
            <a:r>
              <a:rPr lang="de-DE" sz="2000" dirty="0"/>
              <a:t> </a:t>
            </a:r>
            <a:r>
              <a:rPr lang="de-DE" sz="2000" dirty="0" err="1"/>
              <a:t>received</a:t>
            </a:r>
            <a:r>
              <a:rPr lang="de-DE" sz="2000" dirty="0"/>
              <a:t> </a:t>
            </a:r>
            <a:r>
              <a:rPr lang="de-DE" sz="2000" dirty="0" err="1"/>
              <a:t>training</a:t>
            </a:r>
            <a:r>
              <a:rPr lang="de-DE" sz="2000" dirty="0"/>
              <a:t> and </a:t>
            </a:r>
            <a:r>
              <a:rPr lang="de-DE" sz="2000" dirty="0" err="1"/>
              <a:t>start-up</a:t>
            </a:r>
            <a:r>
              <a:rPr lang="de-DE" sz="2000" dirty="0"/>
              <a:t> </a:t>
            </a:r>
            <a:r>
              <a:rPr lang="de-DE" sz="2000" dirty="0" err="1"/>
              <a:t>kits</a:t>
            </a:r>
            <a:r>
              <a:rPr lang="de-DE" sz="2000" dirty="0"/>
              <a:t>, </a:t>
            </a:r>
            <a:r>
              <a:rPr lang="de-DE" sz="2000" dirty="0" err="1"/>
              <a:t>providing</a:t>
            </a:r>
            <a:r>
              <a:rPr lang="de-DE" sz="2000" dirty="0"/>
              <a:t> </a:t>
            </a:r>
            <a:r>
              <a:rPr lang="de-DE" sz="2000" dirty="0" err="1"/>
              <a:t>them</a:t>
            </a:r>
            <a:r>
              <a:rPr lang="de-DE" sz="2000" dirty="0"/>
              <a:t> </a:t>
            </a:r>
            <a:r>
              <a:rPr lang="de-DE" sz="2000" dirty="0" err="1"/>
              <a:t>with</a:t>
            </a:r>
            <a:r>
              <a:rPr lang="de-DE" sz="2000" dirty="0"/>
              <a:t> </a:t>
            </a:r>
            <a:r>
              <a:rPr lang="de-DE" sz="2000" dirty="0" err="1"/>
              <a:t>the</a:t>
            </a:r>
            <a:r>
              <a:rPr lang="de-DE" sz="2000" dirty="0"/>
              <a:t> </a:t>
            </a:r>
            <a:r>
              <a:rPr lang="de-DE" sz="2000" dirty="0" err="1"/>
              <a:t>necessary</a:t>
            </a:r>
            <a:r>
              <a:rPr lang="de-DE" sz="2000" dirty="0"/>
              <a:t> </a:t>
            </a:r>
            <a:r>
              <a:rPr lang="de-DE" sz="2000" dirty="0" err="1"/>
              <a:t>skills</a:t>
            </a:r>
            <a:r>
              <a:rPr lang="de-DE" sz="2000" dirty="0"/>
              <a:t> </a:t>
            </a:r>
            <a:r>
              <a:rPr lang="de-DE" sz="2000" dirty="0" err="1"/>
              <a:t>to</a:t>
            </a:r>
            <a:r>
              <a:rPr lang="de-DE" sz="2000" dirty="0"/>
              <a:t> </a:t>
            </a:r>
            <a:r>
              <a:rPr lang="de-DE" sz="2000" dirty="0" err="1"/>
              <a:t>start</a:t>
            </a:r>
            <a:r>
              <a:rPr lang="de-DE" sz="2000" dirty="0"/>
              <a:t> </a:t>
            </a:r>
            <a:r>
              <a:rPr lang="de-DE" sz="2000" dirty="0" err="1"/>
              <a:t>their</a:t>
            </a:r>
            <a:r>
              <a:rPr lang="de-DE" sz="2000" dirty="0"/>
              <a:t> </a:t>
            </a:r>
            <a:r>
              <a:rPr lang="de-DE" sz="2000" dirty="0" err="1"/>
              <a:t>local</a:t>
            </a:r>
            <a:r>
              <a:rPr lang="de-DE" sz="2000" dirty="0"/>
              <a:t> </a:t>
            </a:r>
            <a:r>
              <a:rPr lang="de-DE" sz="2000" dirty="0" err="1"/>
              <a:t>businesses</a:t>
            </a:r>
            <a:r>
              <a:rPr lang="de-DE" sz="2000" dirty="0"/>
              <a:t> </a:t>
            </a:r>
            <a:r>
              <a:rPr lang="de-DE" sz="2000" dirty="0" err="1"/>
              <a:t>as</a:t>
            </a:r>
            <a:r>
              <a:rPr lang="de-DE" sz="2000" dirty="0"/>
              <a:t> a source </a:t>
            </a:r>
            <a:r>
              <a:rPr lang="de-DE" sz="2000" dirty="0" err="1"/>
              <a:t>of</a:t>
            </a:r>
            <a:r>
              <a:rPr lang="de-DE" sz="2000" dirty="0"/>
              <a:t> </a:t>
            </a:r>
            <a:r>
              <a:rPr lang="de-DE" sz="2000" dirty="0" err="1"/>
              <a:t>livelihood</a:t>
            </a:r>
            <a:r>
              <a:rPr lang="de-DE" sz="2000" dirty="0"/>
              <a:t>.</a:t>
            </a:r>
          </a:p>
          <a:p>
            <a:pPr marL="0" lvl="0" indent="0" algn="just" rtl="0">
              <a:lnSpc>
                <a:spcPct val="100000"/>
              </a:lnSpc>
              <a:spcBef>
                <a:spcPts val="1000"/>
              </a:spcBef>
              <a:spcAft>
                <a:spcPts val="0"/>
              </a:spcAft>
              <a:buClr>
                <a:schemeClr val="dk1"/>
              </a:buClr>
              <a:buSzPts val="1700"/>
              <a:buNone/>
            </a:pPr>
            <a:r>
              <a:rPr lang="de-DE" sz="2000" dirty="0"/>
              <a:t>472 </a:t>
            </a:r>
            <a:r>
              <a:rPr lang="de-DE" sz="2000" dirty="0" err="1"/>
              <a:t>companies</a:t>
            </a:r>
            <a:r>
              <a:rPr lang="de-DE" sz="2000" dirty="0"/>
              <a:t> </a:t>
            </a:r>
            <a:r>
              <a:rPr lang="de-DE" sz="2000" dirty="0" err="1"/>
              <a:t>were</a:t>
            </a:r>
            <a:r>
              <a:rPr lang="de-DE" sz="2000" dirty="0"/>
              <a:t> registered on </a:t>
            </a:r>
            <a:r>
              <a:rPr lang="de-DE" sz="2000" dirty="0" err="1"/>
              <a:t>the</a:t>
            </a:r>
            <a:r>
              <a:rPr lang="de-DE" sz="2000" dirty="0"/>
              <a:t> </a:t>
            </a:r>
            <a:r>
              <a:rPr lang="de-DE" sz="2000" dirty="0" err="1"/>
              <a:t>Subcontracting</a:t>
            </a:r>
            <a:r>
              <a:rPr lang="de-DE" sz="2000" dirty="0"/>
              <a:t> and Partnership </a:t>
            </a:r>
            <a:r>
              <a:rPr lang="de-DE" sz="2000" dirty="0" err="1"/>
              <a:t>Platform</a:t>
            </a:r>
            <a:r>
              <a:rPr lang="de-DE" sz="2000" dirty="0"/>
              <a:t>, </a:t>
            </a:r>
            <a:r>
              <a:rPr lang="de-DE" sz="2000" dirty="0" err="1"/>
              <a:t>with</a:t>
            </a:r>
            <a:r>
              <a:rPr lang="de-DE" sz="2000" dirty="0"/>
              <a:t> 129 </a:t>
            </a:r>
            <a:r>
              <a:rPr lang="de-DE" sz="2000" dirty="0" err="1"/>
              <a:t>correspondences</a:t>
            </a:r>
            <a:r>
              <a:rPr lang="de-DE" sz="2000" dirty="0"/>
              <a:t> </a:t>
            </a:r>
            <a:r>
              <a:rPr lang="de-DE" sz="2000" dirty="0" err="1"/>
              <a:t>between</a:t>
            </a:r>
            <a:r>
              <a:rPr lang="de-DE" sz="2000" dirty="0"/>
              <a:t> </a:t>
            </a:r>
            <a:r>
              <a:rPr lang="de-DE" sz="2000" dirty="0" err="1"/>
              <a:t>buyers</a:t>
            </a:r>
            <a:r>
              <a:rPr lang="de-DE" sz="2000" dirty="0"/>
              <a:t> and </a:t>
            </a:r>
            <a:r>
              <a:rPr lang="de-DE" sz="2000" dirty="0" err="1"/>
              <a:t>suppliers</a:t>
            </a:r>
            <a:r>
              <a:rPr lang="de-DE" sz="2000" dirty="0"/>
              <a:t>.</a:t>
            </a: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5"/>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142" name="Google Shape;142;p5"/>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143" name="Google Shape;143;p5"/>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144" name="Google Shape;144;p5"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145" name="Google Shape;145;p5"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146" name="Google Shape;146;p5"/>
          <p:cNvSpPr txBox="1">
            <a:spLocks noGrp="1"/>
          </p:cNvSpPr>
          <p:nvPr>
            <p:ph type="body" idx="1"/>
          </p:nvPr>
        </p:nvSpPr>
        <p:spPr>
          <a:xfrm>
            <a:off x="1075756" y="2606389"/>
            <a:ext cx="10515600" cy="3500098"/>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chemeClr val="dk1"/>
              </a:buClr>
              <a:buSzPts val="2800"/>
              <a:buNone/>
            </a:pPr>
            <a:r>
              <a:rPr lang="de-DE" dirty="0">
                <a:latin typeface="Arial"/>
                <a:ea typeface="Arial"/>
                <a:cs typeface="Arial"/>
                <a:sym typeface="Arial"/>
              </a:rPr>
              <a:t>2.1 </a:t>
            </a:r>
            <a:r>
              <a:rPr lang="de-DE" dirty="0" err="1">
                <a:latin typeface="Arial"/>
                <a:ea typeface="Arial"/>
                <a:cs typeface="Arial"/>
                <a:sym typeface="Arial"/>
              </a:rPr>
              <a:t>Significance</a:t>
            </a:r>
            <a:endParaRPr dirty="0"/>
          </a:p>
          <a:p>
            <a:pPr marL="0" lvl="0" indent="0" algn="just" rtl="0">
              <a:lnSpc>
                <a:spcPct val="150000"/>
              </a:lnSpc>
              <a:spcBef>
                <a:spcPts val="1000"/>
              </a:spcBef>
              <a:spcAft>
                <a:spcPts val="0"/>
              </a:spcAft>
              <a:buClr>
                <a:schemeClr val="dk1"/>
              </a:buClr>
              <a:buSzPts val="2800"/>
              <a:buNone/>
            </a:pPr>
            <a:r>
              <a:rPr lang="de-DE" dirty="0">
                <a:latin typeface="Arial"/>
                <a:ea typeface="Arial"/>
                <a:cs typeface="Arial"/>
                <a:sym typeface="Arial"/>
              </a:rPr>
              <a:t>2.2 </a:t>
            </a:r>
            <a:r>
              <a:rPr lang="de-DE" dirty="0" err="1">
                <a:latin typeface="Arial"/>
                <a:ea typeface="Arial"/>
                <a:cs typeface="Arial"/>
                <a:sym typeface="Arial"/>
              </a:rPr>
              <a:t>Interdependencies</a:t>
            </a:r>
            <a:endParaRPr dirty="0"/>
          </a:p>
          <a:p>
            <a:pPr marL="0" lvl="0" indent="0" algn="just" rtl="0">
              <a:lnSpc>
                <a:spcPct val="150000"/>
              </a:lnSpc>
              <a:spcBef>
                <a:spcPts val="1000"/>
              </a:spcBef>
              <a:spcAft>
                <a:spcPts val="0"/>
              </a:spcAft>
              <a:buClr>
                <a:schemeClr val="dk1"/>
              </a:buClr>
              <a:buSzPts val="2800"/>
              <a:buNone/>
            </a:pPr>
            <a:r>
              <a:rPr lang="de-DE" dirty="0">
                <a:latin typeface="Arial"/>
                <a:ea typeface="Arial"/>
                <a:cs typeface="Arial"/>
                <a:sym typeface="Arial"/>
              </a:rPr>
              <a:t>2.3 Advantages</a:t>
            </a:r>
            <a:endParaRPr dirty="0"/>
          </a:p>
          <a:p>
            <a:pPr marL="0" lvl="0" indent="0" algn="just" rtl="0">
              <a:lnSpc>
                <a:spcPct val="150000"/>
              </a:lnSpc>
              <a:spcBef>
                <a:spcPts val="1000"/>
              </a:spcBef>
              <a:spcAft>
                <a:spcPts val="0"/>
              </a:spcAft>
              <a:buClr>
                <a:schemeClr val="dk1"/>
              </a:buClr>
              <a:buSzPts val="2800"/>
              <a:buNone/>
            </a:pPr>
            <a:r>
              <a:rPr lang="de-DE" dirty="0">
                <a:latin typeface="Arial"/>
                <a:ea typeface="Arial"/>
                <a:cs typeface="Arial"/>
                <a:sym typeface="Arial"/>
              </a:rPr>
              <a:t>2.4 Challenges in </a:t>
            </a:r>
            <a:r>
              <a:rPr lang="de-DE" dirty="0" err="1">
                <a:latin typeface="Arial"/>
                <a:ea typeface="Arial"/>
                <a:cs typeface="Arial"/>
                <a:sym typeface="Arial"/>
              </a:rPr>
              <a:t>the</a:t>
            </a:r>
            <a:r>
              <a:rPr lang="de-DE" dirty="0">
                <a:latin typeface="Arial"/>
                <a:ea typeface="Arial"/>
                <a:cs typeface="Arial"/>
                <a:sym typeface="Arial"/>
              </a:rPr>
              <a:t> </a:t>
            </a:r>
            <a:r>
              <a:rPr lang="de-DE" dirty="0" err="1">
                <a:latin typeface="Arial"/>
                <a:ea typeface="Arial"/>
                <a:cs typeface="Arial"/>
                <a:sym typeface="Arial"/>
              </a:rPr>
              <a:t>implementation</a:t>
            </a:r>
            <a:endParaRPr dirty="0"/>
          </a:p>
          <a:p>
            <a:pPr marL="0" lvl="0" indent="0" algn="just" rtl="0">
              <a:lnSpc>
                <a:spcPct val="150000"/>
              </a:lnSpc>
              <a:spcBef>
                <a:spcPts val="1000"/>
              </a:spcBef>
              <a:spcAft>
                <a:spcPts val="0"/>
              </a:spcAft>
              <a:buClr>
                <a:schemeClr val="dk1"/>
              </a:buClr>
              <a:buSzPts val="2800"/>
              <a:buNone/>
            </a:pPr>
            <a:endParaRPr dirty="0">
              <a:latin typeface="Arial"/>
              <a:ea typeface="Arial"/>
              <a:cs typeface="Arial"/>
              <a:sym typeface="Arial"/>
            </a:endParaRPr>
          </a:p>
        </p:txBody>
      </p:sp>
      <p:sp>
        <p:nvSpPr>
          <p:cNvPr id="147" name="Google Shape;147;p5"/>
          <p:cNvSpPr txBox="1">
            <a:spLocks noGrp="1"/>
          </p:cNvSpPr>
          <p:nvPr>
            <p:ph type="title"/>
          </p:nvPr>
        </p:nvSpPr>
        <p:spPr>
          <a:xfrm>
            <a:off x="1075756" y="1540085"/>
            <a:ext cx="6640076" cy="106630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de-DE" sz="4000" b="1">
                <a:latin typeface="Arial"/>
                <a:ea typeface="Arial"/>
                <a:cs typeface="Arial"/>
                <a:sym typeface="Arial"/>
              </a:rPr>
              <a:t>2. Defining SDG 8</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719" name="Google Shape;719;g25e80896aae_0_259"/>
          <p:cNvPicPr preferRelativeResize="0"/>
          <p:nvPr/>
        </p:nvPicPr>
        <p:blipFill rotWithShape="1">
          <a:blip r:embed="rId3">
            <a:alphaModFix/>
          </a:blip>
          <a:srcRect t="10685" b="12937"/>
          <a:stretch/>
        </p:blipFill>
        <p:spPr>
          <a:xfrm>
            <a:off x="10189935" y="74422"/>
            <a:ext cx="1856091" cy="1068056"/>
          </a:xfrm>
          <a:prstGeom prst="rect">
            <a:avLst/>
          </a:prstGeom>
          <a:noFill/>
          <a:ln>
            <a:noFill/>
          </a:ln>
        </p:spPr>
      </p:pic>
      <p:pic>
        <p:nvPicPr>
          <p:cNvPr id="720" name="Google Shape;720;g25e80896aae_0_259"/>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721" name="Google Shape;721;g25e80896aae_0_259"/>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722" name="Google Shape;722;g25e80896aae_0_259"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723" name="Google Shape;723;g25e80896aae_0_259" descr="Portal - UPF | Universidade de Passo Fundo"/>
          <p:cNvPicPr preferRelativeResize="0"/>
          <p:nvPr/>
        </p:nvPicPr>
        <p:blipFill rotWithShape="1">
          <a:blip r:embed="rId7">
            <a:alphaModFix/>
          </a:blip>
          <a:srcRect t="25553" b="24837"/>
          <a:stretch/>
        </p:blipFill>
        <p:spPr>
          <a:xfrm>
            <a:off x="7776575" y="139380"/>
            <a:ext cx="2413359" cy="848971"/>
          </a:xfrm>
          <a:prstGeom prst="rect">
            <a:avLst/>
          </a:prstGeom>
          <a:noFill/>
          <a:ln>
            <a:noFill/>
          </a:ln>
        </p:spPr>
      </p:pic>
      <p:sp>
        <p:nvSpPr>
          <p:cNvPr id="724" name="Google Shape;724;g25e80896aae_0_259"/>
          <p:cNvSpPr txBox="1">
            <a:spLocks noGrp="1"/>
          </p:cNvSpPr>
          <p:nvPr>
            <p:ph type="body" idx="1"/>
          </p:nvPr>
        </p:nvSpPr>
        <p:spPr>
          <a:xfrm>
            <a:off x="838200" y="2243138"/>
            <a:ext cx="7298584" cy="4614862"/>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1000"/>
              </a:spcBef>
              <a:spcAft>
                <a:spcPts val="0"/>
              </a:spcAft>
              <a:buClr>
                <a:schemeClr val="dk1"/>
              </a:buClr>
              <a:buSzPts val="1700"/>
              <a:buNone/>
            </a:pPr>
            <a:r>
              <a:rPr lang="de-DE" sz="1800" dirty="0"/>
              <a:t>The </a:t>
            </a:r>
            <a:r>
              <a:rPr lang="de-DE" sz="1800" dirty="0" err="1"/>
              <a:t>project</a:t>
            </a:r>
            <a:r>
              <a:rPr lang="de-DE" sz="1800" dirty="0"/>
              <a:t> was </a:t>
            </a:r>
            <a:r>
              <a:rPr lang="de-DE" sz="1800" dirty="0" err="1"/>
              <a:t>funded</a:t>
            </a:r>
            <a:r>
              <a:rPr lang="de-DE" sz="1800" dirty="0"/>
              <a:t> </a:t>
            </a:r>
            <a:r>
              <a:rPr lang="de-DE" sz="1800" dirty="0" err="1"/>
              <a:t>by</a:t>
            </a:r>
            <a:r>
              <a:rPr lang="de-DE" sz="1800" dirty="0"/>
              <a:t> </a:t>
            </a:r>
            <a:r>
              <a:rPr lang="de-DE" sz="1800" dirty="0" err="1"/>
              <a:t>the</a:t>
            </a:r>
            <a:r>
              <a:rPr lang="de-DE" sz="1800" dirty="0"/>
              <a:t> European Union and </a:t>
            </a:r>
            <a:r>
              <a:rPr lang="de-DE" sz="1800" dirty="0" err="1"/>
              <a:t>coordinated</a:t>
            </a:r>
            <a:r>
              <a:rPr lang="de-DE" sz="1800" dirty="0"/>
              <a:t> </a:t>
            </a:r>
            <a:r>
              <a:rPr lang="de-DE" sz="1800" dirty="0" err="1"/>
              <a:t>by</a:t>
            </a:r>
            <a:r>
              <a:rPr lang="de-DE" sz="1800" dirty="0"/>
              <a:t> </a:t>
            </a:r>
            <a:r>
              <a:rPr lang="de-DE" sz="1800" dirty="0" err="1"/>
              <a:t>the</a:t>
            </a:r>
            <a:r>
              <a:rPr lang="de-DE" sz="1800" dirty="0"/>
              <a:t> British Council, in </a:t>
            </a:r>
            <a:r>
              <a:rPr lang="de-DE" sz="1800" dirty="0" err="1"/>
              <a:t>partnership</a:t>
            </a:r>
            <a:r>
              <a:rPr lang="de-DE" sz="1800" dirty="0"/>
              <a:t> </a:t>
            </a:r>
            <a:r>
              <a:rPr lang="de-DE" sz="1800" dirty="0" err="1"/>
              <a:t>with</a:t>
            </a:r>
            <a:r>
              <a:rPr lang="de-DE" sz="1800" dirty="0"/>
              <a:t> Business and Arts South </a:t>
            </a:r>
            <a:r>
              <a:rPr lang="de-DE" sz="1800" dirty="0" err="1"/>
              <a:t>Africa</a:t>
            </a:r>
            <a:r>
              <a:rPr lang="de-DE" sz="1800" dirty="0"/>
              <a:t>, </a:t>
            </a:r>
            <a:r>
              <a:rPr lang="de-DE" sz="1800" dirty="0" err="1"/>
              <a:t>LifeCo</a:t>
            </a:r>
            <a:r>
              <a:rPr lang="de-DE" sz="1800" dirty="0"/>
              <a:t> </a:t>
            </a:r>
            <a:r>
              <a:rPr lang="de-DE" sz="1800" dirty="0" err="1"/>
              <a:t>UnLtd</a:t>
            </a:r>
            <a:r>
              <a:rPr lang="de-DE" sz="1800" dirty="0"/>
              <a:t> South </a:t>
            </a:r>
            <a:r>
              <a:rPr lang="de-DE" sz="1800" dirty="0" err="1"/>
              <a:t>Africa</a:t>
            </a:r>
            <a:r>
              <a:rPr lang="de-DE" sz="1800" dirty="0"/>
              <a:t> and </a:t>
            </a:r>
            <a:r>
              <a:rPr lang="de-DE" sz="1800" dirty="0" err="1"/>
              <a:t>Livity</a:t>
            </a:r>
            <a:r>
              <a:rPr lang="de-DE" sz="1800" dirty="0"/>
              <a:t> </a:t>
            </a:r>
            <a:r>
              <a:rPr lang="de-DE" sz="1800" dirty="0" err="1"/>
              <a:t>Africa</a:t>
            </a:r>
            <a:r>
              <a:rPr lang="de-DE" sz="1800" dirty="0"/>
              <a:t>.</a:t>
            </a:r>
          </a:p>
          <a:p>
            <a:pPr marL="0" lvl="0" indent="0" algn="just" rtl="0">
              <a:lnSpc>
                <a:spcPct val="150000"/>
              </a:lnSpc>
              <a:spcBef>
                <a:spcPts val="1000"/>
              </a:spcBef>
              <a:spcAft>
                <a:spcPts val="0"/>
              </a:spcAft>
              <a:buClr>
                <a:schemeClr val="dk1"/>
              </a:buClr>
              <a:buSzPts val="1700"/>
              <a:buNone/>
            </a:pPr>
            <a:r>
              <a:rPr lang="de-DE" sz="1800" dirty="0" err="1"/>
              <a:t>Objective</a:t>
            </a:r>
            <a:r>
              <a:rPr lang="de-DE" sz="1800" dirty="0"/>
              <a:t> </a:t>
            </a:r>
            <a:r>
              <a:rPr lang="de-DE" sz="1800" dirty="0" err="1"/>
              <a:t>of</a:t>
            </a:r>
            <a:r>
              <a:rPr lang="de-DE" sz="1800" dirty="0"/>
              <a:t> </a:t>
            </a:r>
            <a:r>
              <a:rPr lang="de-DE" sz="1800" dirty="0" err="1"/>
              <a:t>promoting</a:t>
            </a:r>
            <a:r>
              <a:rPr lang="de-DE" sz="1800" dirty="0"/>
              <a:t> inclusive </a:t>
            </a:r>
            <a:r>
              <a:rPr lang="de-DE" sz="1800" dirty="0" err="1"/>
              <a:t>growth</a:t>
            </a:r>
            <a:r>
              <a:rPr lang="de-DE" sz="1800" dirty="0"/>
              <a:t>. Providing digital </a:t>
            </a:r>
            <a:r>
              <a:rPr lang="de-DE" sz="1800" dirty="0" err="1"/>
              <a:t>skills</a:t>
            </a:r>
            <a:r>
              <a:rPr lang="de-DE" sz="1800" dirty="0"/>
              <a:t> </a:t>
            </a:r>
            <a:r>
              <a:rPr lang="de-DE" sz="1800" dirty="0" err="1"/>
              <a:t>to</a:t>
            </a:r>
            <a:r>
              <a:rPr lang="de-DE" sz="1800" dirty="0"/>
              <a:t> </a:t>
            </a:r>
            <a:r>
              <a:rPr lang="de-DE" sz="1800" dirty="0" err="1"/>
              <a:t>young</a:t>
            </a:r>
            <a:r>
              <a:rPr lang="de-DE" sz="1800" dirty="0"/>
              <a:t> </a:t>
            </a:r>
            <a:r>
              <a:rPr lang="de-DE" sz="1800" dirty="0" err="1"/>
              <a:t>people</a:t>
            </a:r>
            <a:r>
              <a:rPr lang="de-DE" sz="1800" dirty="0"/>
              <a:t>, </a:t>
            </a:r>
            <a:r>
              <a:rPr lang="de-DE" sz="1800" dirty="0" err="1"/>
              <a:t>especially</a:t>
            </a:r>
            <a:r>
              <a:rPr lang="de-DE" sz="1800" dirty="0"/>
              <a:t> </a:t>
            </a:r>
            <a:r>
              <a:rPr lang="de-DE" sz="1800" dirty="0" err="1"/>
              <a:t>young</a:t>
            </a:r>
            <a:r>
              <a:rPr lang="de-DE" sz="1800" dirty="0"/>
              <a:t> </a:t>
            </a:r>
            <a:r>
              <a:rPr lang="de-DE" sz="1800" dirty="0" err="1"/>
              <a:t>women</a:t>
            </a:r>
            <a:r>
              <a:rPr lang="de-DE" sz="1800" dirty="0"/>
              <a:t>, in rural and </a:t>
            </a:r>
            <a:r>
              <a:rPr lang="de-DE" sz="1800" dirty="0" err="1"/>
              <a:t>peri</a:t>
            </a:r>
            <a:r>
              <a:rPr lang="de-DE" sz="1800" dirty="0"/>
              <a:t>-urban </a:t>
            </a:r>
            <a:r>
              <a:rPr lang="de-DE" sz="1800" dirty="0" err="1"/>
              <a:t>areas</a:t>
            </a:r>
            <a:r>
              <a:rPr lang="de-DE" sz="1800" dirty="0"/>
              <a:t> </a:t>
            </a:r>
            <a:r>
              <a:rPr lang="de-DE" sz="1800" dirty="0" err="1"/>
              <a:t>of</a:t>
            </a:r>
            <a:r>
              <a:rPr lang="de-DE" sz="1800" dirty="0"/>
              <a:t> South </a:t>
            </a:r>
            <a:r>
              <a:rPr lang="de-DE" sz="1800" dirty="0" err="1"/>
              <a:t>Africa</a:t>
            </a:r>
            <a:r>
              <a:rPr lang="de-DE" sz="1800" dirty="0"/>
              <a:t> </a:t>
            </a:r>
            <a:r>
              <a:rPr lang="de-DE" sz="1800" dirty="0" err="1"/>
              <a:t>as</a:t>
            </a:r>
            <a:r>
              <a:rPr lang="de-DE" sz="1800" dirty="0"/>
              <a:t> </a:t>
            </a:r>
            <a:r>
              <a:rPr lang="de-DE" sz="1800" dirty="0" err="1"/>
              <a:t>part</a:t>
            </a:r>
            <a:r>
              <a:rPr lang="de-DE" sz="1800" dirty="0"/>
              <a:t> </a:t>
            </a:r>
            <a:r>
              <a:rPr lang="de-DE" sz="1800" dirty="0" err="1"/>
              <a:t>of</a:t>
            </a:r>
            <a:r>
              <a:rPr lang="de-DE" sz="1800" dirty="0"/>
              <a:t> </a:t>
            </a:r>
            <a:r>
              <a:rPr lang="de-DE" sz="1800" dirty="0" err="1"/>
              <a:t>its</a:t>
            </a:r>
            <a:r>
              <a:rPr lang="de-DE" sz="1800" dirty="0"/>
              <a:t> </a:t>
            </a:r>
            <a:r>
              <a:rPr lang="de-DE" sz="1800" dirty="0" err="1"/>
              <a:t>broad</a:t>
            </a:r>
            <a:r>
              <a:rPr lang="de-DE" sz="1800" dirty="0"/>
              <a:t> </a:t>
            </a:r>
            <a:r>
              <a:rPr lang="de-DE" sz="1800" dirty="0" err="1"/>
              <a:t>entrepreneurship</a:t>
            </a:r>
            <a:r>
              <a:rPr lang="de-DE" sz="1800" dirty="0"/>
              <a:t> </a:t>
            </a:r>
            <a:r>
              <a:rPr lang="de-DE" sz="1800" dirty="0" err="1"/>
              <a:t>program</a:t>
            </a:r>
            <a:r>
              <a:rPr lang="de-DE" sz="1800" dirty="0"/>
              <a:t>.</a:t>
            </a:r>
          </a:p>
          <a:p>
            <a:pPr marL="0" lvl="0" indent="0" algn="just" rtl="0">
              <a:lnSpc>
                <a:spcPct val="150000"/>
              </a:lnSpc>
              <a:spcBef>
                <a:spcPts val="1000"/>
              </a:spcBef>
              <a:spcAft>
                <a:spcPts val="0"/>
              </a:spcAft>
              <a:buClr>
                <a:schemeClr val="dk1"/>
              </a:buClr>
              <a:buSzPts val="1700"/>
              <a:buNone/>
            </a:pPr>
            <a:r>
              <a:rPr lang="de-DE" sz="1800" dirty="0" err="1"/>
              <a:t>Supporting</a:t>
            </a:r>
            <a:r>
              <a:rPr lang="de-DE" sz="1800" dirty="0"/>
              <a:t> </a:t>
            </a:r>
            <a:r>
              <a:rPr lang="de-DE" sz="1800" dirty="0" err="1"/>
              <a:t>sustainable</a:t>
            </a:r>
            <a:r>
              <a:rPr lang="de-DE" sz="1800" dirty="0"/>
              <a:t> </a:t>
            </a:r>
            <a:r>
              <a:rPr lang="de-DE" sz="1800" dirty="0" err="1"/>
              <a:t>futures</a:t>
            </a:r>
            <a:r>
              <a:rPr lang="de-DE" sz="1800" dirty="0"/>
              <a:t> </a:t>
            </a:r>
            <a:r>
              <a:rPr lang="de-DE" sz="1800" dirty="0" err="1"/>
              <a:t>for</a:t>
            </a:r>
            <a:r>
              <a:rPr lang="de-DE" sz="1800" dirty="0"/>
              <a:t> </a:t>
            </a:r>
            <a:r>
              <a:rPr lang="de-DE" sz="1800" dirty="0" err="1"/>
              <a:t>young</a:t>
            </a:r>
            <a:r>
              <a:rPr lang="de-DE" sz="1800" dirty="0"/>
              <a:t> </a:t>
            </a:r>
            <a:r>
              <a:rPr lang="de-DE" sz="1800" dirty="0" err="1"/>
              <a:t>people</a:t>
            </a:r>
            <a:r>
              <a:rPr lang="de-DE" sz="1800" dirty="0"/>
              <a:t> in </a:t>
            </a:r>
            <a:r>
              <a:rPr lang="de-DE" sz="1800" dirty="0" err="1"/>
              <a:t>some</a:t>
            </a:r>
            <a:r>
              <a:rPr lang="de-DE" sz="1800" dirty="0"/>
              <a:t> </a:t>
            </a:r>
            <a:r>
              <a:rPr lang="de-DE" sz="1800" dirty="0" err="1"/>
              <a:t>of</a:t>
            </a:r>
            <a:r>
              <a:rPr lang="de-DE" sz="1800" dirty="0"/>
              <a:t> South </a:t>
            </a:r>
            <a:r>
              <a:rPr lang="de-DE" sz="1800" dirty="0" err="1"/>
              <a:t>Africa's</a:t>
            </a:r>
            <a:r>
              <a:rPr lang="de-DE" sz="1800" dirty="0"/>
              <a:t> </a:t>
            </a:r>
            <a:r>
              <a:rPr lang="de-DE" sz="1800" dirty="0" err="1"/>
              <a:t>most</a:t>
            </a:r>
            <a:r>
              <a:rPr lang="de-DE" sz="1800" dirty="0"/>
              <a:t> </a:t>
            </a:r>
            <a:r>
              <a:rPr lang="de-DE" sz="1800" dirty="0" err="1"/>
              <a:t>excluded</a:t>
            </a:r>
            <a:r>
              <a:rPr lang="de-DE" sz="1800" dirty="0"/>
              <a:t> </a:t>
            </a:r>
            <a:r>
              <a:rPr lang="de-DE" sz="1800" dirty="0" err="1"/>
              <a:t>communities</a:t>
            </a:r>
            <a:r>
              <a:rPr lang="de-DE" sz="1800" dirty="0"/>
              <a:t>.</a:t>
            </a:r>
            <a:endParaRPr sz="1800" dirty="0"/>
          </a:p>
        </p:txBody>
      </p:sp>
      <p:sp>
        <p:nvSpPr>
          <p:cNvPr id="725" name="Google Shape;725;g25e80896aae_0_259"/>
          <p:cNvSpPr txBox="1">
            <a:spLocks noGrp="1"/>
          </p:cNvSpPr>
          <p:nvPr>
            <p:ph type="title"/>
          </p:nvPr>
        </p:nvSpPr>
        <p:spPr>
          <a:xfrm>
            <a:off x="838200" y="1022166"/>
            <a:ext cx="7298584"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de-DE" sz="3200" b="1" dirty="0"/>
              <a:t>5.5 South </a:t>
            </a:r>
            <a:r>
              <a:rPr lang="de-DE" sz="3200" b="1" dirty="0" err="1"/>
              <a:t>Africa</a:t>
            </a:r>
            <a:r>
              <a:rPr lang="de-DE" sz="3200" b="1" dirty="0"/>
              <a:t>: </a:t>
            </a:r>
            <a:r>
              <a:rPr lang="de-DE" sz="3200" b="1" dirty="0" err="1"/>
              <a:t>Creating</a:t>
            </a:r>
            <a:r>
              <a:rPr lang="de-DE" sz="3200" b="1" dirty="0"/>
              <a:t> </a:t>
            </a:r>
            <a:r>
              <a:rPr lang="de-DE" sz="3200" b="1" dirty="0" err="1"/>
              <a:t>Opportunity</a:t>
            </a:r>
            <a:r>
              <a:rPr lang="de-DE" sz="3200" b="1" dirty="0"/>
              <a:t> </a:t>
            </a:r>
            <a:r>
              <a:rPr lang="de-DE" sz="3200" b="1" dirty="0" err="1"/>
              <a:t>for</a:t>
            </a:r>
            <a:r>
              <a:rPr lang="de-DE" sz="3200" b="1" dirty="0"/>
              <a:t> South </a:t>
            </a:r>
            <a:r>
              <a:rPr lang="de-DE" sz="3200" b="1" dirty="0" err="1"/>
              <a:t>Africa’s</a:t>
            </a:r>
            <a:r>
              <a:rPr lang="de-DE" sz="3200" b="1" dirty="0"/>
              <a:t> Youth (COSY)</a:t>
            </a:r>
            <a:endParaRPr dirty="0"/>
          </a:p>
        </p:txBody>
      </p:sp>
      <p:pic>
        <p:nvPicPr>
          <p:cNvPr id="726" name="Google Shape;726;g25e80896aae_0_259" descr="British Council Creating Opportunity for South Africa's Youth (COSY)  Entrepreneurship Training Programme 2018 for young South Africans |  Opportunities For Africans"/>
          <p:cNvPicPr preferRelativeResize="0"/>
          <p:nvPr/>
        </p:nvPicPr>
        <p:blipFill rotWithShape="1">
          <a:blip r:embed="rId8">
            <a:alphaModFix/>
          </a:blip>
          <a:srcRect/>
          <a:stretch/>
        </p:blipFill>
        <p:spPr>
          <a:xfrm>
            <a:off x="8136784" y="1090961"/>
            <a:ext cx="3909242" cy="559944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pic>
        <p:nvPicPr>
          <p:cNvPr id="746" name="Google Shape;746;g25e80896aae_0_287"/>
          <p:cNvPicPr preferRelativeResize="0"/>
          <p:nvPr/>
        </p:nvPicPr>
        <p:blipFill rotWithShape="1">
          <a:blip r:embed="rId3">
            <a:alphaModFix/>
          </a:blip>
          <a:srcRect t="10685" b="12937"/>
          <a:stretch/>
        </p:blipFill>
        <p:spPr>
          <a:xfrm>
            <a:off x="10189935" y="74422"/>
            <a:ext cx="1856091" cy="1068056"/>
          </a:xfrm>
          <a:prstGeom prst="rect">
            <a:avLst/>
          </a:prstGeom>
          <a:noFill/>
          <a:ln>
            <a:noFill/>
          </a:ln>
        </p:spPr>
      </p:pic>
      <p:pic>
        <p:nvPicPr>
          <p:cNvPr id="747" name="Google Shape;747;g25e80896aae_0_287"/>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748" name="Google Shape;748;g25e80896aae_0_287"/>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749" name="Google Shape;749;g25e80896aae_0_287"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750" name="Google Shape;750;g25e80896aae_0_287" descr="Portal - UPF | Universidade de Passo Fundo"/>
          <p:cNvPicPr preferRelativeResize="0"/>
          <p:nvPr/>
        </p:nvPicPr>
        <p:blipFill rotWithShape="1">
          <a:blip r:embed="rId7">
            <a:alphaModFix/>
          </a:blip>
          <a:srcRect t="25553" b="24837"/>
          <a:stretch/>
        </p:blipFill>
        <p:spPr>
          <a:xfrm>
            <a:off x="7776575" y="139380"/>
            <a:ext cx="2413359" cy="848971"/>
          </a:xfrm>
          <a:prstGeom prst="rect">
            <a:avLst/>
          </a:prstGeom>
          <a:noFill/>
          <a:ln>
            <a:noFill/>
          </a:ln>
        </p:spPr>
      </p:pic>
      <p:sp>
        <p:nvSpPr>
          <p:cNvPr id="751" name="Google Shape;751;g25e80896aae_0_287"/>
          <p:cNvSpPr txBox="1">
            <a:spLocks noGrp="1"/>
          </p:cNvSpPr>
          <p:nvPr>
            <p:ph type="body" idx="1"/>
          </p:nvPr>
        </p:nvSpPr>
        <p:spPr>
          <a:xfrm>
            <a:off x="435689" y="3232860"/>
            <a:ext cx="8079661" cy="3363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Clr>
                <a:schemeClr val="dk1"/>
              </a:buClr>
              <a:buSzPts val="1700"/>
              <a:buNone/>
            </a:pPr>
            <a:r>
              <a:rPr lang="de-DE" sz="2300" dirty="0"/>
              <a:t>This </a:t>
            </a:r>
            <a:r>
              <a:rPr lang="de-DE" sz="2300" dirty="0" err="1"/>
              <a:t>case</a:t>
            </a:r>
            <a:r>
              <a:rPr lang="de-DE" sz="2300" dirty="0"/>
              <a:t> </a:t>
            </a:r>
            <a:r>
              <a:rPr lang="de-DE" sz="2300" dirty="0" err="1"/>
              <a:t>study</a:t>
            </a:r>
            <a:r>
              <a:rPr lang="de-DE" sz="2300" dirty="0"/>
              <a:t> </a:t>
            </a:r>
            <a:r>
              <a:rPr lang="de-DE" sz="2300" dirty="0" err="1"/>
              <a:t>documents</a:t>
            </a:r>
            <a:r>
              <a:rPr lang="de-DE" sz="2300" dirty="0"/>
              <a:t> </a:t>
            </a:r>
            <a:r>
              <a:rPr lang="de-DE" sz="2300" dirty="0" err="1"/>
              <a:t>the</a:t>
            </a:r>
            <a:r>
              <a:rPr lang="de-DE" sz="2300" dirty="0"/>
              <a:t> </a:t>
            </a:r>
            <a:r>
              <a:rPr lang="de-DE" sz="2300" dirty="0" err="1"/>
              <a:t>collaboration</a:t>
            </a:r>
            <a:r>
              <a:rPr lang="de-DE" sz="2300" dirty="0"/>
              <a:t> </a:t>
            </a:r>
            <a:r>
              <a:rPr lang="de-DE" sz="2300" dirty="0" err="1"/>
              <a:t>of</a:t>
            </a:r>
            <a:r>
              <a:rPr lang="de-DE" sz="2300" dirty="0"/>
              <a:t> </a:t>
            </a:r>
            <a:r>
              <a:rPr lang="de-DE" sz="2300" dirty="0" err="1"/>
              <a:t>stakeholders</a:t>
            </a:r>
            <a:r>
              <a:rPr lang="de-DE" sz="2300" dirty="0"/>
              <a:t> </a:t>
            </a:r>
            <a:r>
              <a:rPr lang="de-DE" sz="2300" dirty="0" err="1"/>
              <a:t>from</a:t>
            </a:r>
            <a:r>
              <a:rPr lang="de-DE" sz="2300" dirty="0"/>
              <a:t> </a:t>
            </a:r>
            <a:r>
              <a:rPr lang="de-DE" sz="2300" dirty="0" err="1"/>
              <a:t>the</a:t>
            </a:r>
            <a:r>
              <a:rPr lang="de-DE" sz="2300" dirty="0"/>
              <a:t> University </a:t>
            </a:r>
            <a:r>
              <a:rPr lang="de-DE" sz="2300" dirty="0" err="1"/>
              <a:t>of</a:t>
            </a:r>
            <a:r>
              <a:rPr lang="de-DE" sz="2300" dirty="0"/>
              <a:t> South </a:t>
            </a:r>
            <a:r>
              <a:rPr lang="de-DE" sz="2300" dirty="0" err="1"/>
              <a:t>Africa</a:t>
            </a:r>
            <a:r>
              <a:rPr lang="de-DE" sz="2300" dirty="0"/>
              <a:t> and a non-profit </a:t>
            </a:r>
            <a:r>
              <a:rPr lang="de-DE" sz="2300" dirty="0" err="1"/>
              <a:t>organization</a:t>
            </a:r>
            <a:r>
              <a:rPr lang="de-DE" sz="2300" dirty="0"/>
              <a:t> (NPO) </a:t>
            </a:r>
            <a:r>
              <a:rPr lang="de-DE" sz="2300" dirty="0" err="1"/>
              <a:t>with</a:t>
            </a:r>
            <a:r>
              <a:rPr lang="de-DE" sz="2300" dirty="0"/>
              <a:t> </a:t>
            </a:r>
            <a:r>
              <a:rPr lang="de-DE" sz="2300" dirty="0" err="1"/>
              <a:t>the</a:t>
            </a:r>
            <a:r>
              <a:rPr lang="de-DE" sz="2300" dirty="0"/>
              <a:t> </a:t>
            </a:r>
            <a:r>
              <a:rPr lang="de-DE" sz="2300" dirty="0" err="1"/>
              <a:t>communities</a:t>
            </a:r>
            <a:r>
              <a:rPr lang="de-DE" sz="2300" dirty="0"/>
              <a:t> </a:t>
            </a:r>
            <a:r>
              <a:rPr lang="de-DE" sz="2300" dirty="0" err="1"/>
              <a:t>of</a:t>
            </a:r>
            <a:r>
              <a:rPr lang="de-DE" sz="2300" dirty="0"/>
              <a:t> </a:t>
            </a:r>
            <a:r>
              <a:rPr lang="de-DE" sz="2300" dirty="0" err="1"/>
              <a:t>Koffiekraal</a:t>
            </a:r>
            <a:r>
              <a:rPr lang="de-DE" sz="2300" dirty="0"/>
              <a:t>/</a:t>
            </a:r>
            <a:r>
              <a:rPr lang="de-DE" sz="2300" dirty="0" err="1"/>
              <a:t>Brakkuil</a:t>
            </a:r>
            <a:r>
              <a:rPr lang="de-DE" sz="2300" dirty="0"/>
              <a:t> in </a:t>
            </a:r>
            <a:r>
              <a:rPr lang="de-DE" sz="2300" dirty="0" err="1"/>
              <a:t>the</a:t>
            </a:r>
            <a:r>
              <a:rPr lang="de-DE" sz="2300" dirty="0"/>
              <a:t> North West Province </a:t>
            </a:r>
            <a:r>
              <a:rPr lang="de-DE" sz="2300" dirty="0" err="1"/>
              <a:t>of</a:t>
            </a:r>
            <a:r>
              <a:rPr lang="de-DE" sz="2300" dirty="0"/>
              <a:t> South </a:t>
            </a:r>
            <a:r>
              <a:rPr lang="de-DE" sz="2300" dirty="0" err="1"/>
              <a:t>Africa</a:t>
            </a:r>
            <a:r>
              <a:rPr lang="de-DE" sz="2300" dirty="0"/>
              <a:t> </a:t>
            </a:r>
            <a:r>
              <a:rPr lang="de-DE" sz="2300" dirty="0" err="1"/>
              <a:t>from</a:t>
            </a:r>
            <a:r>
              <a:rPr lang="de-DE" sz="2300" dirty="0"/>
              <a:t> 2012 </a:t>
            </a:r>
            <a:r>
              <a:rPr lang="de-DE" sz="2300" dirty="0" err="1"/>
              <a:t>to</a:t>
            </a:r>
            <a:r>
              <a:rPr lang="de-DE" sz="2300" dirty="0"/>
              <a:t> 2016. The </a:t>
            </a:r>
            <a:r>
              <a:rPr lang="de-DE" sz="2300" dirty="0" err="1"/>
              <a:t>aim</a:t>
            </a:r>
            <a:r>
              <a:rPr lang="de-DE" sz="2300" dirty="0"/>
              <a:t> </a:t>
            </a:r>
            <a:r>
              <a:rPr lang="de-DE" sz="2300" dirty="0" err="1"/>
              <a:t>of</a:t>
            </a:r>
            <a:r>
              <a:rPr lang="de-DE" sz="2300" dirty="0"/>
              <a:t> </a:t>
            </a:r>
            <a:r>
              <a:rPr lang="de-DE" sz="2300" dirty="0" err="1"/>
              <a:t>the</a:t>
            </a:r>
            <a:r>
              <a:rPr lang="de-DE" sz="2300" dirty="0"/>
              <a:t> </a:t>
            </a:r>
            <a:r>
              <a:rPr lang="de-DE" sz="2300" dirty="0" err="1"/>
              <a:t>collaboration</a:t>
            </a:r>
            <a:r>
              <a:rPr lang="de-DE" sz="2300" dirty="0"/>
              <a:t> was </a:t>
            </a:r>
            <a:r>
              <a:rPr lang="de-DE" sz="2300" dirty="0" err="1"/>
              <a:t>to</a:t>
            </a:r>
            <a:r>
              <a:rPr lang="de-DE" sz="2300" dirty="0"/>
              <a:t> </a:t>
            </a:r>
            <a:r>
              <a:rPr lang="de-DE" sz="2300" dirty="0" err="1"/>
              <a:t>empower</a:t>
            </a:r>
            <a:r>
              <a:rPr lang="de-DE" sz="2300" dirty="0"/>
              <a:t> </a:t>
            </a:r>
            <a:r>
              <a:rPr lang="de-DE" sz="2300" dirty="0" err="1"/>
              <a:t>the</a:t>
            </a:r>
            <a:r>
              <a:rPr lang="de-DE" sz="2300" dirty="0"/>
              <a:t> </a:t>
            </a:r>
            <a:r>
              <a:rPr lang="de-DE" sz="2300" dirty="0" err="1"/>
              <a:t>community</a:t>
            </a:r>
            <a:r>
              <a:rPr lang="de-DE" sz="2300" dirty="0"/>
              <a:t> </a:t>
            </a:r>
            <a:r>
              <a:rPr lang="de-DE" sz="2300" dirty="0" err="1"/>
              <a:t>to</a:t>
            </a:r>
            <a:r>
              <a:rPr lang="de-DE" sz="2300" dirty="0"/>
              <a:t> </a:t>
            </a:r>
            <a:r>
              <a:rPr lang="de-DE" sz="2300" dirty="0" err="1"/>
              <a:t>drive</a:t>
            </a:r>
            <a:r>
              <a:rPr lang="de-DE" sz="2300" dirty="0"/>
              <a:t> </a:t>
            </a:r>
            <a:r>
              <a:rPr lang="de-DE" sz="2300" dirty="0" err="1"/>
              <a:t>its</a:t>
            </a:r>
            <a:r>
              <a:rPr lang="de-DE" sz="2300" dirty="0"/>
              <a:t> own </a:t>
            </a:r>
            <a:r>
              <a:rPr lang="de-DE" sz="2300" dirty="0" err="1"/>
              <a:t>sustainable</a:t>
            </a:r>
            <a:r>
              <a:rPr lang="de-DE" sz="2300" dirty="0"/>
              <a:t> </a:t>
            </a:r>
            <a:r>
              <a:rPr lang="de-DE" sz="2300" dirty="0" err="1"/>
              <a:t>development</a:t>
            </a:r>
            <a:r>
              <a:rPr lang="de-DE" sz="2300" dirty="0"/>
              <a:t>.</a:t>
            </a:r>
          </a:p>
        </p:txBody>
      </p:sp>
      <p:sp>
        <p:nvSpPr>
          <p:cNvPr id="752" name="Google Shape;752;g25e80896aae_0_287"/>
          <p:cNvSpPr txBox="1">
            <a:spLocks noGrp="1"/>
          </p:cNvSpPr>
          <p:nvPr>
            <p:ph type="title"/>
          </p:nvPr>
        </p:nvSpPr>
        <p:spPr>
          <a:xfrm>
            <a:off x="435689" y="1435877"/>
            <a:ext cx="8079661" cy="171081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de-DE" sz="2500" b="1" dirty="0"/>
              <a:t>5.6 South </a:t>
            </a:r>
            <a:r>
              <a:rPr lang="de-DE" sz="2500" b="1" dirty="0" err="1"/>
              <a:t>Africa</a:t>
            </a:r>
            <a:r>
              <a:rPr lang="de-DE" sz="2500" b="1" dirty="0"/>
              <a:t>: Community-</a:t>
            </a:r>
            <a:r>
              <a:rPr lang="de-DE" sz="2500" b="1" dirty="0" err="1"/>
              <a:t>based</a:t>
            </a:r>
            <a:r>
              <a:rPr lang="de-DE" sz="2500" b="1" dirty="0"/>
              <a:t> </a:t>
            </a:r>
            <a:r>
              <a:rPr lang="de-DE" sz="2500" b="1" dirty="0" err="1"/>
              <a:t>asset</a:t>
            </a:r>
            <a:r>
              <a:rPr lang="de-DE" sz="2500" b="1" dirty="0"/>
              <a:t> </a:t>
            </a:r>
            <a:r>
              <a:rPr lang="de-DE" sz="2500" b="1" dirty="0" err="1"/>
              <a:t>programme</a:t>
            </a:r>
            <a:r>
              <a:rPr lang="de-DE" sz="2500" b="1" dirty="0"/>
              <a:t> </a:t>
            </a:r>
            <a:r>
              <a:rPr lang="de-DE" sz="2500" b="1" dirty="0" err="1"/>
              <a:t>for</a:t>
            </a:r>
            <a:r>
              <a:rPr lang="de-DE" sz="2500" b="1" dirty="0"/>
              <a:t> </a:t>
            </a:r>
            <a:r>
              <a:rPr lang="de-DE" sz="2500" b="1" dirty="0" err="1"/>
              <a:t>empowerment</a:t>
            </a:r>
            <a:r>
              <a:rPr lang="de-DE" sz="2500" b="1" dirty="0"/>
              <a:t> </a:t>
            </a:r>
            <a:r>
              <a:rPr lang="de-DE" sz="2500" b="1" dirty="0" err="1"/>
              <a:t>to</a:t>
            </a:r>
            <a:r>
              <a:rPr lang="de-DE" sz="2500" b="1" dirty="0"/>
              <a:t> </a:t>
            </a:r>
            <a:r>
              <a:rPr lang="de-DE" sz="2500" b="1" dirty="0" err="1"/>
              <a:t>drive</a:t>
            </a:r>
            <a:r>
              <a:rPr lang="de-DE" sz="2500" b="1" dirty="0"/>
              <a:t> </a:t>
            </a:r>
            <a:r>
              <a:rPr lang="de-DE" sz="2500" b="1" dirty="0" err="1"/>
              <a:t>grassroots</a:t>
            </a:r>
            <a:r>
              <a:rPr lang="de-DE" sz="2500" b="1" dirty="0"/>
              <a:t> </a:t>
            </a:r>
            <a:r>
              <a:rPr lang="de-DE" sz="2500" b="1" dirty="0" err="1"/>
              <a:t>sustainable</a:t>
            </a:r>
            <a:r>
              <a:rPr lang="de-DE" sz="2500" b="1" dirty="0"/>
              <a:t> </a:t>
            </a:r>
            <a:r>
              <a:rPr lang="de-DE" sz="2500" b="1" dirty="0" err="1"/>
              <a:t>development</a:t>
            </a:r>
            <a:r>
              <a:rPr lang="de-DE" sz="2500" b="1" dirty="0"/>
              <a:t> in </a:t>
            </a:r>
            <a:r>
              <a:rPr lang="de-DE" sz="2500" b="1" dirty="0" err="1"/>
              <a:t>the</a:t>
            </a:r>
            <a:r>
              <a:rPr lang="de-DE" sz="2500" b="1" dirty="0"/>
              <a:t> </a:t>
            </a:r>
            <a:r>
              <a:rPr lang="de-DE" sz="2500" b="1" dirty="0" err="1"/>
              <a:t>villages</a:t>
            </a:r>
            <a:r>
              <a:rPr lang="de-DE" sz="2500" b="1" dirty="0"/>
              <a:t> </a:t>
            </a:r>
            <a:r>
              <a:rPr lang="de-DE" sz="2500" b="1" dirty="0" err="1"/>
              <a:t>of</a:t>
            </a:r>
            <a:r>
              <a:rPr lang="de-DE" sz="2500" b="1" dirty="0"/>
              <a:t> </a:t>
            </a:r>
            <a:r>
              <a:rPr lang="de-DE" sz="2500" b="1" dirty="0" err="1"/>
              <a:t>Koffiekraal</a:t>
            </a:r>
            <a:r>
              <a:rPr lang="de-DE" sz="2500" b="1" dirty="0"/>
              <a:t>/</a:t>
            </a:r>
            <a:r>
              <a:rPr lang="de-DE" sz="2500" b="1" dirty="0" err="1"/>
              <a:t>Brakkuil</a:t>
            </a:r>
            <a:r>
              <a:rPr lang="de-DE" sz="2500" b="1" dirty="0"/>
              <a:t> in </a:t>
            </a:r>
            <a:r>
              <a:rPr lang="de-DE" sz="2500" b="1" dirty="0" err="1"/>
              <a:t>the</a:t>
            </a:r>
            <a:r>
              <a:rPr lang="de-DE" sz="2500" b="1" dirty="0"/>
              <a:t> </a:t>
            </a:r>
            <a:r>
              <a:rPr lang="de-DE" sz="2500" b="1" dirty="0" err="1"/>
              <a:t>Northwest</a:t>
            </a:r>
            <a:r>
              <a:rPr lang="de-DE" sz="2500" b="1" dirty="0"/>
              <a:t> Province</a:t>
            </a:r>
            <a:endParaRPr sz="2500" b="1" dirty="0"/>
          </a:p>
        </p:txBody>
      </p:sp>
      <p:pic>
        <p:nvPicPr>
          <p:cNvPr id="755" name="Google Shape;755;g25e80896aae_0_287" descr="More information on the... - Big5 community tourism forum | Facebook"/>
          <p:cNvPicPr preferRelativeResize="0"/>
          <p:nvPr/>
        </p:nvPicPr>
        <p:blipFill rotWithShape="1">
          <a:blip r:embed="rId8">
            <a:alphaModFix/>
          </a:blip>
          <a:srcRect/>
          <a:stretch/>
        </p:blipFill>
        <p:spPr>
          <a:xfrm>
            <a:off x="9144000" y="1435877"/>
            <a:ext cx="2430074" cy="5015922"/>
          </a:xfrm>
          <a:prstGeom prst="rect">
            <a:avLst/>
          </a:prstGeom>
          <a:noFill/>
          <a:ln>
            <a:noFill/>
          </a:ln>
        </p:spPr>
      </p:pic>
    </p:spTree>
    <p:extLst>
      <p:ext uri="{BB962C8B-B14F-4D97-AF65-F5344CB8AC3E}">
        <p14:creationId xmlns:p14="http://schemas.microsoft.com/office/powerpoint/2010/main" val="2248504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pic>
        <p:nvPicPr>
          <p:cNvPr id="746" name="Google Shape;746;g25e80896aae_0_287"/>
          <p:cNvPicPr preferRelativeResize="0"/>
          <p:nvPr/>
        </p:nvPicPr>
        <p:blipFill rotWithShape="1">
          <a:blip r:embed="rId3">
            <a:alphaModFix/>
          </a:blip>
          <a:srcRect t="10685" b="12937"/>
          <a:stretch/>
        </p:blipFill>
        <p:spPr>
          <a:xfrm>
            <a:off x="10189935" y="74422"/>
            <a:ext cx="1856091" cy="1068056"/>
          </a:xfrm>
          <a:prstGeom prst="rect">
            <a:avLst/>
          </a:prstGeom>
          <a:noFill/>
          <a:ln>
            <a:noFill/>
          </a:ln>
        </p:spPr>
      </p:pic>
      <p:pic>
        <p:nvPicPr>
          <p:cNvPr id="747" name="Google Shape;747;g25e80896aae_0_287"/>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748" name="Google Shape;748;g25e80896aae_0_287"/>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749" name="Google Shape;749;g25e80896aae_0_287"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750" name="Google Shape;750;g25e80896aae_0_287" descr="Portal - UPF | Universidade de Passo Fundo"/>
          <p:cNvPicPr preferRelativeResize="0"/>
          <p:nvPr/>
        </p:nvPicPr>
        <p:blipFill rotWithShape="1">
          <a:blip r:embed="rId7">
            <a:alphaModFix/>
          </a:blip>
          <a:srcRect t="25553" b="24837"/>
          <a:stretch/>
        </p:blipFill>
        <p:spPr>
          <a:xfrm>
            <a:off x="7776575" y="139380"/>
            <a:ext cx="2413359" cy="848971"/>
          </a:xfrm>
          <a:prstGeom prst="rect">
            <a:avLst/>
          </a:prstGeom>
          <a:noFill/>
          <a:ln>
            <a:noFill/>
          </a:ln>
        </p:spPr>
      </p:pic>
      <p:sp>
        <p:nvSpPr>
          <p:cNvPr id="751" name="Google Shape;751;g25e80896aae_0_287"/>
          <p:cNvSpPr txBox="1">
            <a:spLocks noGrp="1"/>
          </p:cNvSpPr>
          <p:nvPr>
            <p:ph type="body" idx="1"/>
          </p:nvPr>
        </p:nvSpPr>
        <p:spPr>
          <a:xfrm>
            <a:off x="435689" y="3232860"/>
            <a:ext cx="8079661" cy="3363000"/>
          </a:xfrm>
          <a:prstGeom prst="rect">
            <a:avLst/>
          </a:prstGeom>
          <a:noFill/>
          <a:ln>
            <a:noFill/>
          </a:ln>
        </p:spPr>
        <p:txBody>
          <a:bodyPr spcFirstLastPara="1" wrap="square" lIns="91425" tIns="45700" rIns="91425" bIns="45700" anchor="t" anchorCtr="0">
            <a:noAutofit/>
          </a:bodyPr>
          <a:lstStyle/>
          <a:p>
            <a:pPr marL="0" lvl="0" indent="0" algn="just">
              <a:lnSpc>
                <a:spcPct val="100000"/>
              </a:lnSpc>
              <a:buSzPts val="1700"/>
              <a:buNone/>
            </a:pPr>
            <a:r>
              <a:rPr lang="de-DE" sz="2000" dirty="0"/>
              <a:t>A </a:t>
            </a:r>
            <a:r>
              <a:rPr lang="de-DE" sz="2000" dirty="0" err="1"/>
              <a:t>workshop</a:t>
            </a:r>
            <a:r>
              <a:rPr lang="de-DE" sz="2000" dirty="0"/>
              <a:t> </a:t>
            </a:r>
            <a:r>
              <a:rPr lang="de-DE" sz="2000" dirty="0" err="1"/>
              <a:t>identified</a:t>
            </a:r>
            <a:r>
              <a:rPr lang="de-DE" sz="2000" dirty="0"/>
              <a:t> </a:t>
            </a:r>
            <a:r>
              <a:rPr lang="de-DE" sz="2000" dirty="0" err="1"/>
              <a:t>community</a:t>
            </a:r>
            <a:r>
              <a:rPr lang="de-DE" sz="2000" dirty="0"/>
              <a:t> </a:t>
            </a:r>
            <a:r>
              <a:rPr lang="de-DE" sz="2000" dirty="0" err="1"/>
              <a:t>members</a:t>
            </a:r>
            <a:r>
              <a:rPr lang="de-DE" sz="2000" dirty="0"/>
              <a:t> </a:t>
            </a:r>
            <a:r>
              <a:rPr lang="de-DE" sz="2000" dirty="0" err="1"/>
              <a:t>skilled</a:t>
            </a:r>
            <a:r>
              <a:rPr lang="de-DE" sz="2000" dirty="0"/>
              <a:t> in </a:t>
            </a:r>
            <a:r>
              <a:rPr lang="de-DE" sz="2000" dirty="0" err="1"/>
              <a:t>handicrafts</a:t>
            </a:r>
            <a:r>
              <a:rPr lang="de-DE" sz="2000" dirty="0"/>
              <a:t>. </a:t>
            </a:r>
            <a:r>
              <a:rPr lang="de-DE" sz="2000" dirty="0" err="1"/>
              <a:t>They</a:t>
            </a:r>
            <a:r>
              <a:rPr lang="de-DE" sz="2000" dirty="0"/>
              <a:t> </a:t>
            </a:r>
            <a:r>
              <a:rPr lang="de-DE" sz="2000" dirty="0" err="1"/>
              <a:t>received</a:t>
            </a:r>
            <a:r>
              <a:rPr lang="de-DE" sz="2000" dirty="0"/>
              <a:t> 18 </a:t>
            </a:r>
            <a:r>
              <a:rPr lang="de-DE" sz="2000" dirty="0" err="1"/>
              <a:t>months</a:t>
            </a:r>
            <a:r>
              <a:rPr lang="de-DE" sz="2000" dirty="0"/>
              <a:t> </a:t>
            </a:r>
            <a:r>
              <a:rPr lang="de-DE" sz="2000" dirty="0" err="1"/>
              <a:t>of</a:t>
            </a:r>
            <a:r>
              <a:rPr lang="de-DE" sz="2000" dirty="0"/>
              <a:t> </a:t>
            </a:r>
            <a:r>
              <a:rPr lang="de-DE" sz="2000" dirty="0" err="1"/>
              <a:t>training</a:t>
            </a:r>
            <a:r>
              <a:rPr lang="de-DE" sz="2000" dirty="0"/>
              <a:t>, </a:t>
            </a:r>
            <a:r>
              <a:rPr lang="de-DE" sz="2000" dirty="0" err="1"/>
              <a:t>resulting</a:t>
            </a:r>
            <a:r>
              <a:rPr lang="de-DE" sz="2000" dirty="0"/>
              <a:t> in 15 </a:t>
            </a:r>
            <a:r>
              <a:rPr lang="de-DE" sz="2000" dirty="0" err="1"/>
              <a:t>participants</a:t>
            </a:r>
            <a:r>
              <a:rPr lang="de-DE" sz="2000" dirty="0"/>
              <a:t> </a:t>
            </a:r>
            <a:r>
              <a:rPr lang="de-DE" sz="2000" dirty="0" err="1"/>
              <a:t>receiving</a:t>
            </a:r>
            <a:r>
              <a:rPr lang="de-DE" sz="2000" dirty="0"/>
              <a:t> </a:t>
            </a:r>
            <a:r>
              <a:rPr lang="de-DE" sz="2000" dirty="0" err="1"/>
              <a:t>certificates</a:t>
            </a:r>
            <a:r>
              <a:rPr lang="de-DE" sz="2000" dirty="0"/>
              <a:t>. Six </a:t>
            </a:r>
            <a:r>
              <a:rPr lang="de-DE" sz="2000" dirty="0" err="1"/>
              <a:t>formed</a:t>
            </a:r>
            <a:r>
              <a:rPr lang="de-DE" sz="2000" dirty="0"/>
              <a:t> a </a:t>
            </a:r>
            <a:r>
              <a:rPr lang="de-DE" sz="2000" dirty="0" err="1"/>
              <a:t>collective</a:t>
            </a:r>
            <a:r>
              <a:rPr lang="de-DE" sz="2000" dirty="0"/>
              <a:t> and </a:t>
            </a:r>
            <a:r>
              <a:rPr lang="de-DE" sz="2000" dirty="0" err="1"/>
              <a:t>created</a:t>
            </a:r>
            <a:r>
              <a:rPr lang="de-DE" sz="2000" dirty="0"/>
              <a:t> a </a:t>
            </a:r>
            <a:r>
              <a:rPr lang="de-DE" sz="2000" dirty="0" err="1"/>
              <a:t>business</a:t>
            </a:r>
            <a:r>
              <a:rPr lang="de-DE" sz="2000" dirty="0"/>
              <a:t> plan. </a:t>
            </a:r>
            <a:r>
              <a:rPr lang="de-DE" sz="2000" dirty="0" err="1"/>
              <a:t>They</a:t>
            </a:r>
            <a:r>
              <a:rPr lang="de-DE" sz="2000" dirty="0"/>
              <a:t> </a:t>
            </a:r>
            <a:r>
              <a:rPr lang="de-DE" sz="2000" dirty="0" err="1"/>
              <a:t>received</a:t>
            </a:r>
            <a:r>
              <a:rPr lang="de-DE" sz="2000" dirty="0"/>
              <a:t> </a:t>
            </a:r>
            <a:r>
              <a:rPr lang="de-DE" sz="2000" dirty="0" err="1"/>
              <a:t>training</a:t>
            </a:r>
            <a:r>
              <a:rPr lang="de-DE" sz="2000" dirty="0"/>
              <a:t> in </a:t>
            </a:r>
            <a:r>
              <a:rPr lang="de-DE" sz="2000" dirty="0" err="1"/>
              <a:t>budgeting</a:t>
            </a:r>
            <a:r>
              <a:rPr lang="de-DE" sz="2000" dirty="0"/>
              <a:t> and </a:t>
            </a:r>
            <a:r>
              <a:rPr lang="de-DE" sz="2000" dirty="0" err="1"/>
              <a:t>had</a:t>
            </a:r>
            <a:r>
              <a:rPr lang="de-DE" sz="2000" dirty="0"/>
              <a:t> </a:t>
            </a:r>
            <a:r>
              <a:rPr lang="de-DE" sz="2000" dirty="0" err="1"/>
              <a:t>opportunities</a:t>
            </a:r>
            <a:r>
              <a:rPr lang="de-DE" sz="2000" dirty="0"/>
              <a:t> </a:t>
            </a:r>
            <a:r>
              <a:rPr lang="de-DE" sz="2000" dirty="0" err="1"/>
              <a:t>to</a:t>
            </a:r>
            <a:r>
              <a:rPr lang="de-DE" sz="2000" dirty="0"/>
              <a:t> </a:t>
            </a:r>
            <a:r>
              <a:rPr lang="de-DE" sz="2000" dirty="0" err="1"/>
              <a:t>sell</a:t>
            </a:r>
            <a:r>
              <a:rPr lang="de-DE" sz="2000" dirty="0"/>
              <a:t> </a:t>
            </a:r>
            <a:r>
              <a:rPr lang="de-DE" sz="2000" dirty="0" err="1"/>
              <a:t>their</a:t>
            </a:r>
            <a:r>
              <a:rPr lang="de-DE" sz="2000" dirty="0"/>
              <a:t> </a:t>
            </a:r>
            <a:r>
              <a:rPr lang="de-DE" sz="2000" dirty="0" err="1"/>
              <a:t>handicrafts</a:t>
            </a:r>
            <a:r>
              <a:rPr lang="de-DE" sz="2000" dirty="0"/>
              <a:t> at </a:t>
            </a:r>
            <a:r>
              <a:rPr lang="de-DE" sz="2000" dirty="0" err="1"/>
              <a:t>markets</a:t>
            </a:r>
            <a:r>
              <a:rPr lang="de-DE" sz="2000" dirty="0"/>
              <a:t> and </a:t>
            </a:r>
            <a:r>
              <a:rPr lang="de-DE" sz="2000" dirty="0" err="1"/>
              <a:t>to</a:t>
            </a:r>
            <a:r>
              <a:rPr lang="de-DE" sz="2000" dirty="0"/>
              <a:t> multi-national </a:t>
            </a:r>
            <a:r>
              <a:rPr lang="de-DE" sz="2000" dirty="0" err="1"/>
              <a:t>companies</a:t>
            </a:r>
            <a:r>
              <a:rPr lang="de-DE" sz="2000" dirty="0"/>
              <a:t>.</a:t>
            </a:r>
          </a:p>
          <a:p>
            <a:pPr marL="0" lvl="0" indent="0" algn="just" rtl="0">
              <a:lnSpc>
                <a:spcPct val="100000"/>
              </a:lnSpc>
              <a:spcBef>
                <a:spcPts val="1000"/>
              </a:spcBef>
              <a:spcAft>
                <a:spcPts val="0"/>
              </a:spcAft>
              <a:buClr>
                <a:schemeClr val="dk1"/>
              </a:buClr>
              <a:buSzPts val="1700"/>
              <a:buNone/>
            </a:pPr>
            <a:r>
              <a:rPr lang="de-DE" sz="2000" dirty="0"/>
              <a:t>The University also </a:t>
            </a:r>
            <a:r>
              <a:rPr lang="de-DE" sz="2000" dirty="0" err="1"/>
              <a:t>developed</a:t>
            </a:r>
            <a:r>
              <a:rPr lang="de-DE" sz="2000" dirty="0"/>
              <a:t> a </a:t>
            </a:r>
            <a:r>
              <a:rPr lang="de-DE" sz="2000" dirty="0" err="1"/>
              <a:t>learning</a:t>
            </a:r>
            <a:r>
              <a:rPr lang="de-DE" sz="2000" dirty="0"/>
              <a:t> </a:t>
            </a:r>
            <a:r>
              <a:rPr lang="de-DE" sz="2000" dirty="0" err="1"/>
              <a:t>strategy</a:t>
            </a:r>
            <a:r>
              <a:rPr lang="de-DE" sz="2000" dirty="0"/>
              <a:t> on </a:t>
            </a:r>
            <a:r>
              <a:rPr lang="de-DE" sz="2000" dirty="0" err="1"/>
              <a:t>village</a:t>
            </a:r>
            <a:r>
              <a:rPr lang="de-DE" sz="2000" dirty="0"/>
              <a:t> </a:t>
            </a:r>
            <a:r>
              <a:rPr lang="de-DE" sz="2000" dirty="0" err="1"/>
              <a:t>tours</a:t>
            </a:r>
            <a:r>
              <a:rPr lang="de-DE" sz="2000" dirty="0"/>
              <a:t>. </a:t>
            </a:r>
            <a:r>
              <a:rPr lang="de-DE" sz="2000" dirty="0" err="1"/>
              <a:t>Two</a:t>
            </a:r>
            <a:r>
              <a:rPr lang="de-DE" sz="2000" dirty="0"/>
              <a:t> </a:t>
            </a:r>
            <a:r>
              <a:rPr lang="de-DE" sz="2000" dirty="0" err="1"/>
              <a:t>groups</a:t>
            </a:r>
            <a:r>
              <a:rPr lang="de-DE" sz="2000" dirty="0"/>
              <a:t> </a:t>
            </a:r>
            <a:r>
              <a:rPr lang="de-DE" sz="2000" dirty="0" err="1"/>
              <a:t>merged</a:t>
            </a:r>
            <a:r>
              <a:rPr lang="de-DE" sz="2000" dirty="0"/>
              <a:t> and </a:t>
            </a:r>
            <a:r>
              <a:rPr lang="de-DE" sz="2000" dirty="0" err="1"/>
              <a:t>formed</a:t>
            </a:r>
            <a:r>
              <a:rPr lang="de-DE" sz="2000" dirty="0"/>
              <a:t> </a:t>
            </a:r>
            <a:r>
              <a:rPr lang="de-DE" sz="2000" dirty="0" err="1"/>
              <a:t>the</a:t>
            </a:r>
            <a:r>
              <a:rPr lang="de-DE" sz="2000" dirty="0"/>
              <a:t> BIG 5 Community </a:t>
            </a:r>
            <a:r>
              <a:rPr lang="de-DE" sz="2000" dirty="0" err="1"/>
              <a:t>Tourism</a:t>
            </a:r>
            <a:r>
              <a:rPr lang="de-DE" sz="2000" dirty="0"/>
              <a:t> Forum. The </a:t>
            </a:r>
            <a:r>
              <a:rPr lang="de-DE" sz="2000" dirty="0" err="1"/>
              <a:t>trial</a:t>
            </a:r>
            <a:r>
              <a:rPr lang="de-DE" sz="2000" dirty="0"/>
              <a:t> </a:t>
            </a:r>
            <a:r>
              <a:rPr lang="de-DE" sz="2000" dirty="0" err="1"/>
              <a:t>runs</a:t>
            </a:r>
            <a:r>
              <a:rPr lang="de-DE" sz="2000" dirty="0"/>
              <a:t> </a:t>
            </a:r>
            <a:r>
              <a:rPr lang="de-DE" sz="2000" dirty="0" err="1"/>
              <a:t>of</a:t>
            </a:r>
            <a:r>
              <a:rPr lang="de-DE" sz="2000" dirty="0"/>
              <a:t> </a:t>
            </a:r>
            <a:r>
              <a:rPr lang="de-DE" sz="2000" dirty="0" err="1"/>
              <a:t>the</a:t>
            </a:r>
            <a:r>
              <a:rPr lang="de-DE" sz="2000" dirty="0"/>
              <a:t> </a:t>
            </a:r>
            <a:r>
              <a:rPr lang="de-DE" sz="2000" dirty="0" err="1"/>
              <a:t>tours</a:t>
            </a:r>
            <a:r>
              <a:rPr lang="de-DE" sz="2000" dirty="0"/>
              <a:t> </a:t>
            </a:r>
            <a:r>
              <a:rPr lang="de-DE" sz="2000" dirty="0" err="1"/>
              <a:t>offered</a:t>
            </a:r>
            <a:r>
              <a:rPr lang="de-DE" sz="2000" dirty="0"/>
              <a:t> </a:t>
            </a:r>
            <a:r>
              <a:rPr lang="de-DE" sz="2000" dirty="0" err="1"/>
              <a:t>by</a:t>
            </a:r>
            <a:r>
              <a:rPr lang="de-DE" sz="2000" dirty="0"/>
              <a:t> </a:t>
            </a:r>
            <a:r>
              <a:rPr lang="de-DE" sz="2000" dirty="0" err="1"/>
              <a:t>this</a:t>
            </a:r>
            <a:r>
              <a:rPr lang="de-DE" sz="2000" dirty="0"/>
              <a:t> </a:t>
            </a:r>
            <a:r>
              <a:rPr lang="de-DE" sz="2000" dirty="0" err="1"/>
              <a:t>forum</a:t>
            </a:r>
            <a:r>
              <a:rPr lang="de-DE" sz="2000" dirty="0"/>
              <a:t> </a:t>
            </a:r>
            <a:r>
              <a:rPr lang="de-DE" sz="2000" dirty="0" err="1"/>
              <a:t>were</a:t>
            </a:r>
            <a:r>
              <a:rPr lang="de-DE" sz="2000" dirty="0"/>
              <a:t> community-</a:t>
            </a:r>
            <a:r>
              <a:rPr lang="de-DE" sz="2000" dirty="0" err="1"/>
              <a:t>driven</a:t>
            </a:r>
            <a:r>
              <a:rPr lang="de-DE" sz="2000" dirty="0"/>
              <a:t>, </a:t>
            </a:r>
            <a:r>
              <a:rPr lang="de-DE" sz="2000" dirty="0" err="1"/>
              <a:t>with</a:t>
            </a:r>
            <a:r>
              <a:rPr lang="de-DE" sz="2000" dirty="0"/>
              <a:t> </a:t>
            </a:r>
            <a:r>
              <a:rPr lang="de-DE" sz="2000" dirty="0" err="1"/>
              <a:t>the</a:t>
            </a:r>
            <a:r>
              <a:rPr lang="de-DE" sz="2000" dirty="0"/>
              <a:t> University and NPO </a:t>
            </a:r>
            <a:r>
              <a:rPr lang="de-DE" sz="2000" dirty="0" err="1"/>
              <a:t>staff</a:t>
            </a:r>
            <a:r>
              <a:rPr lang="de-DE" sz="2000" dirty="0"/>
              <a:t> </a:t>
            </a:r>
            <a:r>
              <a:rPr lang="de-DE" sz="2000" dirty="0" err="1"/>
              <a:t>participating</a:t>
            </a:r>
            <a:r>
              <a:rPr lang="de-DE" sz="2000" dirty="0"/>
              <a:t> in </a:t>
            </a:r>
            <a:r>
              <a:rPr lang="de-DE" sz="2000" dirty="0" err="1"/>
              <a:t>advisory</a:t>
            </a:r>
            <a:r>
              <a:rPr lang="de-DE" sz="2000" dirty="0"/>
              <a:t> </a:t>
            </a:r>
            <a:r>
              <a:rPr lang="de-DE" sz="2000" dirty="0" err="1"/>
              <a:t>capacity</a:t>
            </a:r>
            <a:r>
              <a:rPr lang="de-DE" sz="2000" dirty="0"/>
              <a:t>. </a:t>
            </a:r>
          </a:p>
          <a:p>
            <a:pPr marL="0" lvl="0" indent="0" algn="just" rtl="0">
              <a:lnSpc>
                <a:spcPct val="100000"/>
              </a:lnSpc>
              <a:spcBef>
                <a:spcPts val="1000"/>
              </a:spcBef>
              <a:spcAft>
                <a:spcPts val="0"/>
              </a:spcAft>
              <a:buClr>
                <a:schemeClr val="dk1"/>
              </a:buClr>
              <a:buSzPts val="1700"/>
              <a:buNone/>
            </a:pPr>
            <a:endParaRPr lang="de-DE" sz="2000" dirty="0"/>
          </a:p>
          <a:p>
            <a:pPr marL="0" lvl="0" indent="0" algn="just" rtl="0">
              <a:lnSpc>
                <a:spcPct val="100000"/>
              </a:lnSpc>
              <a:spcBef>
                <a:spcPts val="1000"/>
              </a:spcBef>
              <a:spcAft>
                <a:spcPts val="0"/>
              </a:spcAft>
              <a:buClr>
                <a:schemeClr val="dk1"/>
              </a:buClr>
              <a:buSzPts val="1700"/>
              <a:buNone/>
            </a:pPr>
            <a:endParaRPr lang="de-DE" sz="2000" dirty="0"/>
          </a:p>
        </p:txBody>
      </p:sp>
      <p:sp>
        <p:nvSpPr>
          <p:cNvPr id="752" name="Google Shape;752;g25e80896aae_0_287"/>
          <p:cNvSpPr txBox="1">
            <a:spLocks noGrp="1"/>
          </p:cNvSpPr>
          <p:nvPr>
            <p:ph type="title"/>
          </p:nvPr>
        </p:nvSpPr>
        <p:spPr>
          <a:xfrm>
            <a:off x="435689" y="1435877"/>
            <a:ext cx="8079661" cy="171081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de-DE" sz="2500" b="1" dirty="0"/>
              <a:t>5.6 South </a:t>
            </a:r>
            <a:r>
              <a:rPr lang="de-DE" sz="2500" b="1" dirty="0" err="1"/>
              <a:t>Africa</a:t>
            </a:r>
            <a:r>
              <a:rPr lang="de-DE" sz="2500" b="1" dirty="0"/>
              <a:t>: Community-</a:t>
            </a:r>
            <a:r>
              <a:rPr lang="de-DE" sz="2500" b="1" dirty="0" err="1"/>
              <a:t>based</a:t>
            </a:r>
            <a:r>
              <a:rPr lang="de-DE" sz="2500" b="1" dirty="0"/>
              <a:t> </a:t>
            </a:r>
            <a:r>
              <a:rPr lang="de-DE" sz="2500" b="1" dirty="0" err="1"/>
              <a:t>asset</a:t>
            </a:r>
            <a:r>
              <a:rPr lang="de-DE" sz="2500" b="1" dirty="0"/>
              <a:t> </a:t>
            </a:r>
            <a:r>
              <a:rPr lang="de-DE" sz="2500" b="1" dirty="0" err="1"/>
              <a:t>programme</a:t>
            </a:r>
            <a:r>
              <a:rPr lang="de-DE" sz="2500" b="1" dirty="0"/>
              <a:t> </a:t>
            </a:r>
            <a:r>
              <a:rPr lang="de-DE" sz="2500" b="1" dirty="0" err="1"/>
              <a:t>for</a:t>
            </a:r>
            <a:r>
              <a:rPr lang="de-DE" sz="2500" b="1" dirty="0"/>
              <a:t> </a:t>
            </a:r>
            <a:r>
              <a:rPr lang="de-DE" sz="2500" b="1" dirty="0" err="1"/>
              <a:t>empowerment</a:t>
            </a:r>
            <a:r>
              <a:rPr lang="de-DE" sz="2500" b="1" dirty="0"/>
              <a:t> </a:t>
            </a:r>
            <a:r>
              <a:rPr lang="de-DE" sz="2500" b="1" dirty="0" err="1"/>
              <a:t>to</a:t>
            </a:r>
            <a:r>
              <a:rPr lang="de-DE" sz="2500" b="1" dirty="0"/>
              <a:t> </a:t>
            </a:r>
            <a:r>
              <a:rPr lang="de-DE" sz="2500" b="1" dirty="0" err="1"/>
              <a:t>drive</a:t>
            </a:r>
            <a:r>
              <a:rPr lang="de-DE" sz="2500" b="1" dirty="0"/>
              <a:t> </a:t>
            </a:r>
            <a:r>
              <a:rPr lang="de-DE" sz="2500" b="1" dirty="0" err="1"/>
              <a:t>grassroots</a:t>
            </a:r>
            <a:r>
              <a:rPr lang="de-DE" sz="2500" b="1" dirty="0"/>
              <a:t> </a:t>
            </a:r>
            <a:r>
              <a:rPr lang="de-DE" sz="2500" b="1" dirty="0" err="1"/>
              <a:t>sustainable</a:t>
            </a:r>
            <a:r>
              <a:rPr lang="de-DE" sz="2500" b="1" dirty="0"/>
              <a:t> </a:t>
            </a:r>
            <a:r>
              <a:rPr lang="de-DE" sz="2500" b="1" dirty="0" err="1"/>
              <a:t>development</a:t>
            </a:r>
            <a:r>
              <a:rPr lang="de-DE" sz="2500" b="1" dirty="0"/>
              <a:t> in </a:t>
            </a:r>
            <a:r>
              <a:rPr lang="de-DE" sz="2500" b="1" dirty="0" err="1"/>
              <a:t>the</a:t>
            </a:r>
            <a:r>
              <a:rPr lang="de-DE" sz="2500" b="1" dirty="0"/>
              <a:t> </a:t>
            </a:r>
            <a:r>
              <a:rPr lang="de-DE" sz="2500" b="1" dirty="0" err="1"/>
              <a:t>villages</a:t>
            </a:r>
            <a:r>
              <a:rPr lang="de-DE" sz="2500" b="1" dirty="0"/>
              <a:t> </a:t>
            </a:r>
            <a:r>
              <a:rPr lang="de-DE" sz="2500" b="1" dirty="0" err="1"/>
              <a:t>of</a:t>
            </a:r>
            <a:r>
              <a:rPr lang="de-DE" sz="2500" b="1" dirty="0"/>
              <a:t> </a:t>
            </a:r>
            <a:r>
              <a:rPr lang="de-DE" sz="2500" b="1" dirty="0" err="1"/>
              <a:t>Koffiekraal</a:t>
            </a:r>
            <a:r>
              <a:rPr lang="de-DE" sz="2500" b="1" dirty="0"/>
              <a:t>/</a:t>
            </a:r>
            <a:r>
              <a:rPr lang="de-DE" sz="2500" b="1" dirty="0" err="1"/>
              <a:t>Brakkuil</a:t>
            </a:r>
            <a:r>
              <a:rPr lang="de-DE" sz="2500" b="1" dirty="0"/>
              <a:t> in </a:t>
            </a:r>
            <a:r>
              <a:rPr lang="de-DE" sz="2500" b="1" dirty="0" err="1"/>
              <a:t>the</a:t>
            </a:r>
            <a:r>
              <a:rPr lang="de-DE" sz="2500" b="1" dirty="0"/>
              <a:t> </a:t>
            </a:r>
            <a:r>
              <a:rPr lang="de-DE" sz="2500" b="1" dirty="0" err="1"/>
              <a:t>Northwest</a:t>
            </a:r>
            <a:r>
              <a:rPr lang="de-DE" sz="2500" b="1" dirty="0"/>
              <a:t> Province</a:t>
            </a:r>
            <a:endParaRPr sz="2500" b="1" dirty="0"/>
          </a:p>
        </p:txBody>
      </p:sp>
      <p:pic>
        <p:nvPicPr>
          <p:cNvPr id="755" name="Google Shape;755;g25e80896aae_0_287" descr="More information on the... - Big5 community tourism forum | Facebook"/>
          <p:cNvPicPr preferRelativeResize="0"/>
          <p:nvPr/>
        </p:nvPicPr>
        <p:blipFill rotWithShape="1">
          <a:blip r:embed="rId8">
            <a:alphaModFix/>
          </a:blip>
          <a:srcRect/>
          <a:stretch/>
        </p:blipFill>
        <p:spPr>
          <a:xfrm>
            <a:off x="9144000" y="1435877"/>
            <a:ext cx="2430074" cy="5015922"/>
          </a:xfrm>
          <a:prstGeom prst="rect">
            <a:avLst/>
          </a:prstGeom>
          <a:noFill/>
          <a:ln>
            <a:noFill/>
          </a:ln>
        </p:spPr>
      </p:pic>
    </p:spTree>
    <p:extLst>
      <p:ext uri="{BB962C8B-B14F-4D97-AF65-F5344CB8AC3E}">
        <p14:creationId xmlns:p14="http://schemas.microsoft.com/office/powerpoint/2010/main" val="3185959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g25e80896aae_0_345"/>
          <p:cNvSpPr txBox="1">
            <a:spLocks noGrp="1"/>
          </p:cNvSpPr>
          <p:nvPr>
            <p:ph type="title"/>
          </p:nvPr>
        </p:nvSpPr>
        <p:spPr>
          <a:xfrm>
            <a:off x="793802" y="1690465"/>
            <a:ext cx="10515600" cy="1325700"/>
          </a:xfrm>
          <a:prstGeom prst="rect">
            <a:avLst/>
          </a:prstGeom>
          <a:noFill/>
          <a:ln>
            <a:noFill/>
          </a:ln>
        </p:spPr>
        <p:txBody>
          <a:bodyPr spcFirstLastPara="1" wrap="square" lIns="91425" tIns="45700" rIns="91425" bIns="45700" anchor="ctr" anchorCtr="0">
            <a:normAutofit fontScale="90000"/>
          </a:bodyPr>
          <a:lstStyle/>
          <a:p>
            <a:pPr>
              <a:buSzPts val="4400"/>
            </a:pPr>
            <a:r>
              <a:rPr lang="de-DE" sz="4000" b="1" dirty="0"/>
              <a:t>5.7 </a:t>
            </a:r>
            <a:r>
              <a:rPr lang="de-DE" sz="4000" b="1" dirty="0" err="1"/>
              <a:t>Ireland</a:t>
            </a:r>
            <a:r>
              <a:rPr lang="de-DE" sz="4000" b="1" dirty="0"/>
              <a:t>:  </a:t>
            </a:r>
            <a:r>
              <a:rPr lang="de-DE" sz="4000" b="1" dirty="0" err="1"/>
              <a:t>Economic</a:t>
            </a:r>
            <a:r>
              <a:rPr lang="de-DE" sz="4000" b="1" dirty="0"/>
              <a:t> Recovery Plan and </a:t>
            </a:r>
            <a:r>
              <a:rPr lang="de-DE" sz="4000" b="1" dirty="0" err="1"/>
              <a:t>improving</a:t>
            </a:r>
            <a:r>
              <a:rPr lang="de-DE" sz="4000" b="1" dirty="0"/>
              <a:t> </a:t>
            </a:r>
            <a:r>
              <a:rPr lang="de-DE" sz="4000" b="1" dirty="0" err="1"/>
              <a:t>equal</a:t>
            </a:r>
            <a:r>
              <a:rPr lang="de-DE" sz="4000" b="1" dirty="0"/>
              <a:t> </a:t>
            </a:r>
            <a:r>
              <a:rPr lang="de-DE" sz="4000" b="1" dirty="0" err="1"/>
              <a:t>access</a:t>
            </a:r>
            <a:r>
              <a:rPr lang="de-DE" sz="4000" b="1" dirty="0"/>
              <a:t> </a:t>
            </a:r>
            <a:r>
              <a:rPr lang="de-DE" sz="4000" b="1" dirty="0" err="1"/>
              <a:t>to</a:t>
            </a:r>
            <a:r>
              <a:rPr lang="de-DE" sz="4000" b="1" dirty="0"/>
              <a:t> </a:t>
            </a:r>
            <a:r>
              <a:rPr lang="de-DE" sz="4000" b="1" dirty="0" err="1"/>
              <a:t>decent</a:t>
            </a:r>
            <a:r>
              <a:rPr lang="de-DE" sz="4000" b="1" dirty="0"/>
              <a:t> </a:t>
            </a:r>
            <a:r>
              <a:rPr lang="de-DE" sz="4000" b="1" dirty="0" err="1"/>
              <a:t>work</a:t>
            </a:r>
            <a:r>
              <a:rPr lang="de-DE" sz="4000" b="1" dirty="0"/>
              <a:t> and fair </a:t>
            </a:r>
            <a:r>
              <a:rPr lang="de-DE" sz="4000" b="1" dirty="0" err="1"/>
              <a:t>remuneration</a:t>
            </a:r>
            <a:br>
              <a:rPr lang="de-DE" sz="4000" b="1" dirty="0"/>
            </a:br>
            <a:endParaRPr sz="4000" b="1" dirty="0"/>
          </a:p>
        </p:txBody>
      </p:sp>
      <p:pic>
        <p:nvPicPr>
          <p:cNvPr id="911" name="Google Shape;911;g25e80896aae_0_345"/>
          <p:cNvPicPr preferRelativeResize="0"/>
          <p:nvPr/>
        </p:nvPicPr>
        <p:blipFill rotWithShape="1">
          <a:blip r:embed="rId3">
            <a:alphaModFix/>
          </a:blip>
          <a:srcRect t="10685" b="12938"/>
          <a:stretch/>
        </p:blipFill>
        <p:spPr>
          <a:xfrm>
            <a:off x="10189935" y="74422"/>
            <a:ext cx="1856091" cy="1068056"/>
          </a:xfrm>
          <a:prstGeom prst="rect">
            <a:avLst/>
          </a:prstGeom>
          <a:noFill/>
          <a:ln>
            <a:noFill/>
          </a:ln>
        </p:spPr>
      </p:pic>
      <p:pic>
        <p:nvPicPr>
          <p:cNvPr id="912" name="Google Shape;912;g25e80896aae_0_345"/>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913" name="Google Shape;913;g25e80896aae_0_345"/>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914" name="Google Shape;914;g25e80896aae_0_345"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915" name="Google Shape;915;g25e80896aae_0_345" descr="Portal - UPF | Universidade de Passo Fundo"/>
          <p:cNvPicPr preferRelativeResize="0"/>
          <p:nvPr/>
        </p:nvPicPr>
        <p:blipFill rotWithShape="1">
          <a:blip r:embed="rId7">
            <a:alphaModFix/>
          </a:blip>
          <a:srcRect t="25553" b="24838"/>
          <a:stretch/>
        </p:blipFill>
        <p:spPr>
          <a:xfrm>
            <a:off x="7776575" y="139380"/>
            <a:ext cx="2413359" cy="848971"/>
          </a:xfrm>
          <a:prstGeom prst="rect">
            <a:avLst/>
          </a:prstGeom>
          <a:noFill/>
          <a:ln>
            <a:noFill/>
          </a:ln>
        </p:spPr>
      </p:pic>
      <p:sp>
        <p:nvSpPr>
          <p:cNvPr id="916" name="Google Shape;916;g25e80896aae_0_345"/>
          <p:cNvSpPr txBox="1">
            <a:spLocks noGrp="1"/>
          </p:cNvSpPr>
          <p:nvPr>
            <p:ph type="body" idx="1"/>
          </p:nvPr>
        </p:nvSpPr>
        <p:spPr>
          <a:xfrm>
            <a:off x="793802" y="2873290"/>
            <a:ext cx="10604396" cy="33630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1000"/>
              </a:spcBef>
              <a:spcAft>
                <a:spcPts val="0"/>
              </a:spcAft>
              <a:buClr>
                <a:schemeClr val="dk1"/>
              </a:buClr>
              <a:buSzPts val="1700"/>
              <a:buNone/>
            </a:pPr>
            <a:r>
              <a:rPr lang="de-DE" sz="2400" dirty="0"/>
              <a:t>The </a:t>
            </a:r>
            <a:r>
              <a:rPr lang="de-DE" sz="2400" dirty="0" err="1"/>
              <a:t>Economic</a:t>
            </a:r>
            <a:r>
              <a:rPr lang="de-DE" sz="2400" dirty="0"/>
              <a:t> Recovery Plan </a:t>
            </a:r>
            <a:r>
              <a:rPr lang="de-DE" sz="2400" dirty="0" err="1"/>
              <a:t>introduced</a:t>
            </a:r>
            <a:r>
              <a:rPr lang="de-DE" sz="2400" dirty="0"/>
              <a:t> in June 2021 </a:t>
            </a:r>
            <a:r>
              <a:rPr lang="de-DE" sz="2400" dirty="0" err="1"/>
              <a:t>aimed</a:t>
            </a:r>
            <a:r>
              <a:rPr lang="de-DE" sz="2400" dirty="0"/>
              <a:t> </a:t>
            </a:r>
            <a:r>
              <a:rPr lang="de-DE" sz="2400" dirty="0" err="1"/>
              <a:t>for</a:t>
            </a:r>
            <a:r>
              <a:rPr lang="de-DE" sz="2400" dirty="0"/>
              <a:t> </a:t>
            </a:r>
            <a:r>
              <a:rPr lang="de-DE" sz="2400" dirty="0" err="1"/>
              <a:t>sustainable</a:t>
            </a:r>
            <a:r>
              <a:rPr lang="de-DE" sz="2400" dirty="0"/>
              <a:t> </a:t>
            </a:r>
            <a:r>
              <a:rPr lang="de-DE" sz="2400" dirty="0" err="1"/>
              <a:t>economic</a:t>
            </a:r>
            <a:r>
              <a:rPr lang="de-DE" sz="2400" dirty="0"/>
              <a:t> </a:t>
            </a:r>
            <a:r>
              <a:rPr lang="de-DE" sz="2400" dirty="0" err="1"/>
              <a:t>rebound</a:t>
            </a:r>
            <a:r>
              <a:rPr lang="de-DE" sz="2400" dirty="0"/>
              <a:t> and </a:t>
            </a:r>
            <a:r>
              <a:rPr lang="de-DE" sz="2400" dirty="0" err="1"/>
              <a:t>employment</a:t>
            </a:r>
            <a:r>
              <a:rPr lang="de-DE" sz="2400" dirty="0"/>
              <a:t> </a:t>
            </a:r>
            <a:r>
              <a:rPr lang="de-DE" sz="2400" dirty="0" err="1"/>
              <a:t>growth</a:t>
            </a:r>
            <a:r>
              <a:rPr lang="de-DE" sz="2400" dirty="0"/>
              <a:t> </a:t>
            </a:r>
            <a:r>
              <a:rPr lang="de-DE" sz="2400" dirty="0" err="1"/>
              <a:t>through</a:t>
            </a:r>
            <a:r>
              <a:rPr lang="de-DE" sz="2400" dirty="0"/>
              <a:t> a shift </a:t>
            </a:r>
            <a:r>
              <a:rPr lang="de-DE" sz="2400" dirty="0" err="1"/>
              <a:t>towards</a:t>
            </a:r>
            <a:r>
              <a:rPr lang="de-DE" sz="2400" dirty="0"/>
              <a:t> a </a:t>
            </a:r>
            <a:r>
              <a:rPr lang="de-DE" sz="2400" dirty="0" err="1"/>
              <a:t>decarbonized</a:t>
            </a:r>
            <a:r>
              <a:rPr lang="de-DE" sz="2400" dirty="0"/>
              <a:t> and digital </a:t>
            </a:r>
            <a:r>
              <a:rPr lang="de-DE" sz="2400" dirty="0" err="1"/>
              <a:t>economy</a:t>
            </a:r>
            <a:r>
              <a:rPr lang="de-DE" sz="2400" dirty="0"/>
              <a:t>. </a:t>
            </a:r>
            <a:r>
              <a:rPr lang="de-DE" sz="2400" dirty="0" err="1"/>
              <a:t>It</a:t>
            </a:r>
            <a:r>
              <a:rPr lang="de-DE" sz="2400" dirty="0"/>
              <a:t> </a:t>
            </a:r>
            <a:r>
              <a:rPr lang="de-DE" sz="2400" dirty="0" err="1"/>
              <a:t>focused</a:t>
            </a:r>
            <a:r>
              <a:rPr lang="de-DE" sz="2400" dirty="0"/>
              <a:t> on </a:t>
            </a:r>
            <a:r>
              <a:rPr lang="de-DE" sz="2400" dirty="0" err="1"/>
              <a:t>helping</a:t>
            </a:r>
            <a:r>
              <a:rPr lang="de-DE" sz="2400" dirty="0"/>
              <a:t> </a:t>
            </a:r>
            <a:r>
              <a:rPr lang="de-DE" sz="2400" dirty="0" err="1"/>
              <a:t>individuals</a:t>
            </a:r>
            <a:r>
              <a:rPr lang="de-DE" sz="2400" dirty="0"/>
              <a:t> </a:t>
            </a:r>
            <a:r>
              <a:rPr lang="de-DE" sz="2400" dirty="0" err="1"/>
              <a:t>return</a:t>
            </a:r>
            <a:r>
              <a:rPr lang="de-DE" sz="2400" dirty="0"/>
              <a:t> </a:t>
            </a:r>
            <a:r>
              <a:rPr lang="de-DE" sz="2400" dirty="0" err="1"/>
              <a:t>to</a:t>
            </a:r>
            <a:r>
              <a:rPr lang="de-DE" sz="2400" dirty="0"/>
              <a:t> </a:t>
            </a:r>
            <a:r>
              <a:rPr lang="de-DE" sz="2400" dirty="0" err="1"/>
              <a:t>work</a:t>
            </a:r>
            <a:r>
              <a:rPr lang="de-DE" sz="2400" dirty="0"/>
              <a:t>, </a:t>
            </a:r>
            <a:r>
              <a:rPr lang="de-DE" sz="2400" dirty="0" err="1"/>
              <a:t>supporting</a:t>
            </a:r>
            <a:r>
              <a:rPr lang="de-DE" sz="2400" dirty="0"/>
              <a:t> resilient </a:t>
            </a:r>
            <a:r>
              <a:rPr lang="de-DE" sz="2400" dirty="0" err="1"/>
              <a:t>businesses</a:t>
            </a:r>
            <a:r>
              <a:rPr lang="de-DE" sz="2400" dirty="0"/>
              <a:t>, </a:t>
            </a:r>
            <a:r>
              <a:rPr lang="de-DE" sz="2400" dirty="0" err="1"/>
              <a:t>promoting</a:t>
            </a:r>
            <a:r>
              <a:rPr lang="de-DE" sz="2400" dirty="0"/>
              <a:t> inclusive </a:t>
            </a:r>
            <a:r>
              <a:rPr lang="de-DE" sz="2400" dirty="0" err="1"/>
              <a:t>recovery</a:t>
            </a:r>
            <a:r>
              <a:rPr lang="de-DE" sz="2400" dirty="0"/>
              <a:t>, and </a:t>
            </a:r>
            <a:r>
              <a:rPr lang="de-DE" sz="2400" dirty="0" err="1"/>
              <a:t>ensuring</a:t>
            </a:r>
            <a:r>
              <a:rPr lang="de-DE" sz="2400" dirty="0"/>
              <a:t> </a:t>
            </a:r>
            <a:r>
              <a:rPr lang="de-DE" sz="2400" dirty="0" err="1"/>
              <a:t>stable</a:t>
            </a:r>
            <a:r>
              <a:rPr lang="de-DE" sz="2400" dirty="0"/>
              <a:t> </a:t>
            </a:r>
            <a:r>
              <a:rPr lang="de-DE" sz="2400" dirty="0" err="1"/>
              <a:t>public</a:t>
            </a:r>
            <a:r>
              <a:rPr lang="de-DE" sz="2400" dirty="0"/>
              <a:t> </a:t>
            </a:r>
            <a:r>
              <a:rPr lang="de-DE" sz="2400" dirty="0" err="1"/>
              <a:t>finances</a:t>
            </a:r>
            <a:r>
              <a:rPr lang="de-DE" sz="2400" dirty="0"/>
              <a:t> </a:t>
            </a:r>
            <a:r>
              <a:rPr lang="de-DE" sz="2400" dirty="0" err="1"/>
              <a:t>for</a:t>
            </a:r>
            <a:r>
              <a:rPr lang="de-DE" sz="2400" dirty="0"/>
              <a:t> </a:t>
            </a:r>
            <a:r>
              <a:rPr lang="de-DE" sz="2400" dirty="0" err="1"/>
              <a:t>long</a:t>
            </a:r>
            <a:r>
              <a:rPr lang="de-DE" sz="2400" dirty="0"/>
              <a:t>-term </a:t>
            </a:r>
            <a:r>
              <a:rPr lang="de-DE" sz="2400" dirty="0" err="1"/>
              <a:t>recovery</a:t>
            </a:r>
            <a:r>
              <a:rPr lang="de-DE" sz="2400" dirty="0"/>
              <a:t> (</a:t>
            </a:r>
            <a:r>
              <a:rPr lang="de-DE" sz="2400" dirty="0" err="1"/>
              <a:t>Ireland’s</a:t>
            </a:r>
            <a:r>
              <a:rPr lang="de-DE" sz="2400" dirty="0"/>
              <a:t> 2023 </a:t>
            </a:r>
            <a:r>
              <a:rPr lang="de-DE" sz="2400" dirty="0" err="1"/>
              <a:t>Voluntary</a:t>
            </a:r>
            <a:r>
              <a:rPr lang="de-DE" sz="2400" dirty="0"/>
              <a:t> National Review).</a:t>
            </a:r>
            <a:endParaRPr sz="2400" dirty="0"/>
          </a:p>
          <a:p>
            <a:pPr marL="0" lvl="0" indent="0" algn="l" rtl="0">
              <a:lnSpc>
                <a:spcPct val="150000"/>
              </a:lnSpc>
              <a:spcBef>
                <a:spcPts val="1000"/>
              </a:spcBef>
              <a:spcAft>
                <a:spcPts val="0"/>
              </a:spcAft>
              <a:buClr>
                <a:schemeClr val="dk1"/>
              </a:buClr>
              <a:buSzPts val="1700"/>
              <a:buNone/>
            </a:pPr>
            <a:endParaRPr sz="17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g25e80896aae_0_359"/>
          <p:cNvSpPr txBox="1">
            <a:spLocks noGrp="1"/>
          </p:cNvSpPr>
          <p:nvPr>
            <p:ph type="title"/>
          </p:nvPr>
        </p:nvSpPr>
        <p:spPr>
          <a:xfrm>
            <a:off x="700058" y="1958979"/>
            <a:ext cx="10515600" cy="1325700"/>
          </a:xfrm>
          <a:prstGeom prst="rect">
            <a:avLst/>
          </a:prstGeom>
          <a:noFill/>
          <a:ln>
            <a:noFill/>
          </a:ln>
        </p:spPr>
        <p:txBody>
          <a:bodyPr spcFirstLastPara="1" wrap="square" lIns="91425" tIns="45700" rIns="91425" bIns="45700" anchor="ctr" anchorCtr="0">
            <a:normAutofit fontScale="90000"/>
          </a:bodyPr>
          <a:lstStyle/>
          <a:p>
            <a:pPr>
              <a:buSzPts val="4400"/>
            </a:pPr>
            <a:r>
              <a:rPr lang="de-DE" sz="4000" b="1" dirty="0"/>
              <a:t>5.8 </a:t>
            </a:r>
            <a:r>
              <a:rPr lang="de-DE" sz="4000" b="1" dirty="0" err="1"/>
              <a:t>Poland</a:t>
            </a:r>
            <a:r>
              <a:rPr lang="de-DE" sz="4000" b="1" dirty="0"/>
              <a:t>: The </a:t>
            </a:r>
            <a:r>
              <a:rPr lang="de-DE" sz="4000" b="1" dirty="0" err="1"/>
              <a:t>lowest</a:t>
            </a:r>
            <a:r>
              <a:rPr lang="de-DE" sz="4000" b="1" dirty="0"/>
              <a:t> </a:t>
            </a:r>
            <a:r>
              <a:rPr lang="de-DE" sz="4000" b="1" dirty="0" err="1"/>
              <a:t>unemployment</a:t>
            </a:r>
            <a:r>
              <a:rPr lang="de-DE" sz="4000" b="1" dirty="0"/>
              <a:t> rate in </a:t>
            </a:r>
            <a:r>
              <a:rPr lang="de-DE" sz="4000" b="1" dirty="0" err="1"/>
              <a:t>the</a:t>
            </a:r>
            <a:r>
              <a:rPr lang="de-DE" sz="4000" b="1" dirty="0"/>
              <a:t> EU in light </a:t>
            </a:r>
            <a:r>
              <a:rPr lang="de-DE" sz="4000" b="1" dirty="0" err="1"/>
              <a:t>of</a:t>
            </a:r>
            <a:r>
              <a:rPr lang="de-DE" sz="4000" b="1" dirty="0"/>
              <a:t> </a:t>
            </a:r>
            <a:r>
              <a:rPr lang="de-DE" sz="4000" b="1" dirty="0" err="1"/>
              <a:t>the</a:t>
            </a:r>
            <a:r>
              <a:rPr lang="de-DE" sz="4000" b="1" dirty="0"/>
              <a:t> </a:t>
            </a:r>
            <a:r>
              <a:rPr lang="de-DE" sz="4000" b="1" dirty="0" err="1"/>
              <a:t>strategy</a:t>
            </a:r>
            <a:r>
              <a:rPr lang="de-DE" sz="4000" b="1" dirty="0"/>
              <a:t> </a:t>
            </a:r>
            <a:r>
              <a:rPr lang="de-DE" sz="4000" b="1" dirty="0" err="1"/>
              <a:t>to</a:t>
            </a:r>
            <a:r>
              <a:rPr lang="de-DE" sz="4000" b="1" dirty="0"/>
              <a:t> support </a:t>
            </a:r>
            <a:r>
              <a:rPr lang="de-DE" sz="4000" b="1" dirty="0" err="1"/>
              <a:t>the</a:t>
            </a:r>
            <a:r>
              <a:rPr lang="de-DE" sz="4000" b="1" dirty="0"/>
              <a:t> </a:t>
            </a:r>
            <a:r>
              <a:rPr lang="de-DE" sz="4000" b="1" dirty="0" err="1"/>
              <a:t>labour</a:t>
            </a:r>
            <a:r>
              <a:rPr lang="de-DE" sz="4000" b="1" dirty="0"/>
              <a:t> </a:t>
            </a:r>
            <a:r>
              <a:rPr lang="de-DE" sz="4000" b="1" dirty="0" err="1"/>
              <a:t>market</a:t>
            </a:r>
            <a:r>
              <a:rPr lang="de-DE" sz="4000" b="1" dirty="0"/>
              <a:t> and </a:t>
            </a:r>
            <a:r>
              <a:rPr lang="de-DE" sz="4000" b="1" dirty="0" err="1"/>
              <a:t>vocational</a:t>
            </a:r>
            <a:r>
              <a:rPr lang="de-DE" sz="4000" b="1" dirty="0"/>
              <a:t> </a:t>
            </a:r>
            <a:r>
              <a:rPr lang="de-DE" sz="4000" b="1" dirty="0" err="1"/>
              <a:t>activation</a:t>
            </a:r>
            <a:br>
              <a:rPr lang="de-DE" sz="4000" b="1" dirty="0"/>
            </a:br>
            <a:endParaRPr sz="4000" b="1" dirty="0"/>
          </a:p>
        </p:txBody>
      </p:sp>
      <p:pic>
        <p:nvPicPr>
          <p:cNvPr id="924" name="Google Shape;924;g25e80896aae_0_359"/>
          <p:cNvPicPr preferRelativeResize="0"/>
          <p:nvPr/>
        </p:nvPicPr>
        <p:blipFill rotWithShape="1">
          <a:blip r:embed="rId3">
            <a:alphaModFix/>
          </a:blip>
          <a:srcRect t="10685" b="12938"/>
          <a:stretch/>
        </p:blipFill>
        <p:spPr>
          <a:xfrm>
            <a:off x="10189935" y="74422"/>
            <a:ext cx="1856091" cy="1068056"/>
          </a:xfrm>
          <a:prstGeom prst="rect">
            <a:avLst/>
          </a:prstGeom>
          <a:noFill/>
          <a:ln>
            <a:noFill/>
          </a:ln>
        </p:spPr>
      </p:pic>
      <p:pic>
        <p:nvPicPr>
          <p:cNvPr id="925" name="Google Shape;925;g25e80896aae_0_359"/>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926" name="Google Shape;926;g25e80896aae_0_359"/>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927" name="Google Shape;927;g25e80896aae_0_359"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928" name="Google Shape;928;g25e80896aae_0_359" descr="Portal - UPF | Universidade de Passo Fundo"/>
          <p:cNvPicPr preferRelativeResize="0"/>
          <p:nvPr/>
        </p:nvPicPr>
        <p:blipFill rotWithShape="1">
          <a:blip r:embed="rId7">
            <a:alphaModFix/>
          </a:blip>
          <a:srcRect t="25553" b="24838"/>
          <a:stretch/>
        </p:blipFill>
        <p:spPr>
          <a:xfrm>
            <a:off x="7776575" y="139380"/>
            <a:ext cx="2413359" cy="848971"/>
          </a:xfrm>
          <a:prstGeom prst="rect">
            <a:avLst/>
          </a:prstGeom>
          <a:noFill/>
          <a:ln>
            <a:noFill/>
          </a:ln>
        </p:spPr>
      </p:pic>
      <p:sp>
        <p:nvSpPr>
          <p:cNvPr id="929" name="Google Shape;929;g25e80896aae_0_359"/>
          <p:cNvSpPr txBox="1">
            <a:spLocks noGrp="1"/>
          </p:cNvSpPr>
          <p:nvPr>
            <p:ph type="body" idx="1"/>
          </p:nvPr>
        </p:nvSpPr>
        <p:spPr>
          <a:xfrm>
            <a:off x="700058" y="3257551"/>
            <a:ext cx="10866000" cy="3363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Clr>
                <a:schemeClr val="dk1"/>
              </a:buClr>
              <a:buSzPts val="1700"/>
              <a:buNone/>
            </a:pPr>
            <a:r>
              <a:rPr lang="en-US" sz="2400" dirty="0"/>
              <a:t>"The Constitution of Business" (in force since April 30, 2018).</a:t>
            </a:r>
          </a:p>
          <a:p>
            <a:pPr marL="0" lvl="0" indent="0" algn="just" rtl="0">
              <a:lnSpc>
                <a:spcPct val="100000"/>
              </a:lnSpc>
              <a:spcBef>
                <a:spcPts val="1000"/>
              </a:spcBef>
              <a:spcAft>
                <a:spcPts val="0"/>
              </a:spcAft>
              <a:buClr>
                <a:schemeClr val="dk1"/>
              </a:buClr>
              <a:buSzPts val="1700"/>
              <a:buNone/>
            </a:pPr>
            <a:r>
              <a:rPr lang="en-US" sz="2400" dirty="0"/>
              <a:t>Set of 5 laws that constitute the "systemic core" of business activities.</a:t>
            </a:r>
          </a:p>
          <a:p>
            <a:pPr marL="0" lvl="0" indent="0" algn="just" rtl="0">
              <a:lnSpc>
                <a:spcPct val="100000"/>
              </a:lnSpc>
              <a:spcBef>
                <a:spcPts val="1000"/>
              </a:spcBef>
              <a:spcAft>
                <a:spcPts val="0"/>
              </a:spcAft>
              <a:buClr>
                <a:schemeClr val="dk1"/>
              </a:buClr>
              <a:buSzPts val="1700"/>
              <a:buNone/>
            </a:pPr>
            <a:r>
              <a:rPr lang="en-US" sz="2400" dirty="0"/>
              <a:t>It introduced, among other things, the presumption of honesty for entrepreneurs, the obligation to resolve factual and legal doubts in favor of the entrepreneur, as well as the possibility of indefinitely suspending commercial activities, conducting business on a small scale without the need for registration and exemption of social security contributions for new entrepreneurs in the first 6 months.</a:t>
            </a:r>
            <a:endParaRPr sz="2400" dirty="0"/>
          </a:p>
          <a:p>
            <a:pPr marL="0" lvl="0" indent="0" algn="just" rtl="0">
              <a:lnSpc>
                <a:spcPct val="100000"/>
              </a:lnSpc>
              <a:spcBef>
                <a:spcPts val="1000"/>
              </a:spcBef>
              <a:spcAft>
                <a:spcPts val="0"/>
              </a:spcAft>
              <a:buClr>
                <a:schemeClr val="dk1"/>
              </a:buClr>
              <a:buSzPts val="1700"/>
              <a:buNone/>
            </a:pPr>
            <a:endParaRPr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g25e80896aae_0_359"/>
          <p:cNvSpPr txBox="1">
            <a:spLocks noGrp="1"/>
          </p:cNvSpPr>
          <p:nvPr>
            <p:ph type="title"/>
          </p:nvPr>
        </p:nvSpPr>
        <p:spPr>
          <a:xfrm>
            <a:off x="700058" y="1958979"/>
            <a:ext cx="10515600" cy="1325700"/>
          </a:xfrm>
          <a:prstGeom prst="rect">
            <a:avLst/>
          </a:prstGeom>
          <a:noFill/>
          <a:ln>
            <a:noFill/>
          </a:ln>
        </p:spPr>
        <p:txBody>
          <a:bodyPr spcFirstLastPara="1" wrap="square" lIns="91425" tIns="45700" rIns="91425" bIns="45700" anchor="ctr" anchorCtr="0">
            <a:normAutofit/>
          </a:bodyPr>
          <a:lstStyle/>
          <a:p>
            <a:pPr>
              <a:buSzPts val="4400"/>
            </a:pPr>
            <a:r>
              <a:rPr lang="de-DE" sz="4000" b="1" dirty="0"/>
              <a:t>5.9 </a:t>
            </a:r>
            <a:r>
              <a:rPr lang="de-DE" sz="4000" b="1" dirty="0" err="1"/>
              <a:t>Italy</a:t>
            </a:r>
            <a:r>
              <a:rPr lang="de-DE" sz="4000" b="1" dirty="0"/>
              <a:t>:</a:t>
            </a:r>
            <a:br>
              <a:rPr lang="de-DE" sz="4000" b="1" dirty="0"/>
            </a:br>
            <a:endParaRPr sz="4000" b="1" dirty="0"/>
          </a:p>
        </p:txBody>
      </p:sp>
      <p:pic>
        <p:nvPicPr>
          <p:cNvPr id="924" name="Google Shape;924;g25e80896aae_0_359"/>
          <p:cNvPicPr preferRelativeResize="0"/>
          <p:nvPr/>
        </p:nvPicPr>
        <p:blipFill rotWithShape="1">
          <a:blip r:embed="rId3">
            <a:alphaModFix/>
          </a:blip>
          <a:srcRect t="10685" b="12938"/>
          <a:stretch/>
        </p:blipFill>
        <p:spPr>
          <a:xfrm>
            <a:off x="10189935" y="74422"/>
            <a:ext cx="1856091" cy="1068056"/>
          </a:xfrm>
          <a:prstGeom prst="rect">
            <a:avLst/>
          </a:prstGeom>
          <a:noFill/>
          <a:ln>
            <a:noFill/>
          </a:ln>
        </p:spPr>
      </p:pic>
      <p:pic>
        <p:nvPicPr>
          <p:cNvPr id="925" name="Google Shape;925;g25e80896aae_0_359"/>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926" name="Google Shape;926;g25e80896aae_0_359"/>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927" name="Google Shape;927;g25e80896aae_0_359"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928" name="Google Shape;928;g25e80896aae_0_359" descr="Portal - UPF | Universidade de Passo Fundo"/>
          <p:cNvPicPr preferRelativeResize="0"/>
          <p:nvPr/>
        </p:nvPicPr>
        <p:blipFill rotWithShape="1">
          <a:blip r:embed="rId7">
            <a:alphaModFix/>
          </a:blip>
          <a:srcRect t="25553" b="24838"/>
          <a:stretch/>
        </p:blipFill>
        <p:spPr>
          <a:xfrm>
            <a:off x="7776575" y="139380"/>
            <a:ext cx="2413359" cy="848971"/>
          </a:xfrm>
          <a:prstGeom prst="rect">
            <a:avLst/>
          </a:prstGeom>
          <a:noFill/>
          <a:ln>
            <a:noFill/>
          </a:ln>
        </p:spPr>
      </p:pic>
      <p:sp>
        <p:nvSpPr>
          <p:cNvPr id="929" name="Google Shape;929;g25e80896aae_0_359"/>
          <p:cNvSpPr txBox="1">
            <a:spLocks noGrp="1"/>
          </p:cNvSpPr>
          <p:nvPr>
            <p:ph type="body" idx="1"/>
          </p:nvPr>
        </p:nvSpPr>
        <p:spPr>
          <a:xfrm>
            <a:off x="700058" y="3257551"/>
            <a:ext cx="10866000" cy="3363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Clr>
                <a:schemeClr val="dk1"/>
              </a:buClr>
              <a:buSzPts val="1700"/>
              <a:buNone/>
            </a:pPr>
            <a:r>
              <a:rPr lang="en-US" sz="2400" dirty="0"/>
              <a:t>"The Constitution of Business" (in force since April 30, 2018).</a:t>
            </a:r>
          </a:p>
          <a:p>
            <a:pPr marL="0" lvl="0" indent="0" algn="just" rtl="0">
              <a:lnSpc>
                <a:spcPct val="100000"/>
              </a:lnSpc>
              <a:spcBef>
                <a:spcPts val="1000"/>
              </a:spcBef>
              <a:spcAft>
                <a:spcPts val="0"/>
              </a:spcAft>
              <a:buClr>
                <a:schemeClr val="dk1"/>
              </a:buClr>
              <a:buSzPts val="1700"/>
              <a:buNone/>
            </a:pPr>
            <a:r>
              <a:rPr lang="en-US" sz="2400" dirty="0"/>
              <a:t>Set of 5 laws that constitute the "systemic core" of business activities.</a:t>
            </a:r>
          </a:p>
          <a:p>
            <a:pPr marL="0" lvl="0" indent="0" algn="just" rtl="0">
              <a:lnSpc>
                <a:spcPct val="100000"/>
              </a:lnSpc>
              <a:spcBef>
                <a:spcPts val="1000"/>
              </a:spcBef>
              <a:spcAft>
                <a:spcPts val="0"/>
              </a:spcAft>
              <a:buClr>
                <a:schemeClr val="dk1"/>
              </a:buClr>
              <a:buSzPts val="1700"/>
              <a:buNone/>
            </a:pPr>
            <a:r>
              <a:rPr lang="en-US" sz="2400" dirty="0"/>
              <a:t>It introduced, among other things, the presumption of honesty for entrepreneurs, the obligation to resolve factual and legal doubts in favor of the entrepreneur, as well as the possibility of indefinitely suspending commercial activities, conducting business on a small scale without the need for registration and exemption of social security contributions for new entrepreneurs in the first 6 months.</a:t>
            </a:r>
            <a:endParaRPr sz="2400" dirty="0"/>
          </a:p>
          <a:p>
            <a:pPr marL="0" lvl="0" indent="0" algn="just" rtl="0">
              <a:lnSpc>
                <a:spcPct val="100000"/>
              </a:lnSpc>
              <a:spcBef>
                <a:spcPts val="1000"/>
              </a:spcBef>
              <a:spcAft>
                <a:spcPts val="0"/>
              </a:spcAft>
              <a:buClr>
                <a:schemeClr val="dk1"/>
              </a:buClr>
              <a:buSzPts val="1700"/>
              <a:buNone/>
            </a:pPr>
            <a:endParaRPr sz="2400" dirty="0"/>
          </a:p>
        </p:txBody>
      </p:sp>
    </p:spTree>
    <p:extLst>
      <p:ext uri="{BB962C8B-B14F-4D97-AF65-F5344CB8AC3E}">
        <p14:creationId xmlns:p14="http://schemas.microsoft.com/office/powerpoint/2010/main" val="3308090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pic>
        <p:nvPicPr>
          <p:cNvPr id="850" name="Google Shape;850;p65"/>
          <p:cNvPicPr preferRelativeResize="0"/>
          <p:nvPr/>
        </p:nvPicPr>
        <p:blipFill rotWithShape="1">
          <a:blip r:embed="rId3">
            <a:alphaModFix/>
          </a:blip>
          <a:srcRect t="10685" b="12937"/>
          <a:stretch/>
        </p:blipFill>
        <p:spPr>
          <a:xfrm>
            <a:off x="10189935" y="74422"/>
            <a:ext cx="1856091" cy="1068056"/>
          </a:xfrm>
          <a:prstGeom prst="rect">
            <a:avLst/>
          </a:prstGeom>
          <a:noFill/>
          <a:ln>
            <a:noFill/>
          </a:ln>
        </p:spPr>
      </p:pic>
      <p:pic>
        <p:nvPicPr>
          <p:cNvPr id="851" name="Google Shape;851;p65"/>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852" name="Google Shape;852;p65"/>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853" name="Google Shape;853;p65"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854" name="Google Shape;854;p65" descr="Portal - UPF | Universidade de Passo Fundo"/>
          <p:cNvPicPr preferRelativeResize="0"/>
          <p:nvPr/>
        </p:nvPicPr>
        <p:blipFill rotWithShape="1">
          <a:blip r:embed="rId7">
            <a:alphaModFix/>
          </a:blip>
          <a:srcRect t="25553" b="24837"/>
          <a:stretch/>
        </p:blipFill>
        <p:spPr>
          <a:xfrm>
            <a:off x="7776575" y="139380"/>
            <a:ext cx="2413359" cy="848971"/>
          </a:xfrm>
          <a:prstGeom prst="rect">
            <a:avLst/>
          </a:prstGeom>
          <a:noFill/>
          <a:ln>
            <a:noFill/>
          </a:ln>
        </p:spPr>
      </p:pic>
      <p:sp>
        <p:nvSpPr>
          <p:cNvPr id="855" name="Google Shape;855;p65"/>
          <p:cNvSpPr txBox="1"/>
          <p:nvPr/>
        </p:nvSpPr>
        <p:spPr>
          <a:xfrm>
            <a:off x="695598" y="1232996"/>
            <a:ext cx="11062403" cy="106805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60"/>
              <a:buFont typeface="Calibri"/>
              <a:buNone/>
            </a:pPr>
            <a:r>
              <a:rPr lang="de-DE" sz="3200" b="1" i="0" u="none" strike="noStrike" cap="none" dirty="0">
                <a:solidFill>
                  <a:schemeClr val="dk1"/>
                </a:solidFill>
                <a:latin typeface="Calibri"/>
                <a:ea typeface="Calibri"/>
                <a:cs typeface="Calibri"/>
                <a:sym typeface="Calibri"/>
              </a:rPr>
              <a:t>5.3.3 </a:t>
            </a:r>
            <a:r>
              <a:rPr lang="de-DE" sz="3200" b="1" i="0" u="none" strike="noStrike" cap="none" dirty="0" err="1">
                <a:solidFill>
                  <a:schemeClr val="dk1"/>
                </a:solidFill>
                <a:latin typeface="Calibri"/>
                <a:ea typeface="Calibri"/>
                <a:cs typeface="Calibri"/>
                <a:sym typeface="Calibri"/>
              </a:rPr>
              <a:t>Italy</a:t>
            </a:r>
            <a:r>
              <a:rPr lang="de-DE" sz="3200" b="1" i="0" u="none" strike="noStrike" cap="none" dirty="0">
                <a:solidFill>
                  <a:schemeClr val="dk1"/>
                </a:solidFill>
                <a:latin typeface="Calibri"/>
                <a:ea typeface="Calibri"/>
                <a:cs typeface="Calibri"/>
                <a:sym typeface="Calibri"/>
              </a:rPr>
              <a:t>: </a:t>
            </a:r>
            <a:r>
              <a:rPr lang="de-DE" sz="3200" b="1" i="0" u="none" strike="noStrike" cap="none" dirty="0" err="1">
                <a:solidFill>
                  <a:schemeClr val="dk1"/>
                </a:solidFill>
                <a:latin typeface="Calibri"/>
                <a:ea typeface="Calibri"/>
                <a:cs typeface="Calibri"/>
                <a:sym typeface="Calibri"/>
              </a:rPr>
              <a:t>Digitalisation</a:t>
            </a:r>
            <a:r>
              <a:rPr lang="de-DE" sz="3200" b="1" i="0" u="none" strike="noStrike" cap="none" dirty="0">
                <a:solidFill>
                  <a:schemeClr val="dk1"/>
                </a:solidFill>
                <a:latin typeface="Calibri"/>
                <a:ea typeface="Calibri"/>
                <a:cs typeface="Calibri"/>
                <a:sym typeface="Calibri"/>
              </a:rPr>
              <a:t>, </a:t>
            </a:r>
            <a:r>
              <a:rPr lang="de-DE" sz="3200" b="1" i="0" u="none" strike="noStrike" cap="none" dirty="0" err="1">
                <a:solidFill>
                  <a:schemeClr val="dk1"/>
                </a:solidFill>
                <a:latin typeface="Calibri"/>
                <a:ea typeface="Calibri"/>
                <a:cs typeface="Calibri"/>
                <a:sym typeface="Calibri"/>
              </a:rPr>
              <a:t>community</a:t>
            </a:r>
            <a:r>
              <a:rPr lang="de-DE" sz="3200" b="1" i="0" u="none" strike="noStrike" cap="none" dirty="0">
                <a:solidFill>
                  <a:schemeClr val="dk1"/>
                </a:solidFill>
                <a:latin typeface="Calibri"/>
                <a:ea typeface="Calibri"/>
                <a:cs typeface="Calibri"/>
                <a:sym typeface="Calibri"/>
              </a:rPr>
              <a:t>, </a:t>
            </a:r>
            <a:r>
              <a:rPr lang="de-DE" sz="3200" b="1" i="0" u="none" strike="noStrike" cap="none" dirty="0" err="1">
                <a:solidFill>
                  <a:schemeClr val="dk1"/>
                </a:solidFill>
                <a:latin typeface="Calibri"/>
                <a:ea typeface="Calibri"/>
                <a:cs typeface="Calibri"/>
                <a:sym typeface="Calibri"/>
              </a:rPr>
              <a:t>creativity</a:t>
            </a:r>
            <a:r>
              <a:rPr lang="de-DE" sz="3200" b="1" i="0" u="none" strike="noStrike" cap="none" dirty="0">
                <a:solidFill>
                  <a:schemeClr val="dk1"/>
                </a:solidFill>
                <a:latin typeface="Calibri"/>
                <a:ea typeface="Calibri"/>
                <a:cs typeface="Calibri"/>
                <a:sym typeface="Calibri"/>
              </a:rPr>
              <a:t> – innovative </a:t>
            </a:r>
            <a:r>
              <a:rPr lang="de-DE" sz="3200" b="1" i="0" u="none" strike="noStrike" cap="none" dirty="0" err="1">
                <a:solidFill>
                  <a:schemeClr val="dk1"/>
                </a:solidFill>
                <a:latin typeface="Calibri"/>
                <a:ea typeface="Calibri"/>
                <a:cs typeface="Calibri"/>
                <a:sym typeface="Calibri"/>
              </a:rPr>
              <a:t>environment</a:t>
            </a:r>
            <a:endParaRPr dirty="0"/>
          </a:p>
        </p:txBody>
      </p:sp>
      <p:sp>
        <p:nvSpPr>
          <p:cNvPr id="856" name="Google Shape;856;p65"/>
          <p:cNvSpPr txBox="1">
            <a:spLocks noGrp="1"/>
          </p:cNvSpPr>
          <p:nvPr>
            <p:ph type="body" idx="1"/>
          </p:nvPr>
        </p:nvSpPr>
        <p:spPr>
          <a:xfrm>
            <a:off x="695598" y="2401272"/>
            <a:ext cx="10866000" cy="432592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000"/>
              </a:spcBef>
              <a:spcAft>
                <a:spcPts val="0"/>
              </a:spcAft>
              <a:buClr>
                <a:schemeClr val="dk1"/>
              </a:buClr>
              <a:buSzPts val="1700"/>
              <a:buNone/>
            </a:pPr>
            <a:r>
              <a:rPr lang="en-GB" sz="2200" b="1" dirty="0" err="1"/>
              <a:t>Crescere</a:t>
            </a:r>
            <a:r>
              <a:rPr lang="en-GB" sz="2200" b="1" dirty="0"/>
              <a:t> in </a:t>
            </a:r>
            <a:r>
              <a:rPr lang="en-GB" sz="2200" b="1" dirty="0" err="1"/>
              <a:t>Digitale</a:t>
            </a:r>
            <a:r>
              <a:rPr lang="en-GB" sz="2200" b="1" dirty="0"/>
              <a:t> </a:t>
            </a:r>
            <a:r>
              <a:rPr lang="en-GB" sz="2200" dirty="0"/>
              <a:t>Initiative: Led by the Italian Union of Chambers of Commerce in partnership with Google</a:t>
            </a:r>
          </a:p>
          <a:p>
            <a:pPr marL="0" lvl="0" indent="0" algn="just" rtl="0">
              <a:lnSpc>
                <a:spcPct val="100000"/>
              </a:lnSpc>
              <a:spcBef>
                <a:spcPts val="1000"/>
              </a:spcBef>
              <a:spcAft>
                <a:spcPts val="0"/>
              </a:spcAft>
              <a:buClr>
                <a:schemeClr val="dk1"/>
              </a:buClr>
              <a:buSzPts val="1700"/>
              <a:buNone/>
            </a:pPr>
            <a:r>
              <a:rPr lang="en-GB" sz="2200" dirty="0"/>
              <a:t>Objective: improving the employability of young people who are not involved in formal education through digital skills. It empowers young people in search of jobs and promotes digital growth in companies.</a:t>
            </a:r>
          </a:p>
          <a:p>
            <a:pPr marL="0" lvl="0" indent="0" algn="just" rtl="0">
              <a:lnSpc>
                <a:spcPct val="100000"/>
              </a:lnSpc>
              <a:spcBef>
                <a:spcPts val="1000"/>
              </a:spcBef>
              <a:spcAft>
                <a:spcPts val="0"/>
              </a:spcAft>
              <a:buClr>
                <a:schemeClr val="dk1"/>
              </a:buClr>
              <a:buSzPts val="1700"/>
              <a:buNone/>
            </a:pPr>
            <a:r>
              <a:rPr lang="en-GB" sz="2200" dirty="0"/>
              <a:t>50-hour online training course: website building, social media engagement and online advertising. Participants connect with companies for hands-on experience and potential 6-month paid internships.</a:t>
            </a:r>
          </a:p>
          <a:p>
            <a:pPr marL="0" lvl="0" indent="0" algn="just" rtl="0">
              <a:lnSpc>
                <a:spcPct val="100000"/>
              </a:lnSpc>
              <a:spcBef>
                <a:spcPts val="1000"/>
              </a:spcBef>
              <a:spcAft>
                <a:spcPts val="0"/>
              </a:spcAft>
              <a:buClr>
                <a:schemeClr val="dk1"/>
              </a:buClr>
              <a:buSzPts val="1700"/>
              <a:buNone/>
            </a:pPr>
            <a:r>
              <a:rPr lang="en-GB" sz="2200" dirty="0"/>
              <a:t>This project has already trained thousands of young people and helped hundreds of companies to reap the benefits of these new skills.</a:t>
            </a:r>
            <a:endParaRPr sz="2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33"/>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dirty="0"/>
              <a:t>6.1 </a:t>
            </a:r>
            <a:r>
              <a:rPr lang="de-DE" b="1" dirty="0" err="1"/>
              <a:t>Exercises</a:t>
            </a:r>
            <a:endParaRPr dirty="0"/>
          </a:p>
        </p:txBody>
      </p:sp>
      <p:pic>
        <p:nvPicPr>
          <p:cNvPr id="697" name="Google Shape;697;p33"/>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698" name="Google Shape;698;p33"/>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699" name="Google Shape;699;p33"/>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700" name="Google Shape;700;p33"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701" name="Google Shape;701;p33"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3" name="TextBox 2">
            <a:extLst>
              <a:ext uri="{FF2B5EF4-FFF2-40B4-BE49-F238E27FC236}">
                <a16:creationId xmlns:a16="http://schemas.microsoft.com/office/drawing/2014/main" id="{45DC7AB1-1740-A337-871C-548C241FA16C}"/>
              </a:ext>
            </a:extLst>
          </p:cNvPr>
          <p:cNvSpPr txBox="1"/>
          <p:nvPr/>
        </p:nvSpPr>
        <p:spPr>
          <a:xfrm>
            <a:off x="1045348" y="2686058"/>
            <a:ext cx="4620126" cy="4455835"/>
          </a:xfrm>
          <a:prstGeom prst="rect">
            <a:avLst/>
          </a:prstGeom>
          <a:noFill/>
        </p:spPr>
        <p:txBody>
          <a:bodyPr wrap="square">
            <a:spAutoFit/>
          </a:bodyPr>
          <a:lstStyle/>
          <a:p>
            <a:pPr algn="just" rtl="0">
              <a:lnSpc>
                <a:spcPct val="150000"/>
              </a:lnSpc>
              <a:spcBef>
                <a:spcPts val="0"/>
              </a:spcBef>
              <a:spcAft>
                <a:spcPts val="0"/>
              </a:spcAft>
            </a:pPr>
            <a:r>
              <a:rPr lang="en-GB" sz="2400" b="1" i="0" u="sng" strike="noStrike" dirty="0">
                <a:solidFill>
                  <a:srgbClr val="1155CC"/>
                </a:solidFill>
                <a:effectLst/>
                <a:latin typeface="Arial" panose="020B0604020202020204" pitchFamily="34" charset="0"/>
                <a:hlinkClick r:id="rId8"/>
              </a:rPr>
              <a:t>The Human Face Of Food</a:t>
            </a:r>
            <a:r>
              <a:rPr lang="en-GB" sz="2400" b="0" i="0" u="none" strike="noStrike" dirty="0">
                <a:solidFill>
                  <a:srgbClr val="000000"/>
                </a:solidFill>
                <a:effectLst/>
                <a:latin typeface="Arial" panose="020B0604020202020204" pitchFamily="34" charset="0"/>
              </a:rPr>
              <a:t>: This exercise is aimed at stimulating students to think about the agricultural, rural, and fishing industries that produce food across the world.</a:t>
            </a:r>
            <a:endParaRPr lang="en-GB" sz="2400" b="0" dirty="0">
              <a:effectLst/>
            </a:endParaRPr>
          </a:p>
          <a:p>
            <a:pPr>
              <a:lnSpc>
                <a:spcPct val="150000"/>
              </a:lnSpc>
            </a:pPr>
            <a:br>
              <a:rPr lang="en-GB" sz="2400" dirty="0"/>
            </a:br>
            <a:endParaRPr lang="en-US" sz="2400" dirty="0"/>
          </a:p>
        </p:txBody>
      </p:sp>
      <p:grpSp>
        <p:nvGrpSpPr>
          <p:cNvPr id="9" name="Group 8">
            <a:extLst>
              <a:ext uri="{FF2B5EF4-FFF2-40B4-BE49-F238E27FC236}">
                <a16:creationId xmlns:a16="http://schemas.microsoft.com/office/drawing/2014/main" id="{BC3015CD-3EAF-9CA1-0C77-1CF118CECEF1}"/>
              </a:ext>
            </a:extLst>
          </p:cNvPr>
          <p:cNvGrpSpPr/>
          <p:nvPr/>
        </p:nvGrpSpPr>
        <p:grpSpPr>
          <a:xfrm>
            <a:off x="6319504" y="1837205"/>
            <a:ext cx="5359149" cy="4105685"/>
            <a:chOff x="6319504" y="1837205"/>
            <a:chExt cx="5359149" cy="4105685"/>
          </a:xfrm>
        </p:grpSpPr>
        <p:pic>
          <p:nvPicPr>
            <p:cNvPr id="7" name="Picture 6" descr="A cartoon of children carrying bags and a bag of corn&#10;&#10;Description automatically generated with medium confidence">
              <a:extLst>
                <a:ext uri="{FF2B5EF4-FFF2-40B4-BE49-F238E27FC236}">
                  <a16:creationId xmlns:a16="http://schemas.microsoft.com/office/drawing/2014/main" id="{D40324D6-8191-ADDE-96DB-5E62116DD6BF}"/>
                </a:ext>
              </a:extLst>
            </p:cNvPr>
            <p:cNvPicPr>
              <a:picLocks noChangeAspect="1"/>
            </p:cNvPicPr>
            <p:nvPr/>
          </p:nvPicPr>
          <p:blipFill>
            <a:blip r:embed="rId9"/>
            <a:stretch>
              <a:fillRect/>
            </a:stretch>
          </p:blipFill>
          <p:spPr>
            <a:xfrm>
              <a:off x="6319504" y="1837205"/>
              <a:ext cx="5101416" cy="4105685"/>
            </a:xfrm>
            <a:prstGeom prst="rect">
              <a:avLst/>
            </a:prstGeom>
          </p:spPr>
        </p:pic>
        <p:sp>
          <p:nvSpPr>
            <p:cNvPr id="8" name="Rectangle 7">
              <a:extLst>
                <a:ext uri="{FF2B5EF4-FFF2-40B4-BE49-F238E27FC236}">
                  <a16:creationId xmlns:a16="http://schemas.microsoft.com/office/drawing/2014/main" id="{DE8BAFE7-B7CE-EFE1-B765-FE0ECC9BCE27}"/>
                </a:ext>
              </a:extLst>
            </p:cNvPr>
            <p:cNvSpPr/>
            <p:nvPr/>
          </p:nvSpPr>
          <p:spPr>
            <a:xfrm>
              <a:off x="10331116" y="1837205"/>
              <a:ext cx="1347537" cy="17081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pic>
        <p:nvPicPr>
          <p:cNvPr id="937" name="Google Shape;937;p34"/>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938" name="Google Shape;938;p34"/>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939" name="Google Shape;939;p34"/>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940" name="Google Shape;940;p34"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941" name="Google Shape;941;p34"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942" name="Google Shape;942;p34"/>
          <p:cNvSpPr txBox="1"/>
          <p:nvPr/>
        </p:nvSpPr>
        <p:spPr>
          <a:xfrm>
            <a:off x="6027037" y="1986640"/>
            <a:ext cx="5093651" cy="5394257"/>
          </a:xfrm>
          <a:prstGeom prst="rect">
            <a:avLst/>
          </a:prstGeom>
          <a:noFill/>
          <a:ln>
            <a:noFill/>
          </a:ln>
        </p:spPr>
        <p:txBody>
          <a:bodyPr spcFirstLastPara="1" wrap="square" lIns="91425" tIns="45700" rIns="91425" bIns="45700" anchor="t" anchorCtr="0">
            <a:spAutoFit/>
          </a:bodyPr>
          <a:lstStyle/>
          <a:p>
            <a:pPr algn="just" rtl="0">
              <a:spcBef>
                <a:spcPts val="0"/>
              </a:spcBef>
              <a:spcAft>
                <a:spcPts val="0"/>
              </a:spcAft>
            </a:pPr>
            <a:r>
              <a:rPr lang="en-GB" sz="2400" b="1" i="0" u="sng" strike="noStrike" dirty="0">
                <a:solidFill>
                  <a:srgbClr val="1155CC"/>
                </a:solidFill>
                <a:effectLst/>
                <a:latin typeface="Arial" panose="020B0604020202020204" pitchFamily="34" charset="0"/>
                <a:hlinkClick r:id="rId8"/>
              </a:rPr>
              <a:t>Careers: What is My Place in the World?</a:t>
            </a:r>
            <a:r>
              <a:rPr lang="en-GB" sz="2400" b="0" i="0" u="none" strike="noStrike" dirty="0">
                <a:solidFill>
                  <a:srgbClr val="000000"/>
                </a:solidFill>
                <a:effectLst/>
                <a:latin typeface="Arial" panose="020B0604020202020204" pitchFamily="34" charset="0"/>
              </a:rPr>
              <a:t>: This exercise help students explore career options, the impacts on their lives and on the world around them, and careers in a global context. Suggestion: use the link </a:t>
            </a:r>
            <a:r>
              <a:rPr lang="en-GB" sz="2400" b="0" i="0" u="sng" strike="noStrike" dirty="0">
                <a:solidFill>
                  <a:srgbClr val="000000"/>
                </a:solidFill>
                <a:effectLst/>
                <a:latin typeface="Arial" panose="020B0604020202020204" pitchFamily="34" charset="0"/>
                <a:hlinkClick r:id="rId9"/>
              </a:rPr>
              <a:t>https://www.16personalities.com/br</a:t>
            </a:r>
            <a:r>
              <a:rPr lang="en-GB" sz="2400" b="0" i="0" u="none" strike="noStrike" dirty="0">
                <a:solidFill>
                  <a:srgbClr val="000000"/>
                </a:solidFill>
                <a:effectLst/>
                <a:latin typeface="Arial" panose="020B0604020202020204" pitchFamily="34" charset="0"/>
              </a:rPr>
              <a:t> to understand your professional profile. </a:t>
            </a:r>
            <a:endParaRPr lang="en-GB" sz="3600" b="0" dirty="0">
              <a:effectLst/>
            </a:endParaRPr>
          </a:p>
          <a:p>
            <a:br>
              <a:rPr lang="en-GB" sz="3600" dirty="0"/>
            </a:br>
            <a:endParaRPr sz="2800" dirty="0">
              <a:solidFill>
                <a:schemeClr val="dk1"/>
              </a:solidFill>
              <a:latin typeface="Calibri"/>
              <a:ea typeface="Calibri"/>
              <a:cs typeface="Calibri"/>
              <a:sym typeface="Calibri"/>
            </a:endParaRPr>
          </a:p>
          <a:p>
            <a:pPr marL="0" marR="0" lvl="0" indent="0" algn="l" rtl="0">
              <a:lnSpc>
                <a:spcPct val="114999"/>
              </a:lnSpc>
              <a:spcBef>
                <a:spcPts val="1000"/>
              </a:spcBef>
              <a:spcAft>
                <a:spcPts val="0"/>
              </a:spcAft>
              <a:buNone/>
            </a:pPr>
            <a:endParaRPr sz="2800"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4E329860-FE1B-99EA-8F3F-3BE7F3C9E82C}"/>
              </a:ext>
            </a:extLst>
          </p:cNvPr>
          <p:cNvPicPr>
            <a:picLocks noChangeAspect="1"/>
          </p:cNvPicPr>
          <p:nvPr/>
        </p:nvPicPr>
        <p:blipFill rotWithShape="1">
          <a:blip r:embed="rId10"/>
          <a:srcRect l="4020" t="9511" r="3809"/>
          <a:stretch/>
        </p:blipFill>
        <p:spPr>
          <a:xfrm>
            <a:off x="644909" y="2367022"/>
            <a:ext cx="4873831" cy="310333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952" name="Google Shape;952;p35"/>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953" name="Google Shape;953;p35"/>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954" name="Google Shape;954;p35"/>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955" name="Google Shape;955;p35"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956" name="Google Shape;956;p35"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4" name="TextBox 3">
            <a:extLst>
              <a:ext uri="{FF2B5EF4-FFF2-40B4-BE49-F238E27FC236}">
                <a16:creationId xmlns:a16="http://schemas.microsoft.com/office/drawing/2014/main" id="{D88752E2-1656-EBB8-5990-1D33D7B0C820}"/>
              </a:ext>
            </a:extLst>
          </p:cNvPr>
          <p:cNvSpPr txBox="1"/>
          <p:nvPr/>
        </p:nvSpPr>
        <p:spPr>
          <a:xfrm>
            <a:off x="873284" y="1691448"/>
            <a:ext cx="4943356" cy="5509200"/>
          </a:xfrm>
          <a:prstGeom prst="rect">
            <a:avLst/>
          </a:prstGeom>
          <a:noFill/>
        </p:spPr>
        <p:txBody>
          <a:bodyPr wrap="square">
            <a:spAutoFit/>
          </a:bodyPr>
          <a:lstStyle/>
          <a:p>
            <a:pPr algn="just" rtl="0">
              <a:spcBef>
                <a:spcPts val="0"/>
              </a:spcBef>
              <a:spcAft>
                <a:spcPts val="0"/>
              </a:spcAft>
            </a:pPr>
            <a:r>
              <a:rPr lang="en-GB" sz="2200" b="1" i="0" u="none" strike="noStrike" dirty="0">
                <a:solidFill>
                  <a:srgbClr val="BC562B"/>
                </a:solidFill>
                <a:effectLst/>
                <a:latin typeface="Arial" panose="020B0604020202020204" pitchFamily="34" charset="0"/>
              </a:rPr>
              <a:t>Case Study Analysis:</a:t>
            </a:r>
            <a:r>
              <a:rPr lang="en-GB" sz="2200" b="0" i="0" u="none" strike="noStrike" dirty="0">
                <a:solidFill>
                  <a:srgbClr val="BC562B"/>
                </a:solidFill>
                <a:effectLst/>
                <a:latin typeface="Arial" panose="020B0604020202020204" pitchFamily="34" charset="0"/>
              </a:rPr>
              <a:t> </a:t>
            </a:r>
            <a:r>
              <a:rPr lang="en-GB" sz="2200" b="0" i="0" u="none" strike="noStrike" dirty="0">
                <a:solidFill>
                  <a:srgbClr val="000000"/>
                </a:solidFill>
                <a:effectLst/>
                <a:latin typeface="Arial" panose="020B0604020202020204" pitchFamily="34" charset="0"/>
              </a:rPr>
              <a:t>Lecturers can either provide students with real-world case studies (some examples are available in the </a:t>
            </a:r>
            <a:r>
              <a:rPr lang="en-GB" sz="2200" b="0" i="0" u="sng" strike="noStrike" dirty="0">
                <a:solidFill>
                  <a:srgbClr val="1155CC"/>
                </a:solidFill>
                <a:effectLst/>
                <a:latin typeface="Arial" panose="020B0604020202020204" pitchFamily="34" charset="0"/>
                <a:hlinkClick r:id="rId8"/>
              </a:rPr>
              <a:t>Urban Sustainability Exchange website</a:t>
            </a:r>
            <a:r>
              <a:rPr lang="en-GB" sz="2200" b="0" i="0" u="none" strike="noStrike" dirty="0">
                <a:solidFill>
                  <a:srgbClr val="000000"/>
                </a:solidFill>
                <a:effectLst/>
                <a:latin typeface="Arial" panose="020B0604020202020204" pitchFamily="34" charset="0"/>
              </a:rPr>
              <a:t>, and additional resources can be accessed in the </a:t>
            </a:r>
            <a:r>
              <a:rPr lang="en-GB" sz="2200" b="0" i="0" u="sng" strike="noStrike" dirty="0">
                <a:solidFill>
                  <a:srgbClr val="1155CC"/>
                </a:solidFill>
                <a:effectLst/>
                <a:latin typeface="Arial" panose="020B0604020202020204" pitchFamily="34" charset="0"/>
                <a:hlinkClick r:id="rId9"/>
              </a:rPr>
              <a:t>Springer Nature website</a:t>
            </a:r>
            <a:r>
              <a:rPr lang="en-GB" sz="2200" b="0" i="0" u="none" strike="noStrike" dirty="0">
                <a:solidFill>
                  <a:srgbClr val="000000"/>
                </a:solidFill>
                <a:effectLst/>
                <a:latin typeface="Arial" panose="020B0604020202020204" pitchFamily="34" charset="0"/>
              </a:rPr>
              <a:t>) related to SDG 8, or ask students to look for cases and bring to class. Students can </a:t>
            </a:r>
            <a:r>
              <a:rPr lang="en-GB" sz="2200" b="0" i="0" u="none" strike="noStrike" dirty="0" err="1">
                <a:solidFill>
                  <a:srgbClr val="000000"/>
                </a:solidFill>
                <a:effectLst/>
                <a:latin typeface="Arial" panose="020B0604020202020204" pitchFamily="34" charset="0"/>
              </a:rPr>
              <a:t>analyze</a:t>
            </a:r>
            <a:r>
              <a:rPr lang="en-GB" sz="2200" b="0" i="0" u="none" strike="noStrike" dirty="0">
                <a:solidFill>
                  <a:srgbClr val="000000"/>
                </a:solidFill>
                <a:effectLst/>
                <a:latin typeface="Arial" panose="020B0604020202020204" pitchFamily="34" charset="0"/>
              </a:rPr>
              <a:t> these cases, identify the challenges and opportunities related to SDG 8, and propose sustainable solutions. </a:t>
            </a:r>
            <a:endParaRPr lang="en-GB" sz="2200" b="0" dirty="0">
              <a:effectLst/>
            </a:endParaRPr>
          </a:p>
          <a:p>
            <a:br>
              <a:rPr lang="en-GB" sz="2200" dirty="0"/>
            </a:br>
            <a:br>
              <a:rPr lang="en-GB" sz="2200" dirty="0"/>
            </a:br>
            <a:endParaRPr lang="en-US" sz="2200" dirty="0"/>
          </a:p>
        </p:txBody>
      </p:sp>
      <p:sp>
        <p:nvSpPr>
          <p:cNvPr id="5" name="TextBox 4">
            <a:extLst>
              <a:ext uri="{FF2B5EF4-FFF2-40B4-BE49-F238E27FC236}">
                <a16:creationId xmlns:a16="http://schemas.microsoft.com/office/drawing/2014/main" id="{9CE065EB-806F-B735-E767-54E6DC4278C9}"/>
              </a:ext>
            </a:extLst>
          </p:cNvPr>
          <p:cNvSpPr txBox="1"/>
          <p:nvPr/>
        </p:nvSpPr>
        <p:spPr>
          <a:xfrm>
            <a:off x="6501562" y="1690202"/>
            <a:ext cx="4605170" cy="5509200"/>
          </a:xfrm>
          <a:prstGeom prst="rect">
            <a:avLst/>
          </a:prstGeom>
          <a:noFill/>
        </p:spPr>
        <p:txBody>
          <a:bodyPr wrap="square">
            <a:spAutoFit/>
          </a:bodyPr>
          <a:lstStyle/>
          <a:p>
            <a:pPr algn="just" rtl="0">
              <a:spcBef>
                <a:spcPts val="0"/>
              </a:spcBef>
              <a:spcAft>
                <a:spcPts val="0"/>
              </a:spcAft>
            </a:pPr>
            <a:r>
              <a:rPr lang="en-GB" sz="2200" b="1" i="0" u="none" strike="noStrike" dirty="0">
                <a:solidFill>
                  <a:srgbClr val="BC562B"/>
                </a:solidFill>
                <a:effectLst/>
                <a:latin typeface="Arial" panose="020B0604020202020204" pitchFamily="34" charset="0"/>
              </a:rPr>
              <a:t>Group Discussions and Debates: </a:t>
            </a:r>
            <a:r>
              <a:rPr lang="en-GB" sz="2200" b="0" i="0" u="none" strike="noStrike" dirty="0">
                <a:solidFill>
                  <a:srgbClr val="000000"/>
                </a:solidFill>
                <a:effectLst/>
                <a:latin typeface="Arial" panose="020B0604020202020204" pitchFamily="34" charset="0"/>
              </a:rPr>
              <a:t>Lecturers can organise group discussions and debates on various aspects of SDG 8, such as the role of entrepreneurship in job creation, the impact of automation and technology on employment, and working conditions. The discussions could include the interconnection of SDG 8 with the other goals, and promote the analysis of different perspectives.</a:t>
            </a:r>
            <a:endParaRPr lang="en-GB" sz="2200" b="0" dirty="0">
              <a:effectLst/>
            </a:endParaRPr>
          </a:p>
          <a:p>
            <a:br>
              <a:rPr lang="en-GB" sz="2200" dirty="0"/>
            </a:br>
            <a:br>
              <a:rPr lang="en-GB" sz="2200" dirty="0"/>
            </a:br>
            <a:br>
              <a:rPr lang="en-GB" sz="2200" dirty="0"/>
            </a:br>
            <a:endParaRPr lang="en-US" sz="2200" dirty="0"/>
          </a:p>
        </p:txBody>
      </p:sp>
    </p:spTree>
    <p:extLst>
      <p:ext uri="{BB962C8B-B14F-4D97-AF65-F5344CB8AC3E}">
        <p14:creationId xmlns:p14="http://schemas.microsoft.com/office/powerpoint/2010/main" val="167227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6"/>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154" name="Google Shape;154;p6"/>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155" name="Google Shape;155;p6"/>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156" name="Google Shape;156;p6"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157" name="Google Shape;157;p6"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pic>
        <p:nvPicPr>
          <p:cNvPr id="159" name="Google Shape;159;p6"/>
          <p:cNvPicPr preferRelativeResize="0"/>
          <p:nvPr/>
        </p:nvPicPr>
        <p:blipFill rotWithShape="1">
          <a:blip r:embed="rId8">
            <a:alphaModFix/>
          </a:blip>
          <a:srcRect/>
          <a:stretch/>
        </p:blipFill>
        <p:spPr>
          <a:xfrm>
            <a:off x="5968138" y="1450252"/>
            <a:ext cx="1539495" cy="2520000"/>
          </a:xfrm>
          <a:prstGeom prst="rect">
            <a:avLst/>
          </a:prstGeom>
          <a:noFill/>
          <a:ln>
            <a:noFill/>
          </a:ln>
        </p:spPr>
      </p:pic>
      <p:pic>
        <p:nvPicPr>
          <p:cNvPr id="160" name="Google Shape;160;p6"/>
          <p:cNvPicPr preferRelativeResize="0"/>
          <p:nvPr/>
        </p:nvPicPr>
        <p:blipFill rotWithShape="1">
          <a:blip r:embed="rId9">
            <a:alphaModFix/>
          </a:blip>
          <a:srcRect/>
          <a:stretch/>
        </p:blipFill>
        <p:spPr>
          <a:xfrm>
            <a:off x="7727745" y="1450252"/>
            <a:ext cx="1627634" cy="2520000"/>
          </a:xfrm>
          <a:prstGeom prst="rect">
            <a:avLst/>
          </a:prstGeom>
          <a:noFill/>
          <a:ln>
            <a:noFill/>
          </a:ln>
        </p:spPr>
      </p:pic>
      <p:pic>
        <p:nvPicPr>
          <p:cNvPr id="161" name="Google Shape;161;p6"/>
          <p:cNvPicPr preferRelativeResize="0"/>
          <p:nvPr/>
        </p:nvPicPr>
        <p:blipFill rotWithShape="1">
          <a:blip r:embed="rId10">
            <a:alphaModFix/>
          </a:blip>
          <a:srcRect/>
          <a:stretch/>
        </p:blipFill>
        <p:spPr>
          <a:xfrm>
            <a:off x="9618204" y="4037862"/>
            <a:ext cx="1628325" cy="2520000"/>
          </a:xfrm>
          <a:prstGeom prst="rect">
            <a:avLst/>
          </a:prstGeom>
          <a:noFill/>
          <a:ln>
            <a:noFill/>
          </a:ln>
        </p:spPr>
      </p:pic>
      <p:pic>
        <p:nvPicPr>
          <p:cNvPr id="162" name="Google Shape;162;p6"/>
          <p:cNvPicPr preferRelativeResize="0"/>
          <p:nvPr/>
        </p:nvPicPr>
        <p:blipFill rotWithShape="1">
          <a:blip r:embed="rId11">
            <a:alphaModFix/>
          </a:blip>
          <a:srcRect/>
          <a:stretch/>
        </p:blipFill>
        <p:spPr>
          <a:xfrm>
            <a:off x="2395234" y="4037862"/>
            <a:ext cx="1627634" cy="2520000"/>
          </a:xfrm>
          <a:prstGeom prst="rect">
            <a:avLst/>
          </a:prstGeom>
          <a:noFill/>
          <a:ln>
            <a:noFill/>
          </a:ln>
        </p:spPr>
      </p:pic>
      <p:pic>
        <p:nvPicPr>
          <p:cNvPr id="163" name="Google Shape;163;p6"/>
          <p:cNvPicPr preferRelativeResize="0"/>
          <p:nvPr/>
        </p:nvPicPr>
        <p:blipFill rotWithShape="1">
          <a:blip r:embed="rId12">
            <a:alphaModFix/>
          </a:blip>
          <a:srcRect/>
          <a:stretch/>
        </p:blipFill>
        <p:spPr>
          <a:xfrm>
            <a:off x="9589268" y="1450252"/>
            <a:ext cx="1726835" cy="2520000"/>
          </a:xfrm>
          <a:prstGeom prst="rect">
            <a:avLst/>
          </a:prstGeom>
          <a:noFill/>
          <a:ln>
            <a:noFill/>
          </a:ln>
        </p:spPr>
      </p:pic>
      <p:pic>
        <p:nvPicPr>
          <p:cNvPr id="164" name="Google Shape;164;p6"/>
          <p:cNvPicPr preferRelativeResize="0"/>
          <p:nvPr/>
        </p:nvPicPr>
        <p:blipFill rotWithShape="1">
          <a:blip r:embed="rId13">
            <a:alphaModFix/>
          </a:blip>
          <a:srcRect/>
          <a:stretch/>
        </p:blipFill>
        <p:spPr>
          <a:xfrm>
            <a:off x="671615" y="4022362"/>
            <a:ext cx="1536414" cy="2520000"/>
          </a:xfrm>
          <a:prstGeom prst="rect">
            <a:avLst/>
          </a:prstGeom>
          <a:noFill/>
          <a:ln>
            <a:noFill/>
          </a:ln>
        </p:spPr>
      </p:pic>
      <p:pic>
        <p:nvPicPr>
          <p:cNvPr id="165" name="Google Shape;165;p6"/>
          <p:cNvPicPr preferRelativeResize="0"/>
          <p:nvPr/>
        </p:nvPicPr>
        <p:blipFill rotWithShape="1">
          <a:blip r:embed="rId14">
            <a:alphaModFix/>
          </a:blip>
          <a:srcRect/>
          <a:stretch/>
        </p:blipFill>
        <p:spPr>
          <a:xfrm>
            <a:off x="2448531" y="1450252"/>
            <a:ext cx="1538878" cy="2520000"/>
          </a:xfrm>
          <a:prstGeom prst="rect">
            <a:avLst/>
          </a:prstGeom>
          <a:noFill/>
          <a:ln>
            <a:noFill/>
          </a:ln>
        </p:spPr>
      </p:pic>
      <p:pic>
        <p:nvPicPr>
          <p:cNvPr id="166" name="Google Shape;166;p6"/>
          <p:cNvPicPr preferRelativeResize="0"/>
          <p:nvPr/>
        </p:nvPicPr>
        <p:blipFill rotWithShape="1">
          <a:blip r:embed="rId15">
            <a:alphaModFix/>
          </a:blip>
          <a:srcRect/>
          <a:stretch/>
        </p:blipFill>
        <p:spPr>
          <a:xfrm>
            <a:off x="4207521" y="1450252"/>
            <a:ext cx="1540505" cy="2520000"/>
          </a:xfrm>
          <a:prstGeom prst="rect">
            <a:avLst/>
          </a:prstGeom>
          <a:noFill/>
          <a:ln>
            <a:noFill/>
          </a:ln>
        </p:spPr>
      </p:pic>
      <p:pic>
        <p:nvPicPr>
          <p:cNvPr id="167" name="Google Shape;167;p6"/>
          <p:cNvPicPr preferRelativeResize="0"/>
          <p:nvPr/>
        </p:nvPicPr>
        <p:blipFill rotWithShape="1">
          <a:blip r:embed="rId16">
            <a:alphaModFix/>
          </a:blip>
          <a:srcRect/>
          <a:stretch/>
        </p:blipFill>
        <p:spPr>
          <a:xfrm>
            <a:off x="577848" y="1421899"/>
            <a:ext cx="1726478" cy="2520000"/>
          </a:xfrm>
          <a:prstGeom prst="rect">
            <a:avLst/>
          </a:prstGeom>
          <a:noFill/>
          <a:ln>
            <a:noFill/>
          </a:ln>
        </p:spPr>
      </p:pic>
      <p:pic>
        <p:nvPicPr>
          <p:cNvPr id="168" name="Google Shape;168;p6"/>
          <p:cNvPicPr preferRelativeResize="0"/>
          <p:nvPr/>
        </p:nvPicPr>
        <p:blipFill rotWithShape="1">
          <a:blip r:embed="rId17">
            <a:alphaModFix/>
          </a:blip>
          <a:srcRect/>
          <a:stretch/>
        </p:blipFill>
        <p:spPr>
          <a:xfrm>
            <a:off x="7776575" y="4054741"/>
            <a:ext cx="1539495" cy="2520000"/>
          </a:xfrm>
          <a:prstGeom prst="rect">
            <a:avLst/>
          </a:prstGeom>
          <a:noFill/>
          <a:ln>
            <a:noFill/>
          </a:ln>
        </p:spPr>
      </p:pic>
      <p:pic>
        <p:nvPicPr>
          <p:cNvPr id="169" name="Google Shape;169;p6"/>
          <p:cNvPicPr preferRelativeResize="0"/>
          <p:nvPr/>
        </p:nvPicPr>
        <p:blipFill rotWithShape="1">
          <a:blip r:embed="rId18">
            <a:alphaModFix/>
          </a:blip>
          <a:srcRect/>
          <a:stretch/>
        </p:blipFill>
        <p:spPr>
          <a:xfrm>
            <a:off x="4218693" y="4022362"/>
            <a:ext cx="1539495" cy="2520000"/>
          </a:xfrm>
          <a:prstGeom prst="rect">
            <a:avLst/>
          </a:prstGeom>
          <a:noFill/>
          <a:ln>
            <a:noFill/>
          </a:ln>
        </p:spPr>
      </p:pic>
      <p:pic>
        <p:nvPicPr>
          <p:cNvPr id="170" name="Google Shape;170;p6"/>
          <p:cNvPicPr preferRelativeResize="0"/>
          <p:nvPr/>
        </p:nvPicPr>
        <p:blipFill rotWithShape="1">
          <a:blip r:embed="rId19">
            <a:alphaModFix/>
          </a:blip>
          <a:srcRect/>
          <a:stretch/>
        </p:blipFill>
        <p:spPr>
          <a:xfrm>
            <a:off x="5933693" y="4037862"/>
            <a:ext cx="1628703" cy="2520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952" name="Google Shape;952;p35"/>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953" name="Google Shape;953;p35"/>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954" name="Google Shape;954;p35"/>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955" name="Google Shape;955;p35"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956" name="Google Shape;956;p35"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2" name="TextBox 1">
            <a:extLst>
              <a:ext uri="{FF2B5EF4-FFF2-40B4-BE49-F238E27FC236}">
                <a16:creationId xmlns:a16="http://schemas.microsoft.com/office/drawing/2014/main" id="{7F770860-0EFA-6FCC-9644-5180FE153A63}"/>
              </a:ext>
            </a:extLst>
          </p:cNvPr>
          <p:cNvSpPr txBox="1"/>
          <p:nvPr/>
        </p:nvSpPr>
        <p:spPr>
          <a:xfrm>
            <a:off x="647631" y="1456521"/>
            <a:ext cx="10950811" cy="5401479"/>
          </a:xfrm>
          <a:prstGeom prst="rect">
            <a:avLst/>
          </a:prstGeom>
          <a:noFill/>
        </p:spPr>
        <p:txBody>
          <a:bodyPr wrap="square">
            <a:spAutoFit/>
          </a:bodyPr>
          <a:lstStyle/>
          <a:p>
            <a:pPr algn="just" rtl="0">
              <a:spcBef>
                <a:spcPts val="0"/>
              </a:spcBef>
              <a:spcAft>
                <a:spcPts val="0"/>
              </a:spcAft>
            </a:pPr>
            <a:r>
              <a:rPr lang="en-GB" sz="2300" b="1" i="0" u="none" strike="noStrike" dirty="0">
                <a:solidFill>
                  <a:srgbClr val="BC562B"/>
                </a:solidFill>
                <a:effectLst/>
                <a:latin typeface="Arial" panose="020B0604020202020204" pitchFamily="34" charset="0"/>
              </a:rPr>
              <a:t>Business Plan for Sustainable </a:t>
            </a:r>
            <a:r>
              <a:rPr lang="en-GB" sz="2300" b="1" i="0" u="none" strike="noStrike" dirty="0" err="1">
                <a:solidFill>
                  <a:srgbClr val="BC562B"/>
                </a:solidFill>
                <a:effectLst/>
                <a:latin typeface="Arial" panose="020B0604020202020204" pitchFamily="34" charset="0"/>
              </a:rPr>
              <a:t>Startups</a:t>
            </a:r>
            <a:r>
              <a:rPr lang="en-GB" sz="2300" b="0" i="0" u="none" strike="noStrike" dirty="0">
                <a:solidFill>
                  <a:srgbClr val="BC562B"/>
                </a:solidFill>
                <a:effectLst/>
                <a:latin typeface="Arial" panose="020B0604020202020204" pitchFamily="34" charset="0"/>
              </a:rPr>
              <a:t>: </a:t>
            </a:r>
            <a:r>
              <a:rPr lang="en-GB" sz="2300" b="0" i="0" u="none" strike="noStrike" dirty="0">
                <a:solidFill>
                  <a:srgbClr val="000000"/>
                </a:solidFill>
                <a:effectLst/>
                <a:latin typeface="Arial" panose="020B0604020202020204" pitchFamily="34" charset="0"/>
              </a:rPr>
              <a:t>Students can develop business plans for </a:t>
            </a:r>
            <a:r>
              <a:rPr lang="en-GB" sz="2300" b="0" i="0" u="none" strike="noStrike" dirty="0" err="1">
                <a:solidFill>
                  <a:srgbClr val="000000"/>
                </a:solidFill>
                <a:effectLst/>
                <a:latin typeface="Arial" panose="020B0604020202020204" pitchFamily="34" charset="0"/>
              </a:rPr>
              <a:t>startups</a:t>
            </a:r>
            <a:r>
              <a:rPr lang="en-GB" sz="2300" b="0" i="0" u="none" strike="noStrike" dirty="0">
                <a:solidFill>
                  <a:srgbClr val="000000"/>
                </a:solidFill>
                <a:effectLst/>
                <a:latin typeface="Arial" panose="020B0604020202020204" pitchFamily="34" charset="0"/>
              </a:rPr>
              <a:t> that focus on sustainable products or services. They would need to consider factors such as environmental impact, social responsibility, and long-term viability to promote sustainable economic growth. Suggestion: the CANVAS method might be useful here.</a:t>
            </a:r>
          </a:p>
          <a:p>
            <a:pPr algn="just" rtl="0">
              <a:spcBef>
                <a:spcPts val="0"/>
              </a:spcBef>
              <a:spcAft>
                <a:spcPts val="0"/>
              </a:spcAft>
            </a:pPr>
            <a:endParaRPr lang="en-GB" sz="2300" b="0" dirty="0">
              <a:effectLst/>
            </a:endParaRPr>
          </a:p>
          <a:p>
            <a:pPr algn="just" rtl="0">
              <a:spcBef>
                <a:spcPts val="0"/>
              </a:spcBef>
              <a:spcAft>
                <a:spcPts val="0"/>
              </a:spcAft>
            </a:pPr>
            <a:r>
              <a:rPr lang="en-GB" sz="2300" b="1" i="0" u="none" strike="noStrike" dirty="0">
                <a:solidFill>
                  <a:srgbClr val="BC562B"/>
                </a:solidFill>
                <a:effectLst/>
                <a:latin typeface="Arial" panose="020B0604020202020204" pitchFamily="34" charset="0"/>
              </a:rPr>
              <a:t>Sustainable Tourism:</a:t>
            </a:r>
            <a:r>
              <a:rPr lang="en-GB" sz="2300" b="0" i="0" u="none" strike="noStrike" dirty="0">
                <a:solidFill>
                  <a:srgbClr val="BC562B"/>
                </a:solidFill>
                <a:effectLst/>
                <a:latin typeface="Arial" panose="020B0604020202020204" pitchFamily="34" charset="0"/>
              </a:rPr>
              <a:t> </a:t>
            </a:r>
            <a:r>
              <a:rPr lang="en-GB" sz="2300" b="0" i="0" u="none" strike="noStrike" dirty="0">
                <a:solidFill>
                  <a:srgbClr val="000000"/>
                </a:solidFill>
                <a:effectLst/>
                <a:latin typeface="Arial" panose="020B0604020202020204" pitchFamily="34" charset="0"/>
              </a:rPr>
              <a:t>Students select tourism destinations and assess their sustainability practices, such as waste management, resource conservation and community involvement. </a:t>
            </a:r>
          </a:p>
          <a:p>
            <a:pPr algn="just" rtl="0">
              <a:spcBef>
                <a:spcPts val="0"/>
              </a:spcBef>
              <a:spcAft>
                <a:spcPts val="0"/>
              </a:spcAft>
            </a:pPr>
            <a:endParaRPr lang="en-GB" sz="2300" b="0" dirty="0">
              <a:solidFill>
                <a:srgbClr val="BC562B"/>
              </a:solidFill>
              <a:effectLst/>
            </a:endParaRPr>
          </a:p>
          <a:p>
            <a:pPr algn="just" rtl="0">
              <a:spcBef>
                <a:spcPts val="0"/>
              </a:spcBef>
              <a:spcAft>
                <a:spcPts val="0"/>
              </a:spcAft>
            </a:pPr>
            <a:r>
              <a:rPr lang="en-GB" sz="2300" b="1" i="0" u="none" strike="noStrike" dirty="0">
                <a:solidFill>
                  <a:srgbClr val="BC562B"/>
                </a:solidFill>
                <a:effectLst/>
                <a:latin typeface="Arial" panose="020B0604020202020204" pitchFamily="34" charset="0"/>
              </a:rPr>
              <a:t>Sustainable Job Fair:</a:t>
            </a:r>
            <a:r>
              <a:rPr lang="en-GB" sz="2300" b="0" i="0" u="none" strike="noStrike" dirty="0">
                <a:solidFill>
                  <a:srgbClr val="BC562B"/>
                </a:solidFill>
                <a:effectLst/>
                <a:latin typeface="Arial" panose="020B0604020202020204" pitchFamily="34" charset="0"/>
              </a:rPr>
              <a:t> </a:t>
            </a:r>
            <a:r>
              <a:rPr lang="en-GB" sz="2300" b="0" i="0" u="none" strike="noStrike" dirty="0">
                <a:solidFill>
                  <a:srgbClr val="000000"/>
                </a:solidFill>
                <a:effectLst/>
                <a:latin typeface="Arial" panose="020B0604020202020204" pitchFamily="34" charset="0"/>
              </a:rPr>
              <a:t>Lecturers and students can organize a sustainable job fair where students can interact with employers, especially in areas such as renewable energy, green technology, or social enterprises.</a:t>
            </a:r>
            <a:endParaRPr lang="en-GB" sz="2300" b="0" dirty="0">
              <a:effectLst/>
            </a:endParaRPr>
          </a:p>
          <a:p>
            <a:br>
              <a:rPr lang="en-GB" sz="2300" dirty="0"/>
            </a:br>
            <a:endParaRPr lang="en-US" sz="2300" dirty="0"/>
          </a:p>
        </p:txBody>
      </p:sp>
    </p:spTree>
    <p:extLst>
      <p:ext uri="{BB962C8B-B14F-4D97-AF65-F5344CB8AC3E}">
        <p14:creationId xmlns:p14="http://schemas.microsoft.com/office/powerpoint/2010/main" val="1269296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36"/>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6.2 Assessment</a:t>
            </a:r>
            <a:endParaRPr/>
          </a:p>
        </p:txBody>
      </p:sp>
      <p:pic>
        <p:nvPicPr>
          <p:cNvPr id="969" name="Google Shape;969;p36"/>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970" name="Google Shape;970;p36"/>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971" name="Google Shape;971;p36"/>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972" name="Google Shape;972;p36"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973" name="Google Shape;973;p36"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974" name="Google Shape;974;p36"/>
          <p:cNvSpPr txBox="1"/>
          <p:nvPr/>
        </p:nvSpPr>
        <p:spPr>
          <a:xfrm>
            <a:off x="882598" y="2411110"/>
            <a:ext cx="10802583" cy="398104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de-DE" sz="2200" b="1" dirty="0">
                <a:solidFill>
                  <a:schemeClr val="dk1"/>
                </a:solidFill>
                <a:latin typeface="Calibri"/>
                <a:ea typeface="Calibri"/>
                <a:cs typeface="Calibri"/>
                <a:sym typeface="Calibri"/>
              </a:rPr>
              <a:t> 1. </a:t>
            </a:r>
            <a:r>
              <a:rPr lang="de-DE" sz="2200" b="1" dirty="0" err="1">
                <a:solidFill>
                  <a:schemeClr val="dk1"/>
                </a:solidFill>
                <a:latin typeface="Calibri"/>
                <a:ea typeface="Calibri"/>
                <a:cs typeface="Calibri"/>
                <a:sym typeface="Calibri"/>
              </a:rPr>
              <a:t>Introduction</a:t>
            </a:r>
            <a:r>
              <a:rPr lang="de-DE" sz="2200" b="1" dirty="0">
                <a:solidFill>
                  <a:schemeClr val="dk1"/>
                </a:solidFill>
                <a:latin typeface="Calibri"/>
                <a:ea typeface="Calibri"/>
                <a:cs typeface="Calibri"/>
                <a:sym typeface="Calibri"/>
              </a:rPr>
              <a:t> </a:t>
            </a:r>
            <a:r>
              <a:rPr lang="de-DE" sz="2200" b="1" dirty="0" err="1">
                <a:solidFill>
                  <a:schemeClr val="dk1"/>
                </a:solidFill>
                <a:latin typeface="Calibri"/>
                <a:ea typeface="Calibri"/>
                <a:cs typeface="Calibri"/>
                <a:sym typeface="Calibri"/>
              </a:rPr>
              <a:t>to</a:t>
            </a:r>
            <a:r>
              <a:rPr lang="de-DE" sz="2200" b="1" dirty="0">
                <a:solidFill>
                  <a:schemeClr val="dk1"/>
                </a:solidFill>
                <a:latin typeface="Calibri"/>
                <a:ea typeface="Calibri"/>
                <a:cs typeface="Calibri"/>
                <a:sym typeface="Calibri"/>
              </a:rPr>
              <a:t> </a:t>
            </a:r>
            <a:r>
              <a:rPr lang="de-DE" sz="2200" b="1" dirty="0" err="1">
                <a:solidFill>
                  <a:schemeClr val="dk1"/>
                </a:solidFill>
                <a:latin typeface="Calibri"/>
                <a:ea typeface="Calibri"/>
                <a:cs typeface="Calibri"/>
                <a:sym typeface="Calibri"/>
              </a:rPr>
              <a:t>the</a:t>
            </a:r>
            <a:r>
              <a:rPr lang="de-DE" sz="2200" b="1" dirty="0">
                <a:solidFill>
                  <a:schemeClr val="dk1"/>
                </a:solidFill>
                <a:latin typeface="Calibri"/>
                <a:ea typeface="Calibri"/>
                <a:cs typeface="Calibri"/>
                <a:sym typeface="Calibri"/>
              </a:rPr>
              <a:t> SDGs</a:t>
            </a:r>
            <a:r>
              <a:rPr lang="de-DE" sz="2200" dirty="0">
                <a:solidFill>
                  <a:schemeClr val="dk1"/>
                </a:solidFill>
                <a:latin typeface="Calibri"/>
                <a:ea typeface="Calibri"/>
                <a:cs typeface="Calibri"/>
                <a:sym typeface="Calibri"/>
              </a:rPr>
              <a:t> </a:t>
            </a:r>
            <a:endParaRPr sz="2200" dirty="0">
              <a:solidFill>
                <a:schemeClr val="dk1"/>
              </a:solidFill>
              <a:latin typeface="Times New Roman"/>
              <a:ea typeface="Times New Roman"/>
              <a:cs typeface="Times New Roman"/>
              <a:sym typeface="Times New Roman"/>
            </a:endParaRPr>
          </a:p>
          <a:p>
            <a:pPr marL="457200" marR="0" lvl="0" indent="-228600" algn="l" rtl="0">
              <a:lnSpc>
                <a:spcPct val="115000"/>
              </a:lnSpc>
              <a:spcBef>
                <a:spcPts val="1000"/>
              </a:spcBef>
              <a:spcAft>
                <a:spcPts val="0"/>
              </a:spcAft>
              <a:buClr>
                <a:schemeClr val="dk1"/>
              </a:buClr>
              <a:buSzPts val="2000"/>
              <a:buFont typeface="Arial"/>
              <a:buChar char="•"/>
            </a:pPr>
            <a:r>
              <a:rPr lang="de-DE" sz="2200" dirty="0">
                <a:solidFill>
                  <a:schemeClr val="dk1"/>
                </a:solidFill>
                <a:latin typeface="Calibri"/>
                <a:ea typeface="Calibri"/>
                <a:cs typeface="Calibri"/>
                <a:sym typeface="Calibri"/>
              </a:rPr>
              <a:t>Name </a:t>
            </a:r>
            <a:r>
              <a:rPr lang="de-DE" sz="2200" dirty="0" err="1">
                <a:solidFill>
                  <a:schemeClr val="dk1"/>
                </a:solidFill>
                <a:latin typeface="Calibri"/>
                <a:ea typeface="Calibri"/>
                <a:cs typeface="Calibri"/>
                <a:sym typeface="Calibri"/>
              </a:rPr>
              <a:t>the</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five</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areas</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of</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critical</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importance</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to</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which</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the</a:t>
            </a:r>
            <a:r>
              <a:rPr lang="de-DE" sz="2200" dirty="0">
                <a:solidFill>
                  <a:schemeClr val="dk1"/>
                </a:solidFill>
                <a:latin typeface="Calibri"/>
                <a:ea typeface="Calibri"/>
                <a:cs typeface="Calibri"/>
                <a:sym typeface="Calibri"/>
              </a:rPr>
              <a:t> 17 SDGs </a:t>
            </a:r>
            <a:r>
              <a:rPr lang="de-DE" sz="2200" dirty="0" err="1">
                <a:solidFill>
                  <a:schemeClr val="dk1"/>
                </a:solidFill>
                <a:latin typeface="Calibri"/>
                <a:ea typeface="Calibri"/>
                <a:cs typeface="Calibri"/>
                <a:sym typeface="Calibri"/>
              </a:rPr>
              <a:t>are</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linked</a:t>
            </a:r>
            <a:r>
              <a:rPr lang="de-DE" sz="2200" dirty="0">
                <a:solidFill>
                  <a:schemeClr val="dk1"/>
                </a:solidFill>
                <a:latin typeface="Calibri"/>
                <a:ea typeface="Calibri"/>
                <a:cs typeface="Calibri"/>
                <a:sym typeface="Calibri"/>
              </a:rPr>
              <a:t> and </a:t>
            </a:r>
            <a:r>
              <a:rPr lang="de-DE" sz="2200" dirty="0" err="1">
                <a:solidFill>
                  <a:schemeClr val="dk1"/>
                </a:solidFill>
                <a:latin typeface="Calibri"/>
                <a:ea typeface="Calibri"/>
                <a:cs typeface="Calibri"/>
                <a:sym typeface="Calibri"/>
              </a:rPr>
              <a:t>explain</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why</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this</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is</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referred</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to</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as</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the</a:t>
            </a:r>
            <a:r>
              <a:rPr lang="de-DE" sz="2200" dirty="0">
                <a:solidFill>
                  <a:schemeClr val="dk1"/>
                </a:solidFill>
                <a:latin typeface="Calibri"/>
                <a:ea typeface="Calibri"/>
                <a:cs typeface="Calibri"/>
                <a:sym typeface="Calibri"/>
              </a:rPr>
              <a:t> 5 </a:t>
            </a:r>
            <a:r>
              <a:rPr lang="de-DE" sz="2200" dirty="0" err="1">
                <a:solidFill>
                  <a:schemeClr val="dk1"/>
                </a:solidFill>
                <a:latin typeface="Calibri"/>
                <a:ea typeface="Calibri"/>
                <a:cs typeface="Calibri"/>
                <a:sym typeface="Calibri"/>
              </a:rPr>
              <a:t>P’s</a:t>
            </a:r>
            <a:r>
              <a:rPr lang="de-DE" sz="2200" dirty="0">
                <a:solidFill>
                  <a:schemeClr val="dk1"/>
                </a:solidFill>
                <a:latin typeface="Calibri"/>
                <a:ea typeface="Calibri"/>
                <a:cs typeface="Calibri"/>
                <a:sym typeface="Calibri"/>
              </a:rPr>
              <a:t>. </a:t>
            </a:r>
            <a:endParaRPr sz="2200" dirty="0">
              <a:solidFill>
                <a:schemeClr val="dk1"/>
              </a:solidFill>
              <a:latin typeface="Times New Roman"/>
              <a:ea typeface="Times New Roman"/>
              <a:cs typeface="Times New Roman"/>
              <a:sym typeface="Times New Roman"/>
            </a:endParaRPr>
          </a:p>
          <a:p>
            <a:pPr marL="457200" marR="0" lvl="0" indent="-228600" algn="l" rtl="0">
              <a:lnSpc>
                <a:spcPct val="115000"/>
              </a:lnSpc>
              <a:spcBef>
                <a:spcPts val="0"/>
              </a:spcBef>
              <a:spcAft>
                <a:spcPts val="0"/>
              </a:spcAft>
              <a:buClr>
                <a:schemeClr val="dk1"/>
              </a:buClr>
              <a:buSzPts val="2000"/>
              <a:buFont typeface="Arial"/>
              <a:buChar char="•"/>
            </a:pPr>
            <a:r>
              <a:rPr lang="de-DE" sz="2200" dirty="0" err="1">
                <a:solidFill>
                  <a:schemeClr val="dk1"/>
                </a:solidFill>
                <a:latin typeface="Calibri"/>
                <a:ea typeface="Calibri"/>
                <a:cs typeface="Calibri"/>
                <a:sym typeface="Calibri"/>
              </a:rPr>
              <a:t>Explain</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the</a:t>
            </a:r>
            <a:r>
              <a:rPr lang="de-DE" sz="2200" dirty="0">
                <a:solidFill>
                  <a:schemeClr val="dk1"/>
                </a:solidFill>
                <a:latin typeface="Calibri"/>
                <a:ea typeface="Calibri"/>
                <a:cs typeface="Calibri"/>
                <a:sym typeface="Calibri"/>
              </a:rPr>
              <a:t> link </a:t>
            </a:r>
            <a:r>
              <a:rPr lang="de-DE" sz="2200" dirty="0" err="1">
                <a:solidFill>
                  <a:schemeClr val="dk1"/>
                </a:solidFill>
                <a:latin typeface="Calibri"/>
                <a:ea typeface="Calibri"/>
                <a:cs typeface="Calibri"/>
                <a:sym typeface="Calibri"/>
              </a:rPr>
              <a:t>between</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the</a:t>
            </a:r>
            <a:r>
              <a:rPr lang="de-DE" sz="2200" dirty="0">
                <a:solidFill>
                  <a:schemeClr val="dk1"/>
                </a:solidFill>
                <a:latin typeface="Calibri"/>
                <a:ea typeface="Calibri"/>
                <a:cs typeface="Calibri"/>
                <a:sym typeface="Calibri"/>
              </a:rPr>
              <a:t> MDGs and </a:t>
            </a:r>
            <a:r>
              <a:rPr lang="de-DE" sz="2200" dirty="0" err="1">
                <a:solidFill>
                  <a:schemeClr val="dk1"/>
                </a:solidFill>
                <a:latin typeface="Calibri"/>
                <a:ea typeface="Calibri"/>
                <a:cs typeface="Calibri"/>
                <a:sym typeface="Calibri"/>
              </a:rPr>
              <a:t>the</a:t>
            </a:r>
            <a:r>
              <a:rPr lang="de-DE" sz="2200" dirty="0">
                <a:solidFill>
                  <a:schemeClr val="dk1"/>
                </a:solidFill>
                <a:latin typeface="Calibri"/>
                <a:ea typeface="Calibri"/>
                <a:cs typeface="Calibri"/>
                <a:sym typeface="Calibri"/>
              </a:rPr>
              <a:t> SDGs. </a:t>
            </a:r>
            <a:endParaRPr sz="2200" dirty="0">
              <a:solidFill>
                <a:schemeClr val="dk1"/>
              </a:solidFill>
              <a:latin typeface="Times New Roman"/>
              <a:ea typeface="Times New Roman"/>
              <a:cs typeface="Times New Roman"/>
              <a:sym typeface="Times New Roman"/>
            </a:endParaRPr>
          </a:p>
          <a:p>
            <a:pPr marL="457200" marR="0" lvl="0" indent="-228600" algn="l" rtl="0">
              <a:lnSpc>
                <a:spcPct val="115000"/>
              </a:lnSpc>
              <a:spcBef>
                <a:spcPts val="0"/>
              </a:spcBef>
              <a:spcAft>
                <a:spcPts val="0"/>
              </a:spcAft>
              <a:buClr>
                <a:schemeClr val="dk1"/>
              </a:buClr>
              <a:buSzPts val="2000"/>
              <a:buFont typeface="Arial"/>
              <a:buChar char="•"/>
            </a:pPr>
            <a:r>
              <a:rPr lang="de-DE" sz="2200" dirty="0" err="1">
                <a:solidFill>
                  <a:schemeClr val="dk1"/>
                </a:solidFill>
                <a:latin typeface="Calibri"/>
                <a:ea typeface="Calibri"/>
                <a:cs typeface="Calibri"/>
                <a:sym typeface="Calibri"/>
              </a:rPr>
              <a:t>Explain</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how</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the</a:t>
            </a:r>
            <a:r>
              <a:rPr lang="de-DE" sz="2200" dirty="0">
                <a:solidFill>
                  <a:schemeClr val="dk1"/>
                </a:solidFill>
                <a:latin typeface="Calibri"/>
                <a:ea typeface="Calibri"/>
                <a:cs typeface="Calibri"/>
                <a:sym typeface="Calibri"/>
              </a:rPr>
              <a:t> SDGs </a:t>
            </a:r>
            <a:r>
              <a:rPr lang="de-DE" sz="2200" dirty="0" err="1">
                <a:solidFill>
                  <a:schemeClr val="dk1"/>
                </a:solidFill>
                <a:latin typeface="Calibri"/>
                <a:ea typeface="Calibri"/>
                <a:cs typeface="Calibri"/>
                <a:sym typeface="Calibri"/>
              </a:rPr>
              <a:t>differ</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from</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the</a:t>
            </a:r>
            <a:r>
              <a:rPr lang="de-DE" sz="2200" dirty="0">
                <a:solidFill>
                  <a:schemeClr val="dk1"/>
                </a:solidFill>
                <a:latin typeface="Calibri"/>
                <a:ea typeface="Calibri"/>
                <a:cs typeface="Calibri"/>
                <a:sym typeface="Calibri"/>
              </a:rPr>
              <a:t> MDGs. </a:t>
            </a:r>
            <a:endParaRPr sz="2200" dirty="0">
              <a:solidFill>
                <a:schemeClr val="dk1"/>
              </a:solidFill>
              <a:latin typeface="Times New Roman"/>
              <a:ea typeface="Times New Roman"/>
              <a:cs typeface="Times New Roman"/>
              <a:sym typeface="Times New Roman"/>
            </a:endParaRPr>
          </a:p>
          <a:p>
            <a:pPr marL="0" marR="0" lvl="0" indent="0" algn="l" rtl="0">
              <a:lnSpc>
                <a:spcPct val="115000"/>
              </a:lnSpc>
              <a:spcBef>
                <a:spcPts val="1000"/>
              </a:spcBef>
              <a:spcAft>
                <a:spcPts val="0"/>
              </a:spcAft>
              <a:buNone/>
            </a:pPr>
            <a:r>
              <a:rPr lang="de-DE" sz="2200" dirty="0">
                <a:solidFill>
                  <a:schemeClr val="dk1"/>
                </a:solidFill>
                <a:latin typeface="Calibri"/>
                <a:ea typeface="Calibri"/>
                <a:cs typeface="Calibri"/>
                <a:sym typeface="Calibri"/>
              </a:rPr>
              <a:t> </a:t>
            </a:r>
            <a:r>
              <a:rPr lang="de-DE" sz="2200" b="1" dirty="0">
                <a:solidFill>
                  <a:schemeClr val="dk1"/>
                </a:solidFill>
                <a:latin typeface="Calibri"/>
                <a:ea typeface="Calibri"/>
                <a:cs typeface="Calibri"/>
                <a:sym typeface="Calibri"/>
              </a:rPr>
              <a:t>2. </a:t>
            </a:r>
            <a:r>
              <a:rPr lang="de-DE" sz="2200" b="1" dirty="0" err="1">
                <a:solidFill>
                  <a:schemeClr val="dk1"/>
                </a:solidFill>
                <a:latin typeface="Calibri"/>
                <a:ea typeface="Calibri"/>
                <a:cs typeface="Calibri"/>
                <a:sym typeface="Calibri"/>
              </a:rPr>
              <a:t>Defining</a:t>
            </a:r>
            <a:r>
              <a:rPr lang="de-DE" sz="2200" b="1" dirty="0">
                <a:solidFill>
                  <a:schemeClr val="dk1"/>
                </a:solidFill>
                <a:latin typeface="Calibri"/>
                <a:ea typeface="Calibri"/>
                <a:cs typeface="Calibri"/>
                <a:sym typeface="Calibri"/>
              </a:rPr>
              <a:t> SDG 8</a:t>
            </a:r>
            <a:r>
              <a:rPr lang="de-DE" sz="2200" dirty="0">
                <a:solidFill>
                  <a:schemeClr val="dk1"/>
                </a:solidFill>
                <a:latin typeface="Calibri"/>
                <a:ea typeface="Calibri"/>
                <a:cs typeface="Calibri"/>
                <a:sym typeface="Calibri"/>
              </a:rPr>
              <a:t> </a:t>
            </a:r>
            <a:endParaRPr sz="2200" dirty="0">
              <a:solidFill>
                <a:schemeClr val="dk1"/>
              </a:solidFill>
              <a:latin typeface="Times New Roman"/>
              <a:ea typeface="Times New Roman"/>
              <a:cs typeface="Times New Roman"/>
              <a:sym typeface="Times New Roman"/>
            </a:endParaRPr>
          </a:p>
          <a:p>
            <a:pPr marL="400050" marR="0" lvl="0" indent="-400050" algn="l" rtl="0">
              <a:lnSpc>
                <a:spcPct val="115000"/>
              </a:lnSpc>
              <a:spcBef>
                <a:spcPts val="1000"/>
              </a:spcBef>
              <a:spcAft>
                <a:spcPts val="0"/>
              </a:spcAft>
              <a:buClr>
                <a:schemeClr val="dk1"/>
              </a:buClr>
              <a:buSzPts val="2000"/>
              <a:buFont typeface="Arial"/>
              <a:buChar char="•"/>
            </a:pPr>
            <a:r>
              <a:rPr lang="de-DE" sz="2200" dirty="0" err="1">
                <a:solidFill>
                  <a:schemeClr val="dk1"/>
                </a:solidFill>
                <a:latin typeface="Calibri"/>
                <a:ea typeface="Calibri"/>
                <a:cs typeface="Calibri"/>
                <a:sym typeface="Calibri"/>
              </a:rPr>
              <a:t>What</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are</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the</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main</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aspects</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of</a:t>
            </a:r>
            <a:r>
              <a:rPr lang="de-DE" sz="2200" dirty="0">
                <a:solidFill>
                  <a:schemeClr val="dk1"/>
                </a:solidFill>
                <a:latin typeface="Calibri"/>
                <a:ea typeface="Calibri"/>
                <a:cs typeface="Calibri"/>
                <a:sym typeface="Calibri"/>
              </a:rPr>
              <a:t> SDG 8? </a:t>
            </a:r>
            <a:endParaRPr sz="2200" dirty="0">
              <a:solidFill>
                <a:schemeClr val="dk1"/>
              </a:solidFill>
              <a:latin typeface="Times New Roman"/>
              <a:ea typeface="Times New Roman"/>
              <a:cs typeface="Times New Roman"/>
              <a:sym typeface="Times New Roman"/>
            </a:endParaRPr>
          </a:p>
          <a:p>
            <a:pPr marL="400050" marR="0" lvl="0" indent="-400050" algn="l" rtl="0">
              <a:lnSpc>
                <a:spcPct val="115000"/>
              </a:lnSpc>
              <a:spcBef>
                <a:spcPts val="0"/>
              </a:spcBef>
              <a:spcAft>
                <a:spcPts val="0"/>
              </a:spcAft>
              <a:buClr>
                <a:schemeClr val="dk1"/>
              </a:buClr>
              <a:buSzPts val="2000"/>
              <a:buFont typeface="Arial"/>
              <a:buChar char="•"/>
            </a:pPr>
            <a:r>
              <a:rPr lang="de-DE" sz="2200" dirty="0" err="1">
                <a:solidFill>
                  <a:schemeClr val="dk1"/>
                </a:solidFill>
                <a:latin typeface="Calibri"/>
                <a:ea typeface="Calibri"/>
                <a:cs typeface="Calibri"/>
                <a:sym typeface="Calibri"/>
              </a:rPr>
              <a:t>What</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is</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the</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focus</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of</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the</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first</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ten</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targets</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of</a:t>
            </a:r>
            <a:r>
              <a:rPr lang="de-DE" sz="2200" dirty="0">
                <a:solidFill>
                  <a:schemeClr val="dk1"/>
                </a:solidFill>
                <a:latin typeface="Calibri"/>
                <a:ea typeface="Calibri"/>
                <a:cs typeface="Calibri"/>
                <a:sym typeface="Calibri"/>
              </a:rPr>
              <a:t> SDG 8? </a:t>
            </a:r>
            <a:endParaRPr sz="2200" dirty="0">
              <a:solidFill>
                <a:schemeClr val="dk1"/>
              </a:solidFill>
              <a:latin typeface="Times New Roman"/>
              <a:ea typeface="Times New Roman"/>
              <a:cs typeface="Times New Roman"/>
              <a:sym typeface="Times New Roman"/>
            </a:endParaRPr>
          </a:p>
          <a:p>
            <a:pPr marL="400050" marR="0" lvl="0" indent="-171450" algn="l" rtl="0">
              <a:lnSpc>
                <a:spcPct val="115000"/>
              </a:lnSpc>
              <a:spcBef>
                <a:spcPts val="0"/>
              </a:spcBef>
              <a:spcAft>
                <a:spcPts val="0"/>
              </a:spcAft>
              <a:buClr>
                <a:schemeClr val="dk1"/>
              </a:buClr>
              <a:buSzPts val="2000"/>
              <a:buFont typeface="Arial"/>
              <a:buChar char="•"/>
            </a:pPr>
            <a:r>
              <a:rPr lang="de-DE" sz="2200" dirty="0" err="1">
                <a:solidFill>
                  <a:schemeClr val="dk1"/>
                </a:solidFill>
                <a:latin typeface="Calibri"/>
                <a:ea typeface="Calibri"/>
                <a:cs typeface="Calibri"/>
                <a:sym typeface="Calibri"/>
              </a:rPr>
              <a:t>What</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is</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the</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focus</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of</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the</a:t>
            </a:r>
            <a:r>
              <a:rPr lang="de-DE" sz="2200" dirty="0">
                <a:solidFill>
                  <a:schemeClr val="dk1"/>
                </a:solidFill>
                <a:latin typeface="Calibri"/>
                <a:ea typeface="Calibri"/>
                <a:cs typeface="Calibri"/>
                <a:sym typeface="Calibri"/>
              </a:rPr>
              <a:t> last </a:t>
            </a:r>
            <a:r>
              <a:rPr lang="de-DE" sz="2200" dirty="0" err="1">
                <a:solidFill>
                  <a:schemeClr val="dk1"/>
                </a:solidFill>
                <a:latin typeface="Calibri"/>
                <a:ea typeface="Calibri"/>
                <a:cs typeface="Calibri"/>
                <a:sym typeface="Calibri"/>
              </a:rPr>
              <a:t>two</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targets</a:t>
            </a:r>
            <a:r>
              <a:rPr lang="de-DE" sz="2200" dirty="0">
                <a:solidFill>
                  <a:schemeClr val="dk1"/>
                </a:solidFill>
                <a:latin typeface="Calibri"/>
                <a:ea typeface="Calibri"/>
                <a:cs typeface="Calibri"/>
                <a:sym typeface="Calibri"/>
              </a:rPr>
              <a:t> </a:t>
            </a:r>
            <a:r>
              <a:rPr lang="de-DE" sz="2200" dirty="0" err="1">
                <a:solidFill>
                  <a:schemeClr val="dk1"/>
                </a:solidFill>
                <a:latin typeface="Calibri"/>
                <a:ea typeface="Calibri"/>
                <a:cs typeface="Calibri"/>
                <a:sym typeface="Calibri"/>
              </a:rPr>
              <a:t>of</a:t>
            </a:r>
            <a:r>
              <a:rPr lang="de-DE" sz="2200" dirty="0">
                <a:solidFill>
                  <a:schemeClr val="dk1"/>
                </a:solidFill>
                <a:latin typeface="Calibri"/>
                <a:ea typeface="Calibri"/>
                <a:cs typeface="Calibri"/>
                <a:sym typeface="Calibri"/>
              </a:rPr>
              <a:t> SDG 8? </a:t>
            </a:r>
            <a:endParaRPr sz="2200" dirty="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37"/>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6.2 Assessment</a:t>
            </a:r>
            <a:endParaRPr/>
          </a:p>
        </p:txBody>
      </p:sp>
      <p:pic>
        <p:nvPicPr>
          <p:cNvPr id="981" name="Google Shape;981;p37"/>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982" name="Google Shape;982;p37"/>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983" name="Google Shape;983;p37"/>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984" name="Google Shape;984;p37"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985" name="Google Shape;985;p37"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986" name="Google Shape;986;p37"/>
          <p:cNvSpPr txBox="1"/>
          <p:nvPr/>
        </p:nvSpPr>
        <p:spPr>
          <a:xfrm>
            <a:off x="882598" y="2402114"/>
            <a:ext cx="10802583" cy="39118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de-DE" sz="2300" dirty="0">
                <a:solidFill>
                  <a:schemeClr val="dk1"/>
                </a:solidFill>
                <a:latin typeface="Calibri" panose="020F0502020204030204" pitchFamily="34" charset="0"/>
                <a:ea typeface="Calibri"/>
                <a:cs typeface="Calibri" panose="020F0502020204030204" pitchFamily="34" charset="0"/>
                <a:sym typeface="Calibri"/>
              </a:rPr>
              <a:t> 2.1 </a:t>
            </a:r>
            <a:r>
              <a:rPr lang="de-DE" sz="2300" dirty="0" err="1">
                <a:solidFill>
                  <a:schemeClr val="dk1"/>
                </a:solidFill>
                <a:latin typeface="Calibri" panose="020F0502020204030204" pitchFamily="34" charset="0"/>
                <a:ea typeface="Calibri"/>
                <a:cs typeface="Calibri" panose="020F0502020204030204" pitchFamily="34" charset="0"/>
                <a:sym typeface="Calibri"/>
              </a:rPr>
              <a:t>Significance</a:t>
            </a:r>
            <a:r>
              <a:rPr lang="de-DE" sz="2300" dirty="0">
                <a:solidFill>
                  <a:schemeClr val="dk1"/>
                </a:solidFill>
                <a:latin typeface="Calibri" panose="020F0502020204030204" pitchFamily="34" charset="0"/>
                <a:ea typeface="Calibri"/>
                <a:cs typeface="Calibri" panose="020F0502020204030204" pitchFamily="34" charset="0"/>
                <a:sym typeface="Calibri"/>
              </a:rPr>
              <a:t> </a:t>
            </a:r>
            <a:r>
              <a:rPr lang="de-DE" sz="2300" dirty="0" err="1">
                <a:solidFill>
                  <a:schemeClr val="dk1"/>
                </a:solidFill>
                <a:latin typeface="Calibri" panose="020F0502020204030204" pitchFamily="34" charset="0"/>
                <a:ea typeface="Calibri"/>
                <a:cs typeface="Calibri" panose="020F0502020204030204" pitchFamily="34" charset="0"/>
                <a:sym typeface="Calibri"/>
              </a:rPr>
              <a:t>of</a:t>
            </a:r>
            <a:r>
              <a:rPr lang="de-DE" sz="2300" dirty="0">
                <a:solidFill>
                  <a:schemeClr val="dk1"/>
                </a:solidFill>
                <a:latin typeface="Calibri" panose="020F0502020204030204" pitchFamily="34" charset="0"/>
                <a:ea typeface="Calibri"/>
                <a:cs typeface="Calibri" panose="020F0502020204030204" pitchFamily="34" charset="0"/>
                <a:sym typeface="Calibri"/>
              </a:rPr>
              <a:t> SDG 8 </a:t>
            </a:r>
            <a:endParaRPr sz="2300" dirty="0">
              <a:solidFill>
                <a:schemeClr val="dk1"/>
              </a:solidFill>
              <a:latin typeface="Calibri" panose="020F0502020204030204" pitchFamily="34" charset="0"/>
              <a:ea typeface="Times New Roman"/>
              <a:cs typeface="Calibri" panose="020F0502020204030204" pitchFamily="34" charset="0"/>
              <a:sym typeface="Times New Roman"/>
            </a:endParaRPr>
          </a:p>
          <a:p>
            <a:pPr rtl="0" fontAlgn="base">
              <a:spcBef>
                <a:spcPts val="0"/>
              </a:spcBef>
              <a:spcAft>
                <a:spcPts val="0"/>
              </a:spcAft>
              <a:buFont typeface="Arial" panose="020B0604020202020204" pitchFamily="34" charset="0"/>
              <a:buChar char="•"/>
            </a:pPr>
            <a:r>
              <a:rPr lang="en-GB" sz="2300" b="0" i="0" u="none" strike="noStrike" dirty="0">
                <a:solidFill>
                  <a:srgbClr val="000000"/>
                </a:solidFill>
                <a:effectLst/>
                <a:latin typeface="Calibri" panose="020F0502020204030204" pitchFamily="34" charset="0"/>
                <a:cs typeface="Calibri" panose="020F0502020204030204" pitchFamily="34" charset="0"/>
              </a:rPr>
              <a:t>What is the status of the progress to achieve SDG 8 by 2030? </a:t>
            </a:r>
          </a:p>
          <a:p>
            <a:pPr rtl="0" fontAlgn="base">
              <a:spcBef>
                <a:spcPts val="0"/>
              </a:spcBef>
              <a:spcAft>
                <a:spcPts val="1000"/>
              </a:spcAft>
              <a:buFont typeface="Arial" panose="020B0604020202020204" pitchFamily="34" charset="0"/>
              <a:buChar char="•"/>
            </a:pPr>
            <a:r>
              <a:rPr lang="en-GB" sz="2300" b="0" i="0" u="none" strike="noStrike" dirty="0">
                <a:solidFill>
                  <a:srgbClr val="000000"/>
                </a:solidFill>
                <a:effectLst/>
                <a:latin typeface="Calibri" panose="020F0502020204030204" pitchFamily="34" charset="0"/>
                <a:cs typeface="Calibri" panose="020F0502020204030204" pitchFamily="34" charset="0"/>
              </a:rPr>
              <a:t>Explain the main characteristics of the key aspects of SDG 8: Green Economy, Sustainable Tourism, and Employment, decent work for all and social protection.</a:t>
            </a:r>
          </a:p>
          <a:p>
            <a:pPr marL="0" marR="0" lvl="0" indent="0" algn="l" rtl="0">
              <a:lnSpc>
                <a:spcPct val="115000"/>
              </a:lnSpc>
              <a:spcBef>
                <a:spcPts val="1000"/>
              </a:spcBef>
              <a:spcAft>
                <a:spcPts val="0"/>
              </a:spcAft>
              <a:buNone/>
            </a:pPr>
            <a:r>
              <a:rPr lang="de-DE" sz="2300" dirty="0">
                <a:solidFill>
                  <a:schemeClr val="dk1"/>
                </a:solidFill>
                <a:latin typeface="Calibri" panose="020F0502020204030204" pitchFamily="34" charset="0"/>
                <a:ea typeface="Calibri"/>
                <a:cs typeface="Calibri" panose="020F0502020204030204" pitchFamily="34" charset="0"/>
                <a:sym typeface="Calibri"/>
              </a:rPr>
              <a:t> 2.2 </a:t>
            </a:r>
            <a:r>
              <a:rPr lang="de-DE" sz="2300" dirty="0" err="1">
                <a:solidFill>
                  <a:schemeClr val="dk1"/>
                </a:solidFill>
                <a:latin typeface="Calibri" panose="020F0502020204030204" pitchFamily="34" charset="0"/>
                <a:ea typeface="Calibri"/>
                <a:cs typeface="Calibri" panose="020F0502020204030204" pitchFamily="34" charset="0"/>
                <a:sym typeface="Calibri"/>
              </a:rPr>
              <a:t>Interdependencies</a:t>
            </a:r>
            <a:r>
              <a:rPr lang="de-DE" sz="2300" dirty="0">
                <a:solidFill>
                  <a:schemeClr val="dk1"/>
                </a:solidFill>
                <a:latin typeface="Calibri" panose="020F0502020204030204" pitchFamily="34" charset="0"/>
                <a:ea typeface="Calibri"/>
                <a:cs typeface="Calibri" panose="020F0502020204030204" pitchFamily="34" charset="0"/>
                <a:sym typeface="Calibri"/>
              </a:rPr>
              <a:t> </a:t>
            </a:r>
            <a:r>
              <a:rPr lang="de-DE" sz="2300" dirty="0" err="1">
                <a:solidFill>
                  <a:schemeClr val="dk1"/>
                </a:solidFill>
                <a:latin typeface="Calibri" panose="020F0502020204030204" pitchFamily="34" charset="0"/>
                <a:ea typeface="Calibri"/>
                <a:cs typeface="Calibri" panose="020F0502020204030204" pitchFamily="34" charset="0"/>
                <a:sym typeface="Calibri"/>
              </a:rPr>
              <a:t>of</a:t>
            </a:r>
            <a:r>
              <a:rPr lang="de-DE" sz="2300" dirty="0">
                <a:solidFill>
                  <a:schemeClr val="dk1"/>
                </a:solidFill>
                <a:latin typeface="Calibri" panose="020F0502020204030204" pitchFamily="34" charset="0"/>
                <a:ea typeface="Calibri"/>
                <a:cs typeface="Calibri" panose="020F0502020204030204" pitchFamily="34" charset="0"/>
                <a:sym typeface="Calibri"/>
              </a:rPr>
              <a:t> SDG 8</a:t>
            </a:r>
            <a:endParaRPr sz="2300" dirty="0">
              <a:solidFill>
                <a:schemeClr val="dk1"/>
              </a:solidFill>
              <a:latin typeface="Calibri" panose="020F0502020204030204" pitchFamily="34" charset="0"/>
              <a:ea typeface="Times New Roman"/>
              <a:cs typeface="Calibri" panose="020F0502020204030204" pitchFamily="34" charset="0"/>
              <a:sym typeface="Times New Roman"/>
            </a:endParaRPr>
          </a:p>
          <a:p>
            <a:pPr rtl="0" fontAlgn="base">
              <a:spcBef>
                <a:spcPts val="0"/>
              </a:spcBef>
              <a:spcAft>
                <a:spcPts val="0"/>
              </a:spcAft>
              <a:buFont typeface="Arial" panose="020B0604020202020204" pitchFamily="34" charset="0"/>
              <a:buChar char="•"/>
            </a:pPr>
            <a:r>
              <a:rPr lang="en-GB" sz="2300" b="0" i="0" u="none" strike="noStrike" dirty="0">
                <a:solidFill>
                  <a:srgbClr val="000000"/>
                </a:solidFill>
                <a:effectLst/>
                <a:latin typeface="Calibri" panose="020F0502020204030204" pitchFamily="34" charset="0"/>
                <a:cs typeface="Calibri" panose="020F0502020204030204" pitchFamily="34" charset="0"/>
              </a:rPr>
              <a:t>How is SDG 8 interconnected with the other SDGs? What other Goals do you think will be most affected if Goal 8 is not achieved? </a:t>
            </a:r>
          </a:p>
          <a:p>
            <a:pPr rtl="0" fontAlgn="base">
              <a:spcBef>
                <a:spcPts val="0"/>
              </a:spcBef>
              <a:spcAft>
                <a:spcPts val="1000"/>
              </a:spcAft>
              <a:buFont typeface="Arial" panose="020B0604020202020204" pitchFamily="34" charset="0"/>
              <a:buChar char="•"/>
            </a:pPr>
            <a:r>
              <a:rPr lang="en-GB" sz="2300" b="0" i="0" u="none" strike="noStrike" dirty="0">
                <a:solidFill>
                  <a:srgbClr val="000000"/>
                </a:solidFill>
                <a:effectLst/>
                <a:latin typeface="Calibri" panose="020F0502020204030204" pitchFamily="34" charset="0"/>
                <a:cs typeface="Calibri" panose="020F0502020204030204" pitchFamily="34" charset="0"/>
              </a:rPr>
              <a:t>Select any three SDGs and briefly explain how they interact with SDG 8. Use examples from your region to illustrate your explanation.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37"/>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dirty="0"/>
              <a:t>6.2 Assessment</a:t>
            </a:r>
            <a:endParaRPr dirty="0"/>
          </a:p>
        </p:txBody>
      </p:sp>
      <p:pic>
        <p:nvPicPr>
          <p:cNvPr id="981" name="Google Shape;981;p37"/>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982" name="Google Shape;982;p37"/>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983" name="Google Shape;983;p37"/>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984" name="Google Shape;984;p37"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985" name="Google Shape;985;p37"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986" name="Google Shape;986;p37"/>
          <p:cNvSpPr txBox="1"/>
          <p:nvPr/>
        </p:nvSpPr>
        <p:spPr>
          <a:xfrm>
            <a:off x="838424" y="2201284"/>
            <a:ext cx="10802583" cy="440937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000"/>
              </a:spcBef>
              <a:spcAft>
                <a:spcPts val="0"/>
              </a:spcAft>
              <a:buNone/>
            </a:pPr>
            <a:r>
              <a:rPr lang="de-DE" sz="2300" dirty="0">
                <a:solidFill>
                  <a:schemeClr val="dk1"/>
                </a:solidFill>
                <a:latin typeface="Calibri" panose="020F0502020204030204" pitchFamily="34" charset="0"/>
                <a:ea typeface="Calibri"/>
                <a:cs typeface="Calibri" panose="020F0502020204030204" pitchFamily="34" charset="0"/>
                <a:sym typeface="Calibri"/>
              </a:rPr>
              <a:t>2.3 Advantages </a:t>
            </a:r>
            <a:r>
              <a:rPr lang="de-DE" sz="2300" dirty="0" err="1">
                <a:solidFill>
                  <a:schemeClr val="dk1"/>
                </a:solidFill>
                <a:latin typeface="Calibri" panose="020F0502020204030204" pitchFamily="34" charset="0"/>
                <a:ea typeface="Calibri"/>
                <a:cs typeface="Calibri" panose="020F0502020204030204" pitchFamily="34" charset="0"/>
                <a:sym typeface="Calibri"/>
              </a:rPr>
              <a:t>of</a:t>
            </a:r>
            <a:r>
              <a:rPr lang="de-DE" sz="2300" dirty="0">
                <a:solidFill>
                  <a:schemeClr val="dk1"/>
                </a:solidFill>
                <a:latin typeface="Calibri" panose="020F0502020204030204" pitchFamily="34" charset="0"/>
                <a:ea typeface="Calibri"/>
                <a:cs typeface="Calibri" panose="020F0502020204030204" pitchFamily="34" charset="0"/>
                <a:sym typeface="Calibri"/>
              </a:rPr>
              <a:t> SDG 8 </a:t>
            </a:r>
            <a:endParaRPr sz="2300" dirty="0">
              <a:solidFill>
                <a:schemeClr val="dk1"/>
              </a:solidFill>
              <a:latin typeface="Calibri" panose="020F0502020204030204" pitchFamily="34" charset="0"/>
              <a:ea typeface="Times New Roman"/>
              <a:cs typeface="Calibri" panose="020F0502020204030204" pitchFamily="34" charset="0"/>
              <a:sym typeface="Times New Roman"/>
            </a:endParaRPr>
          </a:p>
          <a:p>
            <a:pPr rtl="0" fontAlgn="base">
              <a:spcBef>
                <a:spcPts val="0"/>
              </a:spcBef>
              <a:spcAft>
                <a:spcPts val="0"/>
              </a:spcAft>
              <a:buFont typeface="Arial" panose="020B0604020202020204" pitchFamily="34" charset="0"/>
              <a:buChar char="•"/>
            </a:pPr>
            <a:r>
              <a:rPr lang="en-GB" sz="2300" b="0" i="0" u="none" strike="noStrike" dirty="0">
                <a:solidFill>
                  <a:srgbClr val="000000"/>
                </a:solidFill>
                <a:effectLst/>
                <a:latin typeface="Calibri" panose="020F0502020204030204" pitchFamily="34" charset="0"/>
                <a:cs typeface="Calibri" panose="020F0502020204030204" pitchFamily="34" charset="0"/>
              </a:rPr>
              <a:t> What would the main advantages be for the world if the goal of economic growth is achieved? </a:t>
            </a:r>
          </a:p>
          <a:p>
            <a:pPr rtl="0" fontAlgn="base">
              <a:spcBef>
                <a:spcPts val="0"/>
              </a:spcBef>
              <a:spcAft>
                <a:spcPts val="1000"/>
              </a:spcAft>
              <a:buFont typeface="Arial" panose="020B0604020202020204" pitchFamily="34" charset="0"/>
              <a:buChar char="•"/>
            </a:pPr>
            <a:r>
              <a:rPr lang="en-GB" sz="2300" b="0" i="0" u="none" strike="noStrike" dirty="0">
                <a:solidFill>
                  <a:srgbClr val="000000"/>
                </a:solidFill>
                <a:effectLst/>
                <a:latin typeface="Calibri" panose="020F0502020204030204" pitchFamily="34" charset="0"/>
                <a:cs typeface="Calibri" panose="020F0502020204030204" pitchFamily="34" charset="0"/>
              </a:rPr>
              <a:t> Select any two of the targets of SDG 8 and explain the specific advantages which will manifest with the attainment of these targets. Link it to advantages for your specific region. </a:t>
            </a:r>
          </a:p>
          <a:p>
            <a:pPr marL="0" marR="0" lvl="0" indent="0" algn="l" rtl="0">
              <a:lnSpc>
                <a:spcPct val="115000"/>
              </a:lnSpc>
              <a:spcBef>
                <a:spcPts val="1000"/>
              </a:spcBef>
              <a:spcAft>
                <a:spcPts val="0"/>
              </a:spcAft>
              <a:buNone/>
            </a:pPr>
            <a:r>
              <a:rPr lang="de-DE" sz="2300" dirty="0">
                <a:solidFill>
                  <a:schemeClr val="dk1"/>
                </a:solidFill>
                <a:latin typeface="Calibri" panose="020F0502020204030204" pitchFamily="34" charset="0"/>
                <a:ea typeface="Calibri"/>
                <a:cs typeface="Calibri" panose="020F0502020204030204" pitchFamily="34" charset="0"/>
                <a:sym typeface="Calibri"/>
              </a:rPr>
              <a:t> 2.4 Challenges in </a:t>
            </a:r>
            <a:r>
              <a:rPr lang="de-DE" sz="2300" dirty="0" err="1">
                <a:solidFill>
                  <a:schemeClr val="dk1"/>
                </a:solidFill>
                <a:latin typeface="Calibri" panose="020F0502020204030204" pitchFamily="34" charset="0"/>
                <a:ea typeface="Calibri"/>
                <a:cs typeface="Calibri" panose="020F0502020204030204" pitchFamily="34" charset="0"/>
                <a:sym typeface="Calibri"/>
              </a:rPr>
              <a:t>the</a:t>
            </a:r>
            <a:r>
              <a:rPr lang="de-DE" sz="2300" dirty="0">
                <a:solidFill>
                  <a:schemeClr val="dk1"/>
                </a:solidFill>
                <a:latin typeface="Calibri" panose="020F0502020204030204" pitchFamily="34" charset="0"/>
                <a:ea typeface="Calibri"/>
                <a:cs typeface="Calibri" panose="020F0502020204030204" pitchFamily="34" charset="0"/>
                <a:sym typeface="Calibri"/>
              </a:rPr>
              <a:t> </a:t>
            </a:r>
            <a:r>
              <a:rPr lang="de-DE" sz="2300" dirty="0" err="1">
                <a:solidFill>
                  <a:schemeClr val="dk1"/>
                </a:solidFill>
                <a:latin typeface="Calibri" panose="020F0502020204030204" pitchFamily="34" charset="0"/>
                <a:ea typeface="Calibri"/>
                <a:cs typeface="Calibri" panose="020F0502020204030204" pitchFamily="34" charset="0"/>
                <a:sym typeface="Calibri"/>
              </a:rPr>
              <a:t>implementation</a:t>
            </a:r>
            <a:r>
              <a:rPr lang="de-DE" sz="2300" dirty="0">
                <a:solidFill>
                  <a:schemeClr val="dk1"/>
                </a:solidFill>
                <a:latin typeface="Calibri" panose="020F0502020204030204" pitchFamily="34" charset="0"/>
                <a:ea typeface="Calibri"/>
                <a:cs typeface="Calibri" panose="020F0502020204030204" pitchFamily="34" charset="0"/>
                <a:sym typeface="Calibri"/>
              </a:rPr>
              <a:t> </a:t>
            </a:r>
            <a:r>
              <a:rPr lang="de-DE" sz="2300" dirty="0" err="1">
                <a:solidFill>
                  <a:schemeClr val="dk1"/>
                </a:solidFill>
                <a:latin typeface="Calibri" panose="020F0502020204030204" pitchFamily="34" charset="0"/>
                <a:ea typeface="Calibri"/>
                <a:cs typeface="Calibri" panose="020F0502020204030204" pitchFamily="34" charset="0"/>
                <a:sym typeface="Calibri"/>
              </a:rPr>
              <a:t>of</a:t>
            </a:r>
            <a:r>
              <a:rPr lang="de-DE" sz="2300" dirty="0">
                <a:solidFill>
                  <a:schemeClr val="dk1"/>
                </a:solidFill>
                <a:latin typeface="Calibri" panose="020F0502020204030204" pitchFamily="34" charset="0"/>
                <a:ea typeface="Calibri"/>
                <a:cs typeface="Calibri" panose="020F0502020204030204" pitchFamily="34" charset="0"/>
                <a:sym typeface="Calibri"/>
              </a:rPr>
              <a:t> SDG 8 </a:t>
            </a:r>
            <a:endParaRPr sz="2300" dirty="0">
              <a:solidFill>
                <a:schemeClr val="dk1"/>
              </a:solidFill>
              <a:latin typeface="Calibri" panose="020F0502020204030204" pitchFamily="34" charset="0"/>
              <a:ea typeface="Times New Roman"/>
              <a:cs typeface="Calibri" panose="020F0502020204030204" pitchFamily="34" charset="0"/>
              <a:sym typeface="Times New Roman"/>
            </a:endParaRPr>
          </a:p>
          <a:p>
            <a:pPr rtl="0" fontAlgn="base">
              <a:spcBef>
                <a:spcPts val="0"/>
              </a:spcBef>
              <a:spcAft>
                <a:spcPts val="0"/>
              </a:spcAft>
              <a:buFont typeface="Arial" panose="020B0604020202020204" pitchFamily="34" charset="0"/>
              <a:buChar char="•"/>
            </a:pPr>
            <a:r>
              <a:rPr lang="en-GB" sz="2300" b="0" i="0" u="none" strike="noStrike" dirty="0">
                <a:solidFill>
                  <a:srgbClr val="000000"/>
                </a:solidFill>
                <a:effectLst/>
                <a:latin typeface="Calibri" panose="020F0502020204030204" pitchFamily="34" charset="0"/>
                <a:cs typeface="Calibri" panose="020F0502020204030204" pitchFamily="34" charset="0"/>
              </a:rPr>
              <a:t> How have different global crises been affecting the implementation of SDG 8? </a:t>
            </a:r>
          </a:p>
          <a:p>
            <a:pPr rtl="0" fontAlgn="base">
              <a:spcBef>
                <a:spcPts val="0"/>
              </a:spcBef>
              <a:spcAft>
                <a:spcPts val="1000"/>
              </a:spcAft>
              <a:buFont typeface="Arial" panose="020B0604020202020204" pitchFamily="34" charset="0"/>
              <a:buChar char="•"/>
            </a:pPr>
            <a:r>
              <a:rPr lang="en-GB" sz="2300" b="0" i="0" u="none" strike="noStrike" dirty="0">
                <a:solidFill>
                  <a:srgbClr val="000000"/>
                </a:solidFill>
                <a:effectLst/>
                <a:latin typeface="Calibri" panose="020F0502020204030204" pitchFamily="34" charset="0"/>
                <a:cs typeface="Calibri" panose="020F0502020204030204" pitchFamily="34" charset="0"/>
              </a:rPr>
              <a:t> What are the difficulties in implementing SDG 8 in your country? Which are the main barriers? And how can they be overcome?  </a:t>
            </a:r>
          </a:p>
        </p:txBody>
      </p:sp>
    </p:spTree>
    <p:extLst>
      <p:ext uri="{BB962C8B-B14F-4D97-AF65-F5344CB8AC3E}">
        <p14:creationId xmlns:p14="http://schemas.microsoft.com/office/powerpoint/2010/main" val="14730616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38"/>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6.2 Assessment</a:t>
            </a:r>
            <a:endParaRPr/>
          </a:p>
        </p:txBody>
      </p:sp>
      <p:pic>
        <p:nvPicPr>
          <p:cNvPr id="993" name="Google Shape;993;p38"/>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994" name="Google Shape;994;p38"/>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995" name="Google Shape;995;p38"/>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996" name="Google Shape;996;p38"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997" name="Google Shape;997;p38"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998" name="Google Shape;998;p38"/>
          <p:cNvSpPr txBox="1"/>
          <p:nvPr/>
        </p:nvSpPr>
        <p:spPr>
          <a:xfrm>
            <a:off x="793802" y="2307709"/>
            <a:ext cx="10802583" cy="441091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b="1" dirty="0">
                <a:solidFill>
                  <a:schemeClr val="dk1"/>
                </a:solidFill>
                <a:latin typeface="Calibri" panose="020F0502020204030204" pitchFamily="34" charset="0"/>
                <a:ea typeface="Calibri"/>
                <a:cs typeface="Calibri" panose="020F0502020204030204" pitchFamily="34" charset="0"/>
                <a:sym typeface="Calibri"/>
              </a:rPr>
              <a:t>3. </a:t>
            </a:r>
            <a:r>
              <a:rPr lang="de-DE" sz="1800" b="1" dirty="0" err="1">
                <a:solidFill>
                  <a:schemeClr val="dk1"/>
                </a:solidFill>
                <a:latin typeface="Calibri" panose="020F0502020204030204" pitchFamily="34" charset="0"/>
                <a:ea typeface="Calibri"/>
                <a:cs typeface="Calibri" panose="020F0502020204030204" pitchFamily="34" charset="0"/>
                <a:sym typeface="Calibri"/>
              </a:rPr>
              <a:t>Overview</a:t>
            </a:r>
            <a:r>
              <a:rPr lang="de-DE" sz="1800" b="1" dirty="0">
                <a:solidFill>
                  <a:schemeClr val="dk1"/>
                </a:solidFill>
                <a:latin typeface="Calibri" panose="020F0502020204030204" pitchFamily="34" charset="0"/>
                <a:ea typeface="Calibri"/>
                <a:cs typeface="Calibri" panose="020F0502020204030204" pitchFamily="34" charset="0"/>
                <a:sym typeface="Calibri"/>
              </a:rPr>
              <a:t> </a:t>
            </a:r>
            <a:r>
              <a:rPr lang="de-DE" sz="1800" b="1" dirty="0" err="1">
                <a:solidFill>
                  <a:schemeClr val="dk1"/>
                </a:solidFill>
                <a:latin typeface="Calibri" panose="020F0502020204030204" pitchFamily="34" charset="0"/>
                <a:ea typeface="Calibri"/>
                <a:cs typeface="Calibri" panose="020F0502020204030204" pitchFamily="34" charset="0"/>
                <a:sym typeface="Calibri"/>
              </a:rPr>
              <a:t>of</a:t>
            </a:r>
            <a:r>
              <a:rPr lang="de-DE" sz="1800" b="1" dirty="0">
                <a:solidFill>
                  <a:schemeClr val="dk1"/>
                </a:solidFill>
                <a:latin typeface="Calibri" panose="020F0502020204030204" pitchFamily="34" charset="0"/>
                <a:ea typeface="Calibri"/>
                <a:cs typeface="Calibri" panose="020F0502020204030204" pitchFamily="34" charset="0"/>
                <a:sym typeface="Calibri"/>
              </a:rPr>
              <a:t> global </a:t>
            </a:r>
            <a:r>
              <a:rPr lang="de-DE" sz="1800" b="1" dirty="0" err="1">
                <a:solidFill>
                  <a:schemeClr val="dk1"/>
                </a:solidFill>
                <a:latin typeface="Calibri" panose="020F0502020204030204" pitchFamily="34" charset="0"/>
                <a:ea typeface="Calibri"/>
                <a:cs typeface="Calibri" panose="020F0502020204030204" pitchFamily="34" charset="0"/>
                <a:sym typeface="Calibri"/>
              </a:rPr>
              <a:t>crisis</a:t>
            </a:r>
            <a:r>
              <a:rPr lang="de-DE" sz="1800" b="1" dirty="0">
                <a:solidFill>
                  <a:schemeClr val="dk1"/>
                </a:solidFill>
                <a:latin typeface="Calibri" panose="020F0502020204030204" pitchFamily="34" charset="0"/>
                <a:ea typeface="Calibri"/>
                <a:cs typeface="Calibri" panose="020F0502020204030204" pitchFamily="34" charset="0"/>
                <a:sym typeface="Calibri"/>
              </a:rPr>
              <a:t> </a:t>
            </a:r>
            <a:r>
              <a:rPr lang="de-DE" sz="1800" b="1" dirty="0" err="1">
                <a:solidFill>
                  <a:schemeClr val="dk1"/>
                </a:solidFill>
                <a:latin typeface="Calibri" panose="020F0502020204030204" pitchFamily="34" charset="0"/>
                <a:ea typeface="Calibri"/>
                <a:cs typeface="Calibri" panose="020F0502020204030204" pitchFamily="34" charset="0"/>
                <a:sym typeface="Calibri"/>
              </a:rPr>
              <a:t>that</a:t>
            </a:r>
            <a:r>
              <a:rPr lang="de-DE" sz="1800" b="1" dirty="0">
                <a:solidFill>
                  <a:schemeClr val="dk1"/>
                </a:solidFill>
                <a:latin typeface="Calibri" panose="020F0502020204030204" pitchFamily="34" charset="0"/>
                <a:ea typeface="Calibri"/>
                <a:cs typeface="Calibri" panose="020F0502020204030204" pitchFamily="34" charset="0"/>
                <a:sym typeface="Calibri"/>
              </a:rPr>
              <a:t> </a:t>
            </a:r>
            <a:r>
              <a:rPr lang="de-DE" sz="1800" b="1" dirty="0" err="1">
                <a:solidFill>
                  <a:schemeClr val="dk1"/>
                </a:solidFill>
                <a:latin typeface="Calibri" panose="020F0502020204030204" pitchFamily="34" charset="0"/>
                <a:ea typeface="Calibri"/>
                <a:cs typeface="Calibri" panose="020F0502020204030204" pitchFamily="34" charset="0"/>
                <a:sym typeface="Calibri"/>
              </a:rPr>
              <a:t>have</a:t>
            </a:r>
            <a:r>
              <a:rPr lang="de-DE" sz="1800" b="1" dirty="0">
                <a:solidFill>
                  <a:schemeClr val="dk1"/>
                </a:solidFill>
                <a:latin typeface="Calibri" panose="020F0502020204030204" pitchFamily="34" charset="0"/>
                <a:ea typeface="Calibri"/>
                <a:cs typeface="Calibri" panose="020F0502020204030204" pitchFamily="34" charset="0"/>
                <a:sym typeface="Calibri"/>
              </a:rPr>
              <a:t> </a:t>
            </a:r>
            <a:r>
              <a:rPr lang="de-DE" sz="1800" b="1" dirty="0" err="1">
                <a:solidFill>
                  <a:schemeClr val="dk1"/>
                </a:solidFill>
                <a:latin typeface="Calibri" panose="020F0502020204030204" pitchFamily="34" charset="0"/>
                <a:ea typeface="Calibri"/>
                <a:cs typeface="Calibri" panose="020F0502020204030204" pitchFamily="34" charset="0"/>
                <a:sym typeface="Calibri"/>
              </a:rPr>
              <a:t>negatively</a:t>
            </a:r>
            <a:r>
              <a:rPr lang="de-DE" sz="1800" b="1" dirty="0">
                <a:solidFill>
                  <a:schemeClr val="dk1"/>
                </a:solidFill>
                <a:latin typeface="Calibri" panose="020F0502020204030204" pitchFamily="34" charset="0"/>
                <a:ea typeface="Calibri"/>
                <a:cs typeface="Calibri" panose="020F0502020204030204" pitchFamily="34" charset="0"/>
                <a:sym typeface="Calibri"/>
              </a:rPr>
              <a:t> </a:t>
            </a:r>
            <a:r>
              <a:rPr lang="de-DE" sz="1800" b="1" dirty="0" err="1">
                <a:solidFill>
                  <a:schemeClr val="dk1"/>
                </a:solidFill>
                <a:latin typeface="Calibri" panose="020F0502020204030204" pitchFamily="34" charset="0"/>
                <a:ea typeface="Calibri"/>
                <a:cs typeface="Calibri" panose="020F0502020204030204" pitchFamily="34" charset="0"/>
                <a:sym typeface="Calibri"/>
              </a:rPr>
              <a:t>impacted</a:t>
            </a:r>
            <a:r>
              <a:rPr lang="de-DE" sz="1800" b="1" dirty="0">
                <a:solidFill>
                  <a:schemeClr val="dk1"/>
                </a:solidFill>
                <a:latin typeface="Calibri" panose="020F0502020204030204" pitchFamily="34" charset="0"/>
                <a:ea typeface="Calibri"/>
                <a:cs typeface="Calibri" panose="020F0502020204030204" pitchFamily="34" charset="0"/>
                <a:sym typeface="Calibri"/>
              </a:rPr>
              <a:t> on </a:t>
            </a:r>
            <a:r>
              <a:rPr lang="de-DE" sz="1800" b="1" dirty="0" err="1">
                <a:solidFill>
                  <a:schemeClr val="dk1"/>
                </a:solidFill>
                <a:latin typeface="Calibri" panose="020F0502020204030204" pitchFamily="34" charset="0"/>
                <a:ea typeface="Calibri"/>
                <a:cs typeface="Calibri" panose="020F0502020204030204" pitchFamily="34" charset="0"/>
                <a:sym typeface="Calibri"/>
              </a:rPr>
              <a:t>the</a:t>
            </a:r>
            <a:r>
              <a:rPr lang="de-DE" sz="1800" b="1" dirty="0">
                <a:solidFill>
                  <a:schemeClr val="dk1"/>
                </a:solidFill>
                <a:latin typeface="Calibri" panose="020F0502020204030204" pitchFamily="34" charset="0"/>
                <a:ea typeface="Calibri"/>
                <a:cs typeface="Calibri" panose="020F0502020204030204" pitchFamily="34" charset="0"/>
                <a:sym typeface="Calibri"/>
              </a:rPr>
              <a:t> </a:t>
            </a:r>
            <a:r>
              <a:rPr lang="de-DE" sz="1800" b="1" dirty="0" err="1">
                <a:solidFill>
                  <a:schemeClr val="dk1"/>
                </a:solidFill>
                <a:latin typeface="Calibri" panose="020F0502020204030204" pitchFamily="34" charset="0"/>
                <a:ea typeface="Calibri"/>
                <a:cs typeface="Calibri" panose="020F0502020204030204" pitchFamily="34" charset="0"/>
                <a:sym typeface="Calibri"/>
              </a:rPr>
              <a:t>achievement</a:t>
            </a:r>
            <a:r>
              <a:rPr lang="de-DE" sz="1800" b="1" dirty="0">
                <a:solidFill>
                  <a:schemeClr val="dk1"/>
                </a:solidFill>
                <a:latin typeface="Calibri" panose="020F0502020204030204" pitchFamily="34" charset="0"/>
                <a:ea typeface="Calibri"/>
                <a:cs typeface="Calibri" panose="020F0502020204030204" pitchFamily="34" charset="0"/>
                <a:sym typeface="Calibri"/>
              </a:rPr>
              <a:t> </a:t>
            </a:r>
            <a:r>
              <a:rPr lang="de-DE" sz="1800" b="1" dirty="0" err="1">
                <a:solidFill>
                  <a:schemeClr val="dk1"/>
                </a:solidFill>
                <a:latin typeface="Calibri" panose="020F0502020204030204" pitchFamily="34" charset="0"/>
                <a:ea typeface="Calibri"/>
                <a:cs typeface="Calibri" panose="020F0502020204030204" pitchFamily="34" charset="0"/>
                <a:sym typeface="Calibri"/>
              </a:rPr>
              <a:t>of</a:t>
            </a:r>
            <a:r>
              <a:rPr lang="de-DE" sz="1800" b="1" dirty="0">
                <a:solidFill>
                  <a:schemeClr val="dk1"/>
                </a:solidFill>
                <a:latin typeface="Calibri" panose="020F0502020204030204" pitchFamily="34" charset="0"/>
                <a:ea typeface="Calibri"/>
                <a:cs typeface="Calibri" panose="020F0502020204030204" pitchFamily="34" charset="0"/>
                <a:sym typeface="Calibri"/>
              </a:rPr>
              <a:t> SDG 8</a:t>
            </a:r>
            <a:endParaRPr sz="1800" dirty="0">
              <a:solidFill>
                <a:schemeClr val="dk1"/>
              </a:solidFill>
              <a:latin typeface="Calibri" panose="020F0502020204030204" pitchFamily="34" charset="0"/>
              <a:ea typeface="Times New Roman"/>
              <a:cs typeface="Calibri" panose="020F0502020204030204" pitchFamily="34" charset="0"/>
              <a:sym typeface="Times New Roman"/>
            </a:endParaRPr>
          </a:p>
          <a:p>
            <a:pPr marL="514350" marR="0" lvl="0" indent="-285750" algn="l" rtl="0">
              <a:lnSpc>
                <a:spcPct val="115000"/>
              </a:lnSpc>
              <a:spcBef>
                <a:spcPts val="1000"/>
              </a:spcBef>
              <a:spcAft>
                <a:spcPts val="0"/>
              </a:spcAft>
              <a:buClr>
                <a:schemeClr val="dk1"/>
              </a:buClr>
              <a:buSzPts val="1600"/>
              <a:buFont typeface="Arial"/>
              <a:buChar char="•"/>
            </a:pPr>
            <a:r>
              <a:rPr lang="de-DE" sz="1800" dirty="0">
                <a:solidFill>
                  <a:schemeClr val="dk1"/>
                </a:solidFill>
                <a:latin typeface="Calibri" panose="020F0502020204030204" pitchFamily="34" charset="0"/>
                <a:ea typeface="Calibri"/>
                <a:cs typeface="Calibri" panose="020F0502020204030204" pitchFamily="34" charset="0"/>
                <a:sym typeface="Calibri"/>
              </a:rPr>
              <a:t>Name at least 3 global </a:t>
            </a:r>
            <a:r>
              <a:rPr lang="de-DE" sz="1800" dirty="0" err="1">
                <a:solidFill>
                  <a:schemeClr val="dk1"/>
                </a:solidFill>
                <a:latin typeface="Calibri" panose="020F0502020204030204" pitchFamily="34" charset="0"/>
                <a:ea typeface="Calibri"/>
                <a:cs typeface="Calibri" panose="020F0502020204030204" pitchFamily="34" charset="0"/>
                <a:sym typeface="Calibri"/>
              </a:rPr>
              <a:t>crisis</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that</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affect</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the</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achievement</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of</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the</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targets</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of</a:t>
            </a:r>
            <a:r>
              <a:rPr lang="de-DE" sz="1800" dirty="0">
                <a:solidFill>
                  <a:schemeClr val="dk1"/>
                </a:solidFill>
                <a:latin typeface="Calibri" panose="020F0502020204030204" pitchFamily="34" charset="0"/>
                <a:ea typeface="Calibri"/>
                <a:cs typeface="Calibri" panose="020F0502020204030204" pitchFamily="34" charset="0"/>
                <a:sym typeface="Calibri"/>
              </a:rPr>
              <a:t> SDG 8.</a:t>
            </a:r>
            <a:endParaRPr sz="1800" dirty="0">
              <a:solidFill>
                <a:schemeClr val="dk1"/>
              </a:solidFill>
              <a:latin typeface="Calibri" panose="020F0502020204030204" pitchFamily="34" charset="0"/>
              <a:ea typeface="Times New Roman"/>
              <a:cs typeface="Calibri" panose="020F0502020204030204" pitchFamily="34" charset="0"/>
              <a:sym typeface="Times New Roman"/>
            </a:endParaRPr>
          </a:p>
          <a:p>
            <a:pPr marL="0" marR="0" lvl="0" indent="0" algn="l" rtl="0">
              <a:lnSpc>
                <a:spcPct val="115000"/>
              </a:lnSpc>
              <a:spcBef>
                <a:spcPts val="1000"/>
              </a:spcBef>
              <a:spcAft>
                <a:spcPts val="0"/>
              </a:spcAft>
              <a:buNone/>
            </a:pPr>
            <a:r>
              <a:rPr lang="de-DE" sz="1800" dirty="0">
                <a:solidFill>
                  <a:schemeClr val="dk1"/>
                </a:solidFill>
                <a:latin typeface="Calibri" panose="020F0502020204030204" pitchFamily="34" charset="0"/>
                <a:ea typeface="Calibri"/>
                <a:cs typeface="Calibri" panose="020F0502020204030204" pitchFamily="34" charset="0"/>
                <a:sym typeface="Calibri"/>
              </a:rPr>
              <a:t>3.1 Climate Change </a:t>
            </a:r>
            <a:endParaRPr sz="1800" dirty="0">
              <a:solidFill>
                <a:schemeClr val="dk1"/>
              </a:solidFill>
              <a:latin typeface="Calibri" panose="020F0502020204030204" pitchFamily="34" charset="0"/>
              <a:ea typeface="Times New Roman"/>
              <a:cs typeface="Calibri" panose="020F0502020204030204" pitchFamily="34" charset="0"/>
              <a:sym typeface="Times New Roman"/>
            </a:endParaRPr>
          </a:p>
          <a:p>
            <a:pPr marL="514350" indent="-285750" fontAlgn="base">
              <a:lnSpc>
                <a:spcPct val="115000"/>
              </a:lnSpc>
              <a:spcBef>
                <a:spcPts val="0"/>
              </a:spcBef>
              <a:buClr>
                <a:schemeClr val="dk1"/>
              </a:buClr>
              <a:buSzPts val="1600"/>
              <a:buFont typeface="Arial"/>
              <a:buChar char="•"/>
            </a:pPr>
            <a:r>
              <a:rPr lang="de-DE" sz="1800" dirty="0" err="1">
                <a:solidFill>
                  <a:schemeClr val="dk1"/>
                </a:solidFill>
                <a:latin typeface="Calibri" panose="020F0502020204030204" pitchFamily="34" charset="0"/>
                <a:cs typeface="Calibri" panose="020F0502020204030204" pitchFamily="34" charset="0"/>
                <a:sym typeface="Calibri"/>
              </a:rPr>
              <a:t>How</a:t>
            </a:r>
            <a:r>
              <a:rPr lang="de-DE" sz="1800" dirty="0">
                <a:solidFill>
                  <a:schemeClr val="dk1"/>
                </a:solidFill>
                <a:latin typeface="Calibri" panose="020F0502020204030204" pitchFamily="34" charset="0"/>
                <a:cs typeface="Calibri" panose="020F0502020204030204" pitchFamily="34" charset="0"/>
                <a:sym typeface="Calibri"/>
              </a:rPr>
              <a:t> </a:t>
            </a:r>
            <a:r>
              <a:rPr lang="de-DE" sz="1800" dirty="0" err="1">
                <a:solidFill>
                  <a:schemeClr val="dk1"/>
                </a:solidFill>
                <a:latin typeface="Calibri" panose="020F0502020204030204" pitchFamily="34" charset="0"/>
                <a:cs typeface="Calibri" panose="020F0502020204030204" pitchFamily="34" charset="0"/>
                <a:sym typeface="Calibri"/>
              </a:rPr>
              <a:t>has</a:t>
            </a:r>
            <a:r>
              <a:rPr lang="de-DE" sz="1800" dirty="0">
                <a:solidFill>
                  <a:schemeClr val="dk1"/>
                </a:solidFill>
                <a:latin typeface="Calibri" panose="020F0502020204030204" pitchFamily="34" charset="0"/>
                <a:cs typeface="Calibri" panose="020F0502020204030204" pitchFamily="34" charset="0"/>
                <a:sym typeface="Calibri"/>
              </a:rPr>
              <a:t> </a:t>
            </a:r>
            <a:r>
              <a:rPr lang="de-DE" sz="1800" dirty="0" err="1">
                <a:solidFill>
                  <a:schemeClr val="dk1"/>
                </a:solidFill>
                <a:latin typeface="Calibri" panose="020F0502020204030204" pitchFamily="34" charset="0"/>
                <a:cs typeface="Calibri" panose="020F0502020204030204" pitchFamily="34" charset="0"/>
                <a:sym typeface="Calibri"/>
              </a:rPr>
              <a:t>climate</a:t>
            </a:r>
            <a:r>
              <a:rPr lang="de-DE" sz="1800" dirty="0">
                <a:solidFill>
                  <a:schemeClr val="dk1"/>
                </a:solidFill>
                <a:latin typeface="Calibri" panose="020F0502020204030204" pitchFamily="34" charset="0"/>
                <a:cs typeface="Calibri" panose="020F0502020204030204" pitchFamily="34" charset="0"/>
                <a:sym typeface="Calibri"/>
              </a:rPr>
              <a:t> </a:t>
            </a:r>
            <a:r>
              <a:rPr lang="de-DE" sz="1800" dirty="0" err="1">
                <a:solidFill>
                  <a:schemeClr val="dk1"/>
                </a:solidFill>
                <a:latin typeface="Calibri" panose="020F0502020204030204" pitchFamily="34" charset="0"/>
                <a:cs typeface="Calibri" panose="020F0502020204030204" pitchFamily="34" charset="0"/>
                <a:sym typeface="Calibri"/>
              </a:rPr>
              <a:t>change</a:t>
            </a:r>
            <a:r>
              <a:rPr lang="de-DE" sz="1800" dirty="0">
                <a:solidFill>
                  <a:schemeClr val="dk1"/>
                </a:solidFill>
                <a:latin typeface="Calibri" panose="020F0502020204030204" pitchFamily="34" charset="0"/>
                <a:cs typeface="Calibri" panose="020F0502020204030204" pitchFamily="34" charset="0"/>
                <a:sym typeface="Calibri"/>
              </a:rPr>
              <a:t> </a:t>
            </a:r>
            <a:r>
              <a:rPr lang="de-DE" sz="1800" dirty="0" err="1">
                <a:solidFill>
                  <a:schemeClr val="dk1"/>
                </a:solidFill>
                <a:latin typeface="Calibri" panose="020F0502020204030204" pitchFamily="34" charset="0"/>
                <a:cs typeface="Calibri" panose="020F0502020204030204" pitchFamily="34" charset="0"/>
                <a:sym typeface="Calibri"/>
              </a:rPr>
              <a:t>negatively</a:t>
            </a:r>
            <a:r>
              <a:rPr lang="de-DE" sz="1800" dirty="0">
                <a:solidFill>
                  <a:schemeClr val="dk1"/>
                </a:solidFill>
                <a:latin typeface="Calibri" panose="020F0502020204030204" pitchFamily="34" charset="0"/>
                <a:cs typeface="Calibri" panose="020F0502020204030204" pitchFamily="34" charset="0"/>
                <a:sym typeface="Calibri"/>
              </a:rPr>
              <a:t> </a:t>
            </a:r>
            <a:r>
              <a:rPr lang="de-DE" sz="1800" dirty="0" err="1">
                <a:solidFill>
                  <a:schemeClr val="dk1"/>
                </a:solidFill>
                <a:latin typeface="Calibri" panose="020F0502020204030204" pitchFamily="34" charset="0"/>
                <a:cs typeface="Calibri" panose="020F0502020204030204" pitchFamily="34" charset="0"/>
                <a:sym typeface="Calibri"/>
              </a:rPr>
              <a:t>impacted</a:t>
            </a:r>
            <a:r>
              <a:rPr lang="de-DE" sz="1800" dirty="0">
                <a:solidFill>
                  <a:schemeClr val="dk1"/>
                </a:solidFill>
                <a:latin typeface="Calibri" panose="020F0502020204030204" pitchFamily="34" charset="0"/>
                <a:cs typeface="Calibri" panose="020F0502020204030204" pitchFamily="34" charset="0"/>
                <a:sym typeface="Calibri"/>
              </a:rPr>
              <a:t> </a:t>
            </a:r>
            <a:r>
              <a:rPr lang="de-DE" sz="1800" dirty="0" err="1">
                <a:solidFill>
                  <a:schemeClr val="dk1"/>
                </a:solidFill>
                <a:latin typeface="Calibri" panose="020F0502020204030204" pitchFamily="34" charset="0"/>
                <a:cs typeface="Calibri" panose="020F0502020204030204" pitchFamily="34" charset="0"/>
                <a:sym typeface="Calibri"/>
              </a:rPr>
              <a:t>the</a:t>
            </a:r>
            <a:r>
              <a:rPr lang="de-DE" sz="1800" dirty="0">
                <a:solidFill>
                  <a:schemeClr val="dk1"/>
                </a:solidFill>
                <a:latin typeface="Calibri" panose="020F0502020204030204" pitchFamily="34" charset="0"/>
                <a:cs typeface="Calibri" panose="020F0502020204030204" pitchFamily="34" charset="0"/>
                <a:sym typeface="Calibri"/>
              </a:rPr>
              <a:t> </a:t>
            </a:r>
            <a:r>
              <a:rPr lang="de-DE" sz="1800" dirty="0" err="1">
                <a:solidFill>
                  <a:schemeClr val="dk1"/>
                </a:solidFill>
                <a:latin typeface="Calibri" panose="020F0502020204030204" pitchFamily="34" charset="0"/>
                <a:cs typeface="Calibri" panose="020F0502020204030204" pitchFamily="34" charset="0"/>
                <a:sym typeface="Calibri"/>
              </a:rPr>
              <a:t>progress</a:t>
            </a:r>
            <a:r>
              <a:rPr lang="de-DE" sz="1800" dirty="0">
                <a:solidFill>
                  <a:schemeClr val="dk1"/>
                </a:solidFill>
                <a:latin typeface="Calibri" panose="020F0502020204030204" pitchFamily="34" charset="0"/>
                <a:cs typeface="Calibri" panose="020F0502020204030204" pitchFamily="34" charset="0"/>
                <a:sym typeface="Calibri"/>
              </a:rPr>
              <a:t> </a:t>
            </a:r>
            <a:r>
              <a:rPr lang="de-DE" sz="1800" dirty="0" err="1">
                <a:solidFill>
                  <a:schemeClr val="dk1"/>
                </a:solidFill>
                <a:latin typeface="Calibri" panose="020F0502020204030204" pitchFamily="34" charset="0"/>
                <a:cs typeface="Calibri" panose="020F0502020204030204" pitchFamily="34" charset="0"/>
                <a:sym typeface="Calibri"/>
              </a:rPr>
              <a:t>around</a:t>
            </a:r>
            <a:r>
              <a:rPr lang="de-DE" sz="1800" dirty="0">
                <a:solidFill>
                  <a:schemeClr val="dk1"/>
                </a:solidFill>
                <a:latin typeface="Calibri" panose="020F0502020204030204" pitchFamily="34" charset="0"/>
                <a:cs typeface="Calibri" panose="020F0502020204030204" pitchFamily="34" charset="0"/>
                <a:sym typeface="Calibri"/>
              </a:rPr>
              <a:t> </a:t>
            </a:r>
            <a:r>
              <a:rPr lang="en-GB" sz="1800" dirty="0">
                <a:solidFill>
                  <a:schemeClr val="dk1"/>
                </a:solidFill>
                <a:latin typeface="Calibri" panose="020F0502020204030204" pitchFamily="34" charset="0"/>
                <a:cs typeface="Calibri" panose="020F0502020204030204" pitchFamily="34" charset="0"/>
              </a:rPr>
              <a:t>economic growth and employment? </a:t>
            </a:r>
          </a:p>
          <a:p>
            <a:pPr marL="514350" indent="-285750" fontAlgn="base">
              <a:lnSpc>
                <a:spcPct val="115000"/>
              </a:lnSpc>
              <a:spcBef>
                <a:spcPts val="0"/>
              </a:spcBef>
              <a:buClr>
                <a:schemeClr val="dk1"/>
              </a:buClr>
              <a:buSzPts val="1600"/>
              <a:buFont typeface="Arial"/>
              <a:buChar char="•"/>
            </a:pPr>
            <a:r>
              <a:rPr lang="en-GB" sz="1800" dirty="0">
                <a:solidFill>
                  <a:schemeClr val="dk1"/>
                </a:solidFill>
                <a:latin typeface="Calibri" panose="020F0502020204030204" pitchFamily="34" charset="0"/>
                <a:cs typeface="Calibri" panose="020F0502020204030204" pitchFamily="34" charset="0"/>
              </a:rPr>
              <a:t>How these impacts are </a:t>
            </a:r>
            <a:r>
              <a:rPr lang="en-GB" sz="1800" dirty="0" err="1">
                <a:solidFill>
                  <a:schemeClr val="dk1"/>
                </a:solidFill>
                <a:latin typeface="Calibri" panose="020F0502020204030204" pitchFamily="34" charset="0"/>
                <a:cs typeface="Calibri" panose="020F0502020204030204" pitchFamily="34" charset="0"/>
              </a:rPr>
              <a:t>percevied</a:t>
            </a:r>
            <a:r>
              <a:rPr lang="en-GB" sz="1800" dirty="0">
                <a:solidFill>
                  <a:schemeClr val="dk1"/>
                </a:solidFill>
                <a:latin typeface="Calibri" panose="020F0502020204030204" pitchFamily="34" charset="0"/>
                <a:cs typeface="Calibri" panose="020F0502020204030204" pitchFamily="34" charset="0"/>
              </a:rPr>
              <a:t> in your region?</a:t>
            </a:r>
          </a:p>
          <a:p>
            <a:pPr marL="0" marR="0" lvl="0" indent="0" algn="l" rtl="0">
              <a:lnSpc>
                <a:spcPct val="115000"/>
              </a:lnSpc>
              <a:spcBef>
                <a:spcPts val="1000"/>
              </a:spcBef>
              <a:spcAft>
                <a:spcPts val="0"/>
              </a:spcAft>
              <a:buNone/>
            </a:pPr>
            <a:r>
              <a:rPr lang="de-DE" sz="1800" dirty="0">
                <a:solidFill>
                  <a:schemeClr val="dk1"/>
                </a:solidFill>
                <a:latin typeface="Calibri" panose="020F0502020204030204" pitchFamily="34" charset="0"/>
                <a:ea typeface="Calibri"/>
                <a:cs typeface="Calibri" panose="020F0502020204030204" pitchFamily="34" charset="0"/>
                <a:sym typeface="Calibri"/>
              </a:rPr>
              <a:t>3.2 COVID-19 </a:t>
            </a:r>
            <a:endParaRPr sz="1800" dirty="0">
              <a:solidFill>
                <a:schemeClr val="dk1"/>
              </a:solidFill>
              <a:latin typeface="Calibri" panose="020F0502020204030204" pitchFamily="34" charset="0"/>
              <a:ea typeface="Times New Roman"/>
              <a:cs typeface="Calibri" panose="020F0502020204030204" pitchFamily="34" charset="0"/>
              <a:sym typeface="Times New Roman"/>
            </a:endParaRPr>
          </a:p>
          <a:p>
            <a:pPr marL="514350" marR="0" lvl="0" indent="-285750" algn="l" rtl="0">
              <a:lnSpc>
                <a:spcPct val="115000"/>
              </a:lnSpc>
              <a:spcBef>
                <a:spcPts val="1000"/>
              </a:spcBef>
              <a:spcAft>
                <a:spcPts val="0"/>
              </a:spcAft>
              <a:buClr>
                <a:schemeClr val="dk1"/>
              </a:buClr>
              <a:buSzPts val="1600"/>
              <a:buFont typeface="Arial"/>
              <a:buChar char="•"/>
            </a:pPr>
            <a:r>
              <a:rPr lang="de-DE" sz="1800" dirty="0" err="1">
                <a:solidFill>
                  <a:schemeClr val="dk1"/>
                </a:solidFill>
                <a:latin typeface="Calibri" panose="020F0502020204030204" pitchFamily="34" charset="0"/>
                <a:ea typeface="Calibri"/>
                <a:cs typeface="Calibri" panose="020F0502020204030204" pitchFamily="34" charset="0"/>
                <a:sym typeface="Calibri"/>
              </a:rPr>
              <a:t>What</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are</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the</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effects</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of</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the</a:t>
            </a:r>
            <a:r>
              <a:rPr lang="de-DE" sz="1800" dirty="0">
                <a:solidFill>
                  <a:schemeClr val="dk1"/>
                </a:solidFill>
                <a:latin typeface="Calibri" panose="020F0502020204030204" pitchFamily="34" charset="0"/>
                <a:ea typeface="Calibri"/>
                <a:cs typeface="Calibri" panose="020F0502020204030204" pitchFamily="34" charset="0"/>
                <a:sym typeface="Calibri"/>
              </a:rPr>
              <a:t> COVID-19 </a:t>
            </a:r>
            <a:r>
              <a:rPr lang="de-DE" sz="1800" dirty="0" err="1">
                <a:solidFill>
                  <a:schemeClr val="dk1"/>
                </a:solidFill>
                <a:latin typeface="Calibri" panose="020F0502020204030204" pitchFamily="34" charset="0"/>
                <a:ea typeface="Calibri"/>
                <a:cs typeface="Calibri" panose="020F0502020204030204" pitchFamily="34" charset="0"/>
                <a:sym typeface="Calibri"/>
              </a:rPr>
              <a:t>pandemic</a:t>
            </a:r>
            <a:r>
              <a:rPr lang="de-DE" sz="1800" dirty="0">
                <a:solidFill>
                  <a:schemeClr val="dk1"/>
                </a:solidFill>
                <a:latin typeface="Calibri" panose="020F0502020204030204" pitchFamily="34" charset="0"/>
                <a:ea typeface="Calibri"/>
                <a:cs typeface="Calibri" panose="020F0502020204030204" pitchFamily="34" charset="0"/>
                <a:sym typeface="Calibri"/>
              </a:rPr>
              <a:t> on </a:t>
            </a:r>
            <a:r>
              <a:rPr lang="de-DE" sz="1800" dirty="0" err="1">
                <a:solidFill>
                  <a:schemeClr val="dk1"/>
                </a:solidFill>
                <a:latin typeface="Calibri" panose="020F0502020204030204" pitchFamily="34" charset="0"/>
                <a:ea typeface="Calibri"/>
                <a:cs typeface="Calibri" panose="020F0502020204030204" pitchFamily="34" charset="0"/>
                <a:sym typeface="Calibri"/>
              </a:rPr>
              <a:t>the</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targets</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of</a:t>
            </a:r>
            <a:r>
              <a:rPr lang="de-DE" sz="1800" dirty="0">
                <a:solidFill>
                  <a:schemeClr val="dk1"/>
                </a:solidFill>
                <a:latin typeface="Calibri" panose="020F0502020204030204" pitchFamily="34" charset="0"/>
                <a:ea typeface="Calibri"/>
                <a:cs typeface="Calibri" panose="020F0502020204030204" pitchFamily="34" charset="0"/>
                <a:sym typeface="Calibri"/>
              </a:rPr>
              <a:t> SDG 8? </a:t>
            </a:r>
            <a:endParaRPr sz="1800" dirty="0">
              <a:solidFill>
                <a:schemeClr val="dk1"/>
              </a:solidFill>
              <a:latin typeface="Calibri" panose="020F0502020204030204" pitchFamily="34" charset="0"/>
              <a:ea typeface="Times New Roman"/>
              <a:cs typeface="Calibri" panose="020F0502020204030204" pitchFamily="34" charset="0"/>
              <a:sym typeface="Times New Roman"/>
            </a:endParaRPr>
          </a:p>
          <a:p>
            <a:pPr marL="514350" marR="0" lvl="0" indent="-285750" algn="l" rtl="0">
              <a:lnSpc>
                <a:spcPct val="115000"/>
              </a:lnSpc>
              <a:spcBef>
                <a:spcPts val="0"/>
              </a:spcBef>
              <a:spcAft>
                <a:spcPts val="0"/>
              </a:spcAft>
              <a:buClr>
                <a:schemeClr val="dk1"/>
              </a:buClr>
              <a:buSzPts val="1600"/>
              <a:buFont typeface="Arial"/>
              <a:buChar char="•"/>
            </a:pPr>
            <a:r>
              <a:rPr lang="de-DE" sz="1800" dirty="0" err="1">
                <a:solidFill>
                  <a:schemeClr val="dk1"/>
                </a:solidFill>
                <a:latin typeface="Calibri" panose="020F0502020204030204" pitchFamily="34" charset="0"/>
                <a:ea typeface="Calibri"/>
                <a:cs typeface="Calibri" panose="020F0502020204030204" pitchFamily="34" charset="0"/>
                <a:sym typeface="Calibri"/>
              </a:rPr>
              <a:t>How</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these</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effects</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are</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percevied</a:t>
            </a:r>
            <a:r>
              <a:rPr lang="de-DE" sz="1800" dirty="0">
                <a:solidFill>
                  <a:schemeClr val="dk1"/>
                </a:solidFill>
                <a:latin typeface="Calibri" panose="020F0502020204030204" pitchFamily="34" charset="0"/>
                <a:ea typeface="Calibri"/>
                <a:cs typeface="Calibri" panose="020F0502020204030204" pitchFamily="34" charset="0"/>
                <a:sym typeface="Calibri"/>
              </a:rPr>
              <a:t> in </a:t>
            </a:r>
            <a:r>
              <a:rPr lang="de-DE" sz="1800" dirty="0" err="1">
                <a:solidFill>
                  <a:schemeClr val="dk1"/>
                </a:solidFill>
                <a:latin typeface="Calibri" panose="020F0502020204030204" pitchFamily="34" charset="0"/>
                <a:ea typeface="Calibri"/>
                <a:cs typeface="Calibri" panose="020F0502020204030204" pitchFamily="34" charset="0"/>
                <a:sym typeface="Calibri"/>
              </a:rPr>
              <a:t>your</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region</a:t>
            </a:r>
            <a:r>
              <a:rPr lang="de-DE" sz="1800" dirty="0">
                <a:solidFill>
                  <a:schemeClr val="dk1"/>
                </a:solidFill>
                <a:latin typeface="Calibri" panose="020F0502020204030204" pitchFamily="34" charset="0"/>
                <a:ea typeface="Calibri"/>
                <a:cs typeface="Calibri" panose="020F0502020204030204" pitchFamily="34" charset="0"/>
                <a:sym typeface="Calibri"/>
              </a:rPr>
              <a:t>?</a:t>
            </a:r>
            <a:endParaRPr sz="1800" dirty="0">
              <a:solidFill>
                <a:schemeClr val="dk1"/>
              </a:solidFill>
              <a:latin typeface="Calibri" panose="020F0502020204030204" pitchFamily="34" charset="0"/>
              <a:ea typeface="Times New Roman"/>
              <a:cs typeface="Calibri" panose="020F0502020204030204" pitchFamily="34" charset="0"/>
              <a:sym typeface="Times New Roman"/>
            </a:endParaRPr>
          </a:p>
          <a:p>
            <a:pPr marL="0" marR="0" lvl="0" indent="0" algn="l" rtl="0">
              <a:lnSpc>
                <a:spcPct val="115000"/>
              </a:lnSpc>
              <a:spcBef>
                <a:spcPts val="1000"/>
              </a:spcBef>
              <a:spcAft>
                <a:spcPts val="0"/>
              </a:spcAft>
              <a:buNone/>
            </a:pPr>
            <a:r>
              <a:rPr lang="de-DE" sz="1800" dirty="0">
                <a:solidFill>
                  <a:schemeClr val="dk1"/>
                </a:solidFill>
                <a:latin typeface="Calibri" panose="020F0502020204030204" pitchFamily="34" charset="0"/>
                <a:ea typeface="Calibri"/>
                <a:cs typeface="Calibri" panose="020F0502020204030204" pitchFamily="34" charset="0"/>
                <a:sym typeface="Calibri"/>
              </a:rPr>
              <a:t> 3.3 Conflict </a:t>
            </a:r>
            <a:endParaRPr sz="1800" dirty="0">
              <a:solidFill>
                <a:schemeClr val="dk1"/>
              </a:solidFill>
              <a:latin typeface="Calibri" panose="020F0502020204030204" pitchFamily="34" charset="0"/>
              <a:ea typeface="Times New Roman"/>
              <a:cs typeface="Calibri" panose="020F0502020204030204" pitchFamily="34" charset="0"/>
              <a:sym typeface="Times New Roman"/>
            </a:endParaRPr>
          </a:p>
          <a:p>
            <a:pPr marL="457200" marR="0" lvl="0" indent="-285750" algn="l" rtl="0">
              <a:lnSpc>
                <a:spcPct val="115000"/>
              </a:lnSpc>
              <a:spcBef>
                <a:spcPts val="1000"/>
              </a:spcBef>
              <a:spcAft>
                <a:spcPts val="0"/>
              </a:spcAft>
              <a:buClr>
                <a:schemeClr val="dk1"/>
              </a:buClr>
              <a:buSzPts val="1600"/>
              <a:buFont typeface="Arial"/>
              <a:buChar char="•"/>
            </a:pPr>
            <a:r>
              <a:rPr lang="de-DE" sz="1800" dirty="0" err="1">
                <a:solidFill>
                  <a:schemeClr val="dk1"/>
                </a:solidFill>
                <a:latin typeface="Calibri" panose="020F0502020204030204" pitchFamily="34" charset="0"/>
                <a:ea typeface="Calibri"/>
                <a:cs typeface="Calibri" panose="020F0502020204030204" pitchFamily="34" charset="0"/>
                <a:sym typeface="Calibri"/>
              </a:rPr>
              <a:t>Explain</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how</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conflicts</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negatively</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impact</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the</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efforts</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to</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achieve</a:t>
            </a:r>
            <a:r>
              <a:rPr lang="de-DE" sz="1800" dirty="0">
                <a:solidFill>
                  <a:schemeClr val="dk1"/>
                </a:solidFill>
                <a:latin typeface="Calibri" panose="020F0502020204030204" pitchFamily="34" charset="0"/>
                <a:ea typeface="Calibri"/>
                <a:cs typeface="Calibri" panose="020F0502020204030204" pitchFamily="34" charset="0"/>
                <a:sym typeface="Calibri"/>
              </a:rPr>
              <a:t> SDG 8.</a:t>
            </a:r>
            <a:endParaRPr sz="1800" dirty="0">
              <a:solidFill>
                <a:schemeClr val="dk1"/>
              </a:solidFill>
              <a:latin typeface="Calibri" panose="020F0502020204030204" pitchFamily="34" charset="0"/>
              <a:ea typeface="Times New Roman"/>
              <a:cs typeface="Calibri" panose="020F0502020204030204" pitchFamily="34" charset="0"/>
              <a:sym typeface="Times New Roman"/>
            </a:endParaRPr>
          </a:p>
          <a:p>
            <a:pPr marL="457200" marR="0" lvl="0" indent="-285750" algn="l" rtl="0">
              <a:lnSpc>
                <a:spcPct val="115000"/>
              </a:lnSpc>
              <a:spcBef>
                <a:spcPts val="0"/>
              </a:spcBef>
              <a:spcAft>
                <a:spcPts val="0"/>
              </a:spcAft>
              <a:buClr>
                <a:schemeClr val="dk1"/>
              </a:buClr>
              <a:buSzPts val="1600"/>
              <a:buFont typeface="Arial"/>
              <a:buChar char="•"/>
            </a:pPr>
            <a:r>
              <a:rPr lang="de-DE" sz="1800" dirty="0" err="1">
                <a:solidFill>
                  <a:schemeClr val="dk1"/>
                </a:solidFill>
                <a:latin typeface="Calibri" panose="020F0502020204030204" pitchFamily="34" charset="0"/>
                <a:ea typeface="Calibri"/>
                <a:cs typeface="Calibri" panose="020F0502020204030204" pitchFamily="34" charset="0"/>
                <a:sym typeface="Calibri"/>
              </a:rPr>
              <a:t>How</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these</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impacts</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are</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percevied</a:t>
            </a:r>
            <a:r>
              <a:rPr lang="de-DE" sz="1800" dirty="0">
                <a:solidFill>
                  <a:schemeClr val="dk1"/>
                </a:solidFill>
                <a:latin typeface="Calibri" panose="020F0502020204030204" pitchFamily="34" charset="0"/>
                <a:ea typeface="Calibri"/>
                <a:cs typeface="Calibri" panose="020F0502020204030204" pitchFamily="34" charset="0"/>
                <a:sym typeface="Calibri"/>
              </a:rPr>
              <a:t> in </a:t>
            </a:r>
            <a:r>
              <a:rPr lang="de-DE" sz="1800" dirty="0" err="1">
                <a:solidFill>
                  <a:schemeClr val="dk1"/>
                </a:solidFill>
                <a:latin typeface="Calibri" panose="020F0502020204030204" pitchFamily="34" charset="0"/>
                <a:ea typeface="Calibri"/>
                <a:cs typeface="Calibri" panose="020F0502020204030204" pitchFamily="34" charset="0"/>
                <a:sym typeface="Calibri"/>
              </a:rPr>
              <a:t>your</a:t>
            </a:r>
            <a:r>
              <a:rPr lang="de-DE" sz="1800" dirty="0">
                <a:solidFill>
                  <a:schemeClr val="dk1"/>
                </a:solidFill>
                <a:latin typeface="Calibri" panose="020F0502020204030204" pitchFamily="34" charset="0"/>
                <a:ea typeface="Calibri"/>
                <a:cs typeface="Calibri" panose="020F0502020204030204" pitchFamily="34" charset="0"/>
                <a:sym typeface="Calibri"/>
              </a:rPr>
              <a:t> </a:t>
            </a:r>
            <a:r>
              <a:rPr lang="de-DE" sz="1800" dirty="0" err="1">
                <a:solidFill>
                  <a:schemeClr val="dk1"/>
                </a:solidFill>
                <a:latin typeface="Calibri" panose="020F0502020204030204" pitchFamily="34" charset="0"/>
                <a:ea typeface="Calibri"/>
                <a:cs typeface="Calibri" panose="020F0502020204030204" pitchFamily="34" charset="0"/>
                <a:sym typeface="Calibri"/>
              </a:rPr>
              <a:t>region</a:t>
            </a:r>
            <a:r>
              <a:rPr lang="de-DE" sz="1800" dirty="0">
                <a:solidFill>
                  <a:schemeClr val="dk1"/>
                </a:solidFill>
                <a:latin typeface="Calibri" panose="020F0502020204030204" pitchFamily="34" charset="0"/>
                <a:ea typeface="Calibri"/>
                <a:cs typeface="Calibri" panose="020F0502020204030204" pitchFamily="34" charset="0"/>
                <a:sym typeface="Calibri"/>
              </a:rPr>
              <a:t>?</a:t>
            </a:r>
            <a:endParaRPr sz="1800" dirty="0">
              <a:solidFill>
                <a:schemeClr val="dk1"/>
              </a:solidFill>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39"/>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6.2 Assessment</a:t>
            </a:r>
            <a:endParaRPr/>
          </a:p>
        </p:txBody>
      </p:sp>
      <p:pic>
        <p:nvPicPr>
          <p:cNvPr id="1005" name="Google Shape;1005;p39"/>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1006" name="Google Shape;1006;p39"/>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1007" name="Google Shape;1007;p39"/>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1008" name="Google Shape;1008;p39"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1009" name="Google Shape;1009;p39"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1010" name="Google Shape;1010;p39"/>
          <p:cNvSpPr txBox="1"/>
          <p:nvPr/>
        </p:nvSpPr>
        <p:spPr>
          <a:xfrm>
            <a:off x="793802" y="2961307"/>
            <a:ext cx="10802583" cy="2569894"/>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n-GB" sz="2300" b="1" i="0" u="none" strike="noStrike" dirty="0">
                <a:solidFill>
                  <a:srgbClr val="000000"/>
                </a:solidFill>
                <a:effectLst/>
                <a:latin typeface="Calibri" panose="020F0502020204030204" pitchFamily="34" charset="0"/>
                <a:cs typeface="Calibri" panose="020F0502020204030204" pitchFamily="34" charset="0"/>
              </a:rPr>
              <a:t>4. Progress towards the achievement of SDG 8 by 2030</a:t>
            </a:r>
            <a:r>
              <a:rPr lang="en-GB" sz="2300" b="0" i="0" u="none" strike="noStrike" dirty="0">
                <a:solidFill>
                  <a:srgbClr val="000000"/>
                </a:solidFill>
                <a:effectLst/>
                <a:latin typeface="Calibri" panose="020F0502020204030204" pitchFamily="34" charset="0"/>
                <a:cs typeface="Calibri" panose="020F0502020204030204" pitchFamily="34" charset="0"/>
              </a:rPr>
              <a:t> </a:t>
            </a:r>
            <a:endParaRPr lang="en-GB" sz="2300" b="0" dirty="0">
              <a:effectLst/>
              <a:latin typeface="Calibri" panose="020F0502020204030204" pitchFamily="34" charset="0"/>
              <a:cs typeface="Calibri" panose="020F0502020204030204" pitchFamily="34" charset="0"/>
            </a:endParaRPr>
          </a:p>
          <a:p>
            <a:pPr rtl="0" fontAlgn="base">
              <a:spcBef>
                <a:spcPts val="0"/>
              </a:spcBef>
              <a:spcAft>
                <a:spcPts val="0"/>
              </a:spcAft>
              <a:buFont typeface="Arial" panose="020B0604020202020204" pitchFamily="34" charset="0"/>
              <a:buChar char="•"/>
            </a:pPr>
            <a:r>
              <a:rPr lang="en-GB" sz="2300" b="0" i="0" u="none" strike="noStrike" dirty="0">
                <a:solidFill>
                  <a:srgbClr val="000000"/>
                </a:solidFill>
                <a:effectLst/>
                <a:latin typeface="Calibri" panose="020F0502020204030204" pitchFamily="34" charset="0"/>
                <a:cs typeface="Calibri" panose="020F0502020204030204" pitchFamily="34" charset="0"/>
              </a:rPr>
              <a:t> How does your current life pattern affect the achievement of the SDG 8 targets? </a:t>
            </a:r>
          </a:p>
          <a:p>
            <a:pPr rtl="0">
              <a:spcBef>
                <a:spcPts val="0"/>
              </a:spcBef>
              <a:spcAft>
                <a:spcPts val="0"/>
              </a:spcAft>
            </a:pPr>
            <a:r>
              <a:rPr lang="en-GB" sz="2300" b="0" i="0" u="none" strike="noStrike" dirty="0">
                <a:solidFill>
                  <a:srgbClr val="000000"/>
                </a:solidFill>
                <a:effectLst/>
                <a:latin typeface="Calibri" panose="020F0502020204030204" pitchFamily="34" charset="0"/>
                <a:cs typeface="Calibri" panose="020F0502020204030204" pitchFamily="34" charset="0"/>
              </a:rPr>
              <a:t> </a:t>
            </a:r>
          </a:p>
          <a:p>
            <a:pPr rtl="0">
              <a:spcBef>
                <a:spcPts val="0"/>
              </a:spcBef>
              <a:spcAft>
                <a:spcPts val="0"/>
              </a:spcAft>
            </a:pPr>
            <a:r>
              <a:rPr lang="en-GB" sz="2300" b="0" i="0" u="none" strike="noStrike" dirty="0">
                <a:solidFill>
                  <a:srgbClr val="000000"/>
                </a:solidFill>
                <a:effectLst/>
                <a:latin typeface="Calibri" panose="020F0502020204030204" pitchFamily="34" charset="0"/>
                <a:cs typeface="Calibri" panose="020F0502020204030204" pitchFamily="34" charset="0"/>
              </a:rPr>
              <a:t>4.1 Regional progress in Latin America </a:t>
            </a:r>
            <a:endParaRPr lang="en-GB" sz="2300" b="0" dirty="0">
              <a:effectLst/>
              <a:latin typeface="Calibri" panose="020F0502020204030204" pitchFamily="34" charset="0"/>
              <a:cs typeface="Calibri" panose="020F0502020204030204" pitchFamily="34" charset="0"/>
            </a:endParaRPr>
          </a:p>
          <a:p>
            <a:pPr rtl="0" fontAlgn="base">
              <a:spcBef>
                <a:spcPts val="0"/>
              </a:spcBef>
              <a:spcAft>
                <a:spcPts val="0"/>
              </a:spcAft>
              <a:buFont typeface="Arial" panose="020B0604020202020204" pitchFamily="34" charset="0"/>
              <a:buChar char="•"/>
            </a:pPr>
            <a:r>
              <a:rPr lang="en-GB" sz="2300" b="0" i="0" u="none" strike="noStrike" dirty="0">
                <a:solidFill>
                  <a:srgbClr val="000000"/>
                </a:solidFill>
                <a:effectLst/>
                <a:latin typeface="Calibri" panose="020F0502020204030204" pitchFamily="34" charset="0"/>
                <a:cs typeface="Calibri" panose="020F0502020204030204" pitchFamily="34" charset="0"/>
              </a:rPr>
              <a:t> In your opinion, will the countries in Latin America be able to achieve the SDG 8 targets by 2030? </a:t>
            </a:r>
          </a:p>
          <a:p>
            <a:pPr rtl="0" fontAlgn="base">
              <a:spcBef>
                <a:spcPts val="0"/>
              </a:spcBef>
              <a:spcAft>
                <a:spcPts val="0"/>
              </a:spcAft>
              <a:buFont typeface="Arial" panose="020B0604020202020204" pitchFamily="34" charset="0"/>
              <a:buChar char="•"/>
            </a:pPr>
            <a:r>
              <a:rPr lang="en-GB" sz="2300" b="0" i="0" u="none" strike="noStrike" dirty="0">
                <a:solidFill>
                  <a:srgbClr val="000000"/>
                </a:solidFill>
                <a:effectLst/>
                <a:latin typeface="Calibri" panose="020F0502020204030204" pitchFamily="34" charset="0"/>
                <a:cs typeface="Calibri" panose="020F0502020204030204" pitchFamily="34" charset="0"/>
              </a:rPr>
              <a:t> What are the main obstacles in achieving SDG 8 in your region/country?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39"/>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6.2 Assessment</a:t>
            </a:r>
            <a:endParaRPr/>
          </a:p>
        </p:txBody>
      </p:sp>
      <p:pic>
        <p:nvPicPr>
          <p:cNvPr id="1005" name="Google Shape;1005;p39"/>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1006" name="Google Shape;1006;p39"/>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1007" name="Google Shape;1007;p39"/>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1008" name="Google Shape;1008;p39"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1009" name="Google Shape;1009;p39"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1010" name="Google Shape;1010;p39"/>
          <p:cNvSpPr txBox="1"/>
          <p:nvPr/>
        </p:nvSpPr>
        <p:spPr>
          <a:xfrm>
            <a:off x="793802" y="2719124"/>
            <a:ext cx="10802583" cy="3277780"/>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n-GB" sz="2300" dirty="0">
                <a:latin typeface="Calibri" panose="020F0502020204030204" pitchFamily="34" charset="0"/>
                <a:cs typeface="Calibri" panose="020F0502020204030204" pitchFamily="34" charset="0"/>
              </a:rPr>
              <a:t> 4.2 Regional progress in Africa</a:t>
            </a:r>
          </a:p>
          <a:p>
            <a:pPr rtl="0" fontAlgn="base">
              <a:spcBef>
                <a:spcPts val="0"/>
              </a:spcBef>
              <a:spcAft>
                <a:spcPts val="0"/>
              </a:spcAft>
              <a:buFont typeface="Arial" panose="020B0604020202020204" pitchFamily="34" charset="0"/>
              <a:buChar char="•"/>
            </a:pPr>
            <a:r>
              <a:rPr lang="en-GB" sz="2300" dirty="0">
                <a:latin typeface="Calibri" panose="020F0502020204030204" pitchFamily="34" charset="0"/>
                <a:cs typeface="Calibri" panose="020F0502020204030204" pitchFamily="34" charset="0"/>
              </a:rPr>
              <a:t> In your opinion, will the countries in Africa be able to achieve the SDG 8 targets by 2030? </a:t>
            </a:r>
          </a:p>
          <a:p>
            <a:pPr rtl="0" fontAlgn="base">
              <a:spcBef>
                <a:spcPts val="0"/>
              </a:spcBef>
              <a:spcAft>
                <a:spcPts val="0"/>
              </a:spcAft>
              <a:buFont typeface="Arial" panose="020B0604020202020204" pitchFamily="34" charset="0"/>
              <a:buChar char="•"/>
            </a:pPr>
            <a:r>
              <a:rPr lang="en-GB" sz="2300" dirty="0">
                <a:latin typeface="Calibri" panose="020F0502020204030204" pitchFamily="34" charset="0"/>
                <a:cs typeface="Calibri" panose="020F0502020204030204" pitchFamily="34" charset="0"/>
              </a:rPr>
              <a:t> What are the main obstacles in achieving SDG 8 in your region/country? </a:t>
            </a:r>
          </a:p>
          <a:p>
            <a:pPr rtl="0" fontAlgn="base">
              <a:spcBef>
                <a:spcPts val="0"/>
              </a:spcBef>
              <a:spcAft>
                <a:spcPts val="0"/>
              </a:spcAft>
              <a:buFont typeface="Arial" panose="020B0604020202020204" pitchFamily="34" charset="0"/>
              <a:buChar char="•"/>
            </a:pPr>
            <a:endParaRPr lang="en-GB" sz="2300" dirty="0">
              <a:latin typeface="Calibri" panose="020F0502020204030204" pitchFamily="34" charset="0"/>
              <a:cs typeface="Calibri" panose="020F0502020204030204" pitchFamily="34" charset="0"/>
            </a:endParaRPr>
          </a:p>
          <a:p>
            <a:pPr rtl="0">
              <a:spcBef>
                <a:spcPts val="0"/>
              </a:spcBef>
              <a:spcAft>
                <a:spcPts val="0"/>
              </a:spcAft>
            </a:pPr>
            <a:r>
              <a:rPr lang="en-GB" sz="2300" dirty="0">
                <a:latin typeface="Calibri" panose="020F0502020204030204" pitchFamily="34" charset="0"/>
                <a:cs typeface="Calibri" panose="020F0502020204030204" pitchFamily="34" charset="0"/>
              </a:rPr>
              <a:t> 4.3 Regional progress in Europe </a:t>
            </a:r>
          </a:p>
          <a:p>
            <a:pPr rtl="0" fontAlgn="base">
              <a:spcBef>
                <a:spcPts val="0"/>
              </a:spcBef>
              <a:spcAft>
                <a:spcPts val="0"/>
              </a:spcAft>
              <a:buFont typeface="Arial" panose="020B0604020202020204" pitchFamily="34" charset="0"/>
              <a:buChar char="•"/>
            </a:pPr>
            <a:r>
              <a:rPr lang="en-GB" sz="2300" dirty="0">
                <a:latin typeface="Calibri" panose="020F0502020204030204" pitchFamily="34" charset="0"/>
                <a:cs typeface="Calibri" panose="020F0502020204030204" pitchFamily="34" charset="0"/>
              </a:rPr>
              <a:t> In your opinion, will the countries in Europe be able to achieve the SDG 8 targets by 2030? </a:t>
            </a:r>
          </a:p>
          <a:p>
            <a:pPr rtl="0" fontAlgn="base">
              <a:spcBef>
                <a:spcPts val="0"/>
              </a:spcBef>
              <a:spcAft>
                <a:spcPts val="0"/>
              </a:spcAft>
              <a:buFont typeface="Arial" panose="020B0604020202020204" pitchFamily="34" charset="0"/>
              <a:buChar char="•"/>
            </a:pPr>
            <a:r>
              <a:rPr lang="en-GB" sz="2300" dirty="0">
                <a:latin typeface="Calibri" panose="020F0502020204030204" pitchFamily="34" charset="0"/>
                <a:cs typeface="Calibri" panose="020F0502020204030204" pitchFamily="34" charset="0"/>
              </a:rPr>
              <a:t> What are the main obstacles in achieving SDG 8 in your region/country? </a:t>
            </a:r>
          </a:p>
        </p:txBody>
      </p:sp>
    </p:spTree>
    <p:extLst>
      <p:ext uri="{BB962C8B-B14F-4D97-AF65-F5344CB8AC3E}">
        <p14:creationId xmlns:p14="http://schemas.microsoft.com/office/powerpoint/2010/main" val="19842118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39"/>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6.2 Assessment</a:t>
            </a:r>
            <a:endParaRPr/>
          </a:p>
        </p:txBody>
      </p:sp>
      <p:pic>
        <p:nvPicPr>
          <p:cNvPr id="1005" name="Google Shape;1005;p39"/>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1006" name="Google Shape;1006;p39"/>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1007" name="Google Shape;1007;p39"/>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1008" name="Google Shape;1008;p39"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1009" name="Google Shape;1009;p39"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1010" name="Google Shape;1010;p39"/>
          <p:cNvSpPr txBox="1"/>
          <p:nvPr/>
        </p:nvSpPr>
        <p:spPr>
          <a:xfrm>
            <a:off x="793802" y="2719124"/>
            <a:ext cx="10802583" cy="2677616"/>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n-GB" sz="2400" b="1" dirty="0">
                <a:latin typeface="Calibri" panose="020F0502020204030204" pitchFamily="34" charset="0"/>
                <a:cs typeface="Calibri" panose="020F0502020204030204" pitchFamily="34" charset="0"/>
              </a:rPr>
              <a:t> 5. Case Studies and best practices </a:t>
            </a:r>
          </a:p>
          <a:p>
            <a:pPr rtl="0">
              <a:spcBef>
                <a:spcPts val="0"/>
              </a:spcBef>
              <a:spcAft>
                <a:spcPts val="0"/>
              </a:spcAft>
            </a:pPr>
            <a:endParaRPr lang="en-GB" sz="2400" dirty="0">
              <a:latin typeface="Calibri" panose="020F0502020204030204" pitchFamily="34" charset="0"/>
              <a:cs typeface="Calibri" panose="020F0502020204030204" pitchFamily="34" charset="0"/>
            </a:endParaRPr>
          </a:p>
          <a:p>
            <a:pPr marL="342900" indent="-342900" rtl="0">
              <a:spcBef>
                <a:spcPts val="0"/>
              </a:spcBef>
              <a:spcAft>
                <a:spcPts val="0"/>
              </a:spcAft>
              <a:buFont typeface="Arial" panose="020B0604020202020204" pitchFamily="34" charset="0"/>
              <a:buChar char="•"/>
            </a:pPr>
            <a:r>
              <a:rPr lang="en-GB" sz="2400" dirty="0">
                <a:latin typeface="Calibri" panose="020F0502020204030204" pitchFamily="34" charset="0"/>
                <a:cs typeface="Calibri" panose="020F0502020204030204" pitchFamily="34" charset="0"/>
              </a:rPr>
              <a:t>List some good practices that target the implementation of SDG 8.  </a:t>
            </a:r>
          </a:p>
          <a:p>
            <a:pPr marL="342900" indent="-342900" rtl="0">
              <a:spcBef>
                <a:spcPts val="0"/>
              </a:spcBef>
              <a:spcAft>
                <a:spcPts val="0"/>
              </a:spcAft>
              <a:buFont typeface="Arial" panose="020B0604020202020204" pitchFamily="34" charset="0"/>
              <a:buChar char="•"/>
            </a:pPr>
            <a:r>
              <a:rPr lang="en-GB" sz="2400" dirty="0">
                <a:latin typeface="Calibri" panose="020F0502020204030204" pitchFamily="34" charset="0"/>
                <a:cs typeface="Calibri" panose="020F0502020204030204" pitchFamily="34" charset="0"/>
              </a:rPr>
              <a:t>What could be your own contribution to SDG 8?  </a:t>
            </a:r>
          </a:p>
          <a:p>
            <a:pPr marL="342900" indent="-342900" rtl="0">
              <a:spcBef>
                <a:spcPts val="0"/>
              </a:spcBef>
              <a:spcAft>
                <a:spcPts val="0"/>
              </a:spcAft>
              <a:buFont typeface="Arial" panose="020B0604020202020204" pitchFamily="34" charset="0"/>
              <a:buChar char="•"/>
            </a:pPr>
            <a:r>
              <a:rPr lang="en-GB" sz="2400" dirty="0">
                <a:latin typeface="Calibri" panose="020F0502020204030204" pitchFamily="34" charset="0"/>
                <a:cs typeface="Calibri" panose="020F0502020204030204" pitchFamily="34" charset="0"/>
              </a:rPr>
              <a:t>Select a case study in your country that reflects a best practice in terms of achieving the SDG 8 targets.  Briefly explain this case study and explore how the best practice can contribute towards achieving SDG 8. </a:t>
            </a:r>
          </a:p>
        </p:txBody>
      </p:sp>
    </p:spTree>
    <p:extLst>
      <p:ext uri="{BB962C8B-B14F-4D97-AF65-F5344CB8AC3E}">
        <p14:creationId xmlns:p14="http://schemas.microsoft.com/office/powerpoint/2010/main" val="1971405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40"/>
          <p:cNvSpPr txBox="1">
            <a:spLocks noGrp="1"/>
          </p:cNvSpPr>
          <p:nvPr>
            <p:ph type="title"/>
          </p:nvPr>
        </p:nvSpPr>
        <p:spPr>
          <a:xfrm>
            <a:off x="793802" y="117442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DE" b="1"/>
              <a:t>7 Concluding remarks</a:t>
            </a:r>
            <a:endParaRPr/>
          </a:p>
        </p:txBody>
      </p:sp>
      <p:pic>
        <p:nvPicPr>
          <p:cNvPr id="1017" name="Google Shape;1017;p40"/>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1018" name="Google Shape;1018;p40"/>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1019" name="Google Shape;1019;p40"/>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1020" name="Google Shape;1020;p40"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1021" name="Google Shape;1021;p40"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1025" name="Google Shape;1025;p40"/>
          <p:cNvSpPr txBox="1"/>
          <p:nvPr/>
        </p:nvSpPr>
        <p:spPr>
          <a:xfrm>
            <a:off x="882598" y="2499987"/>
            <a:ext cx="10515600" cy="341627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Font typeface="Arial" panose="020B0604020202020204" pitchFamily="34" charset="0"/>
              <a:buChar char="•"/>
            </a:pPr>
            <a:r>
              <a:rPr lang="de-DE" sz="2400" dirty="0">
                <a:solidFill>
                  <a:schemeClr val="dk1"/>
                </a:solidFill>
                <a:latin typeface="Arial" panose="020B0604020202020204" pitchFamily="34" charset="0"/>
                <a:ea typeface="Calibri"/>
                <a:cs typeface="Arial" panose="020B0604020202020204" pitchFamily="34" charset="0"/>
                <a:sym typeface="Calibri"/>
              </a:rPr>
              <a:t>The </a:t>
            </a:r>
            <a:r>
              <a:rPr lang="de-DE" sz="2400" dirty="0" err="1">
                <a:solidFill>
                  <a:schemeClr val="dk1"/>
                </a:solidFill>
                <a:latin typeface="Arial" panose="020B0604020202020204" pitchFamily="34" charset="0"/>
                <a:ea typeface="Calibri"/>
                <a:cs typeface="Arial" panose="020B0604020202020204" pitchFamily="34" charset="0"/>
                <a:sym typeface="Calibri"/>
              </a:rPr>
              <a:t>module</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explores</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the</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impacts</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of</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various</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crises</a:t>
            </a:r>
            <a:r>
              <a:rPr lang="de-DE" sz="2400" dirty="0">
                <a:solidFill>
                  <a:schemeClr val="dk1"/>
                </a:solidFill>
                <a:latin typeface="Arial" panose="020B0604020202020204" pitchFamily="34" charset="0"/>
                <a:ea typeface="Calibri"/>
                <a:cs typeface="Arial" panose="020B0604020202020204" pitchFamily="34" charset="0"/>
                <a:sym typeface="Calibri"/>
              </a:rPr>
              <a:t> on </a:t>
            </a:r>
            <a:r>
              <a:rPr lang="de-DE" sz="2400" dirty="0" err="1">
                <a:solidFill>
                  <a:schemeClr val="dk1"/>
                </a:solidFill>
                <a:latin typeface="Arial" panose="020B0604020202020204" pitchFamily="34" charset="0"/>
                <a:ea typeface="Calibri"/>
                <a:cs typeface="Arial" panose="020B0604020202020204" pitchFamily="34" charset="0"/>
                <a:sym typeface="Calibri"/>
              </a:rPr>
              <a:t>achieving</a:t>
            </a:r>
            <a:r>
              <a:rPr lang="de-DE" sz="2400" dirty="0">
                <a:solidFill>
                  <a:schemeClr val="dk1"/>
                </a:solidFill>
                <a:latin typeface="Arial" panose="020B0604020202020204" pitchFamily="34" charset="0"/>
                <a:ea typeface="Calibri"/>
                <a:cs typeface="Arial" panose="020B0604020202020204" pitchFamily="34" charset="0"/>
                <a:sym typeface="Calibri"/>
              </a:rPr>
              <a:t> SDG 8.</a:t>
            </a:r>
          </a:p>
          <a:p>
            <a:pPr marL="342900" marR="0" lvl="0" indent="-342900" algn="l" rtl="0">
              <a:lnSpc>
                <a:spcPct val="150000"/>
              </a:lnSpc>
              <a:spcBef>
                <a:spcPts val="0"/>
              </a:spcBef>
              <a:spcAft>
                <a:spcPts val="0"/>
              </a:spcAft>
              <a:buFont typeface="Arial" panose="020B0604020202020204" pitchFamily="34" charset="0"/>
              <a:buChar char="•"/>
            </a:pPr>
            <a:r>
              <a:rPr lang="de-DE" sz="2400" dirty="0" err="1">
                <a:solidFill>
                  <a:schemeClr val="dk1"/>
                </a:solidFill>
                <a:latin typeface="Arial" panose="020B0604020202020204" pitchFamily="34" charset="0"/>
                <a:ea typeface="Calibri"/>
                <a:cs typeface="Arial" panose="020B0604020202020204" pitchFamily="34" charset="0"/>
                <a:sym typeface="Calibri"/>
              </a:rPr>
              <a:t>Analyzes</a:t>
            </a:r>
            <a:r>
              <a:rPr lang="de-DE" sz="2400" dirty="0">
                <a:solidFill>
                  <a:schemeClr val="dk1"/>
                </a:solidFill>
                <a:latin typeface="Arial" panose="020B0604020202020204" pitchFamily="34" charset="0"/>
                <a:ea typeface="Calibri"/>
                <a:cs typeface="Arial" panose="020B0604020202020204" pitchFamily="34" charset="0"/>
                <a:sym typeface="Calibri"/>
              </a:rPr>
              <a:t> regional </a:t>
            </a:r>
            <a:r>
              <a:rPr lang="de-DE" sz="2400" dirty="0" err="1">
                <a:solidFill>
                  <a:schemeClr val="dk1"/>
                </a:solidFill>
                <a:latin typeface="Arial" panose="020B0604020202020204" pitchFamily="34" charset="0"/>
                <a:ea typeface="Calibri"/>
                <a:cs typeface="Arial" panose="020B0604020202020204" pitchFamily="34" charset="0"/>
                <a:sym typeface="Calibri"/>
              </a:rPr>
              <a:t>contexts</a:t>
            </a:r>
            <a:r>
              <a:rPr lang="de-DE" sz="2400" dirty="0">
                <a:solidFill>
                  <a:schemeClr val="dk1"/>
                </a:solidFill>
                <a:latin typeface="Arial" panose="020B0604020202020204" pitchFamily="34" charset="0"/>
                <a:ea typeface="Calibri"/>
                <a:cs typeface="Arial" panose="020B0604020202020204" pitchFamily="34" charset="0"/>
                <a:sym typeface="Calibri"/>
              </a:rPr>
              <a:t> and </a:t>
            </a:r>
            <a:r>
              <a:rPr lang="de-DE" sz="2400" dirty="0" err="1">
                <a:solidFill>
                  <a:schemeClr val="dk1"/>
                </a:solidFill>
                <a:latin typeface="Arial" panose="020B0604020202020204" pitchFamily="34" charset="0"/>
                <a:ea typeface="Calibri"/>
                <a:cs typeface="Arial" panose="020B0604020202020204" pitchFamily="34" charset="0"/>
                <a:sym typeface="Calibri"/>
              </a:rPr>
              <a:t>progress</a:t>
            </a:r>
            <a:r>
              <a:rPr lang="de-DE" sz="2400" dirty="0">
                <a:solidFill>
                  <a:schemeClr val="dk1"/>
                </a:solidFill>
                <a:latin typeface="Arial" panose="020B0604020202020204" pitchFamily="34" charset="0"/>
                <a:ea typeface="Calibri"/>
                <a:cs typeface="Arial" panose="020B0604020202020204" pitchFamily="34" charset="0"/>
                <a:sym typeface="Calibri"/>
              </a:rPr>
              <a:t> in </a:t>
            </a:r>
            <a:r>
              <a:rPr lang="de-DE" sz="2400" dirty="0" err="1">
                <a:solidFill>
                  <a:schemeClr val="dk1"/>
                </a:solidFill>
                <a:latin typeface="Arial" panose="020B0604020202020204" pitchFamily="34" charset="0"/>
                <a:ea typeface="Calibri"/>
                <a:cs typeface="Arial" panose="020B0604020202020204" pitchFamily="34" charset="0"/>
                <a:sym typeface="Calibri"/>
              </a:rPr>
              <a:t>Latin</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America</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Africa</a:t>
            </a:r>
            <a:r>
              <a:rPr lang="de-DE" sz="2400" dirty="0">
                <a:solidFill>
                  <a:schemeClr val="dk1"/>
                </a:solidFill>
                <a:latin typeface="Arial" panose="020B0604020202020204" pitchFamily="34" charset="0"/>
                <a:ea typeface="Calibri"/>
                <a:cs typeface="Arial" panose="020B0604020202020204" pitchFamily="34" charset="0"/>
                <a:sym typeface="Calibri"/>
              </a:rPr>
              <a:t> and Europe.</a:t>
            </a:r>
          </a:p>
          <a:p>
            <a:pPr marL="342900" marR="0" lvl="0" indent="-342900" algn="l" rtl="0">
              <a:lnSpc>
                <a:spcPct val="150000"/>
              </a:lnSpc>
              <a:spcBef>
                <a:spcPts val="0"/>
              </a:spcBef>
              <a:spcAft>
                <a:spcPts val="0"/>
              </a:spcAft>
              <a:buFont typeface="Arial" panose="020B0604020202020204" pitchFamily="34" charset="0"/>
              <a:buChar char="•"/>
            </a:pPr>
            <a:r>
              <a:rPr lang="de-DE" sz="2400" dirty="0">
                <a:solidFill>
                  <a:schemeClr val="dk1"/>
                </a:solidFill>
                <a:latin typeface="Arial" panose="020B0604020202020204" pitchFamily="34" charset="0"/>
                <a:ea typeface="Calibri"/>
                <a:cs typeface="Arial" panose="020B0604020202020204" pitchFamily="34" charset="0"/>
                <a:sym typeface="Calibri"/>
              </a:rPr>
              <a:t>Includes </a:t>
            </a:r>
            <a:r>
              <a:rPr lang="de-DE" sz="2400" dirty="0" err="1">
                <a:solidFill>
                  <a:schemeClr val="dk1"/>
                </a:solidFill>
                <a:latin typeface="Arial" panose="020B0604020202020204" pitchFamily="34" charset="0"/>
                <a:ea typeface="Calibri"/>
                <a:cs typeface="Arial" panose="020B0604020202020204" pitchFamily="34" charset="0"/>
                <a:sym typeface="Calibri"/>
              </a:rPr>
              <a:t>case</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studies</a:t>
            </a:r>
            <a:r>
              <a:rPr lang="de-DE" sz="2400" dirty="0">
                <a:solidFill>
                  <a:schemeClr val="dk1"/>
                </a:solidFill>
                <a:latin typeface="Arial" panose="020B0604020202020204" pitchFamily="34" charset="0"/>
                <a:ea typeface="Calibri"/>
                <a:cs typeface="Arial" panose="020B0604020202020204" pitchFamily="34" charset="0"/>
                <a:sym typeface="Calibri"/>
              </a:rPr>
              <a:t> and </a:t>
            </a:r>
            <a:r>
              <a:rPr lang="de-DE" sz="2400" dirty="0" err="1">
                <a:solidFill>
                  <a:schemeClr val="dk1"/>
                </a:solidFill>
                <a:latin typeface="Arial" panose="020B0604020202020204" pitchFamily="34" charset="0"/>
                <a:ea typeface="Calibri"/>
                <a:cs typeface="Arial" panose="020B0604020202020204" pitchFamily="34" charset="0"/>
                <a:sym typeface="Calibri"/>
              </a:rPr>
              <a:t>best</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practices</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to</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exemplify</a:t>
            </a:r>
            <a:r>
              <a:rPr lang="de-DE" sz="2400" dirty="0">
                <a:solidFill>
                  <a:schemeClr val="dk1"/>
                </a:solidFill>
                <a:latin typeface="Arial" panose="020B0604020202020204" pitchFamily="34" charset="0"/>
                <a:ea typeface="Calibri"/>
                <a:cs typeface="Arial" panose="020B0604020202020204" pitchFamily="34" charset="0"/>
                <a:sym typeface="Calibri"/>
              </a:rPr>
              <a:t> global and regional </a:t>
            </a:r>
            <a:r>
              <a:rPr lang="de-DE" sz="2400" dirty="0" err="1">
                <a:solidFill>
                  <a:schemeClr val="dk1"/>
                </a:solidFill>
                <a:latin typeface="Arial" panose="020B0604020202020204" pitchFamily="34" charset="0"/>
                <a:ea typeface="Calibri"/>
                <a:cs typeface="Arial" panose="020B0604020202020204" pitchFamily="34" charset="0"/>
                <a:sym typeface="Calibri"/>
              </a:rPr>
              <a:t>strategies</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to</a:t>
            </a:r>
            <a:r>
              <a:rPr lang="de-DE" sz="2400" dirty="0">
                <a:solidFill>
                  <a:schemeClr val="dk1"/>
                </a:solidFill>
                <a:latin typeface="Arial" panose="020B0604020202020204" pitchFamily="34" charset="0"/>
                <a:ea typeface="Calibri"/>
                <a:cs typeface="Arial" panose="020B0604020202020204" pitchFamily="34" charset="0"/>
                <a:sym typeface="Calibri"/>
              </a:rPr>
              <a:t> support </a:t>
            </a:r>
            <a:r>
              <a:rPr lang="de-DE" sz="2400" dirty="0" err="1">
                <a:solidFill>
                  <a:schemeClr val="dk1"/>
                </a:solidFill>
                <a:latin typeface="Arial" panose="020B0604020202020204" pitchFamily="34" charset="0"/>
                <a:ea typeface="Calibri"/>
                <a:cs typeface="Arial" panose="020B0604020202020204" pitchFamily="34" charset="0"/>
                <a:sym typeface="Calibri"/>
              </a:rPr>
              <a:t>economic</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development</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green</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economy</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sustainable</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tourism</a:t>
            </a:r>
            <a:r>
              <a:rPr lang="de-DE" sz="2400" dirty="0">
                <a:solidFill>
                  <a:schemeClr val="dk1"/>
                </a:solidFill>
                <a:latin typeface="Arial" panose="020B0604020202020204" pitchFamily="34" charset="0"/>
                <a:ea typeface="Calibri"/>
                <a:cs typeface="Arial" panose="020B0604020202020204" pitchFamily="34" charset="0"/>
                <a:sym typeface="Calibri"/>
              </a:rPr>
              <a:t> and </a:t>
            </a:r>
            <a:r>
              <a:rPr lang="de-DE" sz="2400" dirty="0" err="1">
                <a:solidFill>
                  <a:schemeClr val="dk1"/>
                </a:solidFill>
                <a:latin typeface="Arial" panose="020B0604020202020204" pitchFamily="34" charset="0"/>
                <a:ea typeface="Calibri"/>
                <a:cs typeface="Arial" panose="020B0604020202020204" pitchFamily="34" charset="0"/>
                <a:sym typeface="Calibri"/>
              </a:rPr>
              <a:t>employment</a:t>
            </a:r>
            <a:r>
              <a:rPr lang="de-DE" sz="2400" dirty="0">
                <a:solidFill>
                  <a:schemeClr val="dk1"/>
                </a:solidFill>
                <a:latin typeface="Arial" panose="020B0604020202020204" pitchFamily="34" charset="0"/>
                <a:ea typeface="Calibri"/>
                <a:cs typeface="Arial" panose="020B0604020202020204" pitchFamily="34" charset="0"/>
                <a:sym typeface="Calibri"/>
              </a:rPr>
              <a:t> </a:t>
            </a:r>
            <a:r>
              <a:rPr lang="de-DE" sz="2400" dirty="0" err="1">
                <a:solidFill>
                  <a:schemeClr val="dk1"/>
                </a:solidFill>
                <a:latin typeface="Arial" panose="020B0604020202020204" pitchFamily="34" charset="0"/>
                <a:ea typeface="Calibri"/>
                <a:cs typeface="Arial" panose="020B0604020202020204" pitchFamily="34" charset="0"/>
                <a:sym typeface="Calibri"/>
              </a:rPr>
              <a:t>opportunities</a:t>
            </a:r>
            <a:r>
              <a:rPr lang="de-DE" sz="2400" dirty="0">
                <a:solidFill>
                  <a:schemeClr val="dk1"/>
                </a:solidFill>
                <a:latin typeface="Arial" panose="020B0604020202020204" pitchFamily="34" charset="0"/>
                <a:ea typeface="Calibri"/>
                <a:cs typeface="Arial" panose="020B0604020202020204" pitchFamily="34" charset="0"/>
                <a:sym typeface="Calibri"/>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alphaModFix amt="10000"/>
          </a:blip>
          <a:stretch>
            <a:fillRect/>
          </a:stretch>
        </a:blipFill>
        <a:effectLst/>
      </p:bgPr>
    </p:bg>
    <p:spTree>
      <p:nvGrpSpPr>
        <p:cNvPr id="1" name="Shape 1056"/>
        <p:cNvGrpSpPr/>
        <p:nvPr/>
      </p:nvGrpSpPr>
      <p:grpSpPr>
        <a:xfrm>
          <a:off x="0" y="0"/>
          <a:ext cx="0" cy="0"/>
          <a:chOff x="0" y="0"/>
          <a:chExt cx="0" cy="0"/>
        </a:xfrm>
      </p:grpSpPr>
      <p:pic>
        <p:nvPicPr>
          <p:cNvPr id="1057" name="Google Shape;1057;p43"/>
          <p:cNvPicPr preferRelativeResize="0"/>
          <p:nvPr/>
        </p:nvPicPr>
        <p:blipFill rotWithShape="1">
          <a:blip r:embed="rId4">
            <a:alphaModFix/>
          </a:blip>
          <a:srcRect t="10682" b="12941"/>
          <a:stretch/>
        </p:blipFill>
        <p:spPr>
          <a:xfrm>
            <a:off x="10189935" y="74422"/>
            <a:ext cx="1856091" cy="1068056"/>
          </a:xfrm>
          <a:prstGeom prst="rect">
            <a:avLst/>
          </a:prstGeom>
          <a:noFill/>
          <a:ln>
            <a:noFill/>
          </a:ln>
        </p:spPr>
      </p:pic>
      <p:pic>
        <p:nvPicPr>
          <p:cNvPr id="1058" name="Google Shape;1058;p43"/>
          <p:cNvPicPr preferRelativeResize="0"/>
          <p:nvPr/>
        </p:nvPicPr>
        <p:blipFill rotWithShape="1">
          <a:blip r:embed="rId5">
            <a:alphaModFix/>
          </a:blip>
          <a:srcRect/>
          <a:stretch/>
        </p:blipFill>
        <p:spPr>
          <a:xfrm>
            <a:off x="238244" y="139380"/>
            <a:ext cx="1675024" cy="780176"/>
          </a:xfrm>
          <a:prstGeom prst="rect">
            <a:avLst/>
          </a:prstGeom>
          <a:noFill/>
          <a:ln>
            <a:noFill/>
          </a:ln>
        </p:spPr>
      </p:pic>
      <p:pic>
        <p:nvPicPr>
          <p:cNvPr id="1059" name="Google Shape;1059;p43"/>
          <p:cNvPicPr preferRelativeResize="0"/>
          <p:nvPr/>
        </p:nvPicPr>
        <p:blipFill rotWithShape="1">
          <a:blip r:embed="rId6">
            <a:alphaModFix/>
          </a:blip>
          <a:srcRect/>
          <a:stretch/>
        </p:blipFill>
        <p:spPr>
          <a:xfrm>
            <a:off x="5149771" y="139380"/>
            <a:ext cx="2339466" cy="860912"/>
          </a:xfrm>
          <a:prstGeom prst="rect">
            <a:avLst/>
          </a:prstGeom>
          <a:noFill/>
          <a:ln>
            <a:noFill/>
          </a:ln>
        </p:spPr>
      </p:pic>
      <p:pic>
        <p:nvPicPr>
          <p:cNvPr id="1060" name="Google Shape;1060;p43" descr="Ein Bild, das Text, ClipArt enthält.&#10;&#10;Automatisch generierte Beschreibung"/>
          <p:cNvPicPr preferRelativeResize="0"/>
          <p:nvPr/>
        </p:nvPicPr>
        <p:blipFill rotWithShape="1">
          <a:blip r:embed="rId7">
            <a:alphaModFix/>
          </a:blip>
          <a:srcRect/>
          <a:stretch/>
        </p:blipFill>
        <p:spPr>
          <a:xfrm>
            <a:off x="2270552" y="198770"/>
            <a:ext cx="2591882" cy="671454"/>
          </a:xfrm>
          <a:prstGeom prst="rect">
            <a:avLst/>
          </a:prstGeom>
          <a:noFill/>
          <a:ln>
            <a:noFill/>
          </a:ln>
        </p:spPr>
      </p:pic>
      <p:pic>
        <p:nvPicPr>
          <p:cNvPr id="1061" name="Google Shape;1061;p43" descr="Portal - UPF | Universidade de Passo Fundo"/>
          <p:cNvPicPr preferRelativeResize="0"/>
          <p:nvPr/>
        </p:nvPicPr>
        <p:blipFill rotWithShape="1">
          <a:blip r:embed="rId8">
            <a:alphaModFix/>
          </a:blip>
          <a:srcRect t="25552" b="24840"/>
          <a:stretch/>
        </p:blipFill>
        <p:spPr>
          <a:xfrm>
            <a:off x="7776575" y="139380"/>
            <a:ext cx="2413360" cy="848973"/>
          </a:xfrm>
          <a:prstGeom prst="rect">
            <a:avLst/>
          </a:prstGeom>
          <a:noFill/>
          <a:ln>
            <a:noFill/>
          </a:ln>
        </p:spPr>
      </p:pic>
      <p:pic>
        <p:nvPicPr>
          <p:cNvPr id="1062" name="Google Shape;1062;p43" descr="Ein Bild, das Text enthält.&#10;&#10;Automatisch generierte Beschreibung"/>
          <p:cNvPicPr preferRelativeResize="0"/>
          <p:nvPr/>
        </p:nvPicPr>
        <p:blipFill rotWithShape="1">
          <a:blip r:embed="rId9">
            <a:alphaModFix/>
          </a:blip>
          <a:srcRect/>
          <a:stretch/>
        </p:blipFill>
        <p:spPr>
          <a:xfrm>
            <a:off x="5028812" y="4994864"/>
            <a:ext cx="2828448" cy="1040855"/>
          </a:xfrm>
          <a:prstGeom prst="rect">
            <a:avLst/>
          </a:prstGeom>
          <a:noFill/>
          <a:ln>
            <a:noFill/>
          </a:ln>
        </p:spPr>
      </p:pic>
      <p:pic>
        <p:nvPicPr>
          <p:cNvPr id="1063" name="Google Shape;1063;p43" descr="Ein Bild, das Text, ClipArt enthält.&#10;&#10;Automatisch generierte Beschreibung"/>
          <p:cNvPicPr preferRelativeResize="0"/>
          <p:nvPr/>
        </p:nvPicPr>
        <p:blipFill rotWithShape="1">
          <a:blip r:embed="rId10">
            <a:alphaModFix/>
          </a:blip>
          <a:srcRect/>
          <a:stretch/>
        </p:blipFill>
        <p:spPr>
          <a:xfrm>
            <a:off x="5031100" y="4001275"/>
            <a:ext cx="2658953" cy="688829"/>
          </a:xfrm>
          <a:prstGeom prst="rect">
            <a:avLst/>
          </a:prstGeom>
          <a:noFill/>
          <a:ln>
            <a:noFill/>
          </a:ln>
        </p:spPr>
      </p:pic>
      <p:sp>
        <p:nvSpPr>
          <p:cNvPr id="1064" name="Google Shape;1064;p43"/>
          <p:cNvSpPr txBox="1"/>
          <p:nvPr/>
        </p:nvSpPr>
        <p:spPr>
          <a:xfrm>
            <a:off x="7804222" y="3949989"/>
            <a:ext cx="363974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1">
                <a:solidFill>
                  <a:schemeClr val="dk1"/>
                </a:solidFill>
                <a:latin typeface="Calibri"/>
                <a:ea typeface="Calibri"/>
                <a:cs typeface="Calibri"/>
                <a:sym typeface="Calibri"/>
              </a:rPr>
              <a:t>Prof. Dr. Rudi Pretorius</a:t>
            </a:r>
            <a:br>
              <a:rPr lang="de-DE" sz="1400">
                <a:solidFill>
                  <a:schemeClr val="dk1"/>
                </a:solidFill>
                <a:latin typeface="Calibri"/>
                <a:ea typeface="Calibri"/>
                <a:cs typeface="Calibri"/>
                <a:sym typeface="Calibri"/>
              </a:rPr>
            </a:br>
            <a:r>
              <a:rPr lang="de-DE" sz="1400">
                <a:solidFill>
                  <a:schemeClr val="dk1"/>
                </a:solidFill>
                <a:latin typeface="Calibri"/>
                <a:ea typeface="Calibri"/>
                <a:cs typeface="Calibri"/>
                <a:sym typeface="Calibri"/>
              </a:rPr>
              <a:t>College of Agriculture and Environmental Sciences, University of South Africa</a:t>
            </a:r>
            <a:endParaRPr/>
          </a:p>
          <a:p>
            <a:pPr marL="0" marR="0" lvl="0" indent="0" algn="l" rtl="0">
              <a:spcBef>
                <a:spcPts val="0"/>
              </a:spcBef>
              <a:spcAft>
                <a:spcPts val="0"/>
              </a:spcAft>
              <a:buNone/>
            </a:pPr>
            <a:r>
              <a:rPr lang="de-DE" sz="1400" u="sng">
                <a:solidFill>
                  <a:schemeClr val="dk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pretorw@unisa.ac.za</a:t>
            </a:r>
            <a:r>
              <a:rPr lang="de-DE" sz="1400">
                <a:solidFill>
                  <a:schemeClr val="dk1"/>
                </a:solidFill>
                <a:latin typeface="Calibri"/>
                <a:ea typeface="Calibri"/>
                <a:cs typeface="Calibri"/>
                <a:sym typeface="Calibri"/>
              </a:rPr>
              <a:t> </a:t>
            </a:r>
            <a:endParaRPr/>
          </a:p>
        </p:txBody>
      </p:sp>
      <p:sp>
        <p:nvSpPr>
          <p:cNvPr id="1065" name="Google Shape;1065;p43"/>
          <p:cNvSpPr txBox="1"/>
          <p:nvPr/>
        </p:nvSpPr>
        <p:spPr>
          <a:xfrm>
            <a:off x="7809913" y="5026694"/>
            <a:ext cx="406786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1">
                <a:solidFill>
                  <a:schemeClr val="dk1"/>
                </a:solidFill>
                <a:latin typeface="Calibri"/>
                <a:ea typeface="Calibri"/>
                <a:cs typeface="Calibri"/>
                <a:sym typeface="Calibri"/>
              </a:rPr>
              <a:t>Prof. Dr. Dr. Walter Leal</a:t>
            </a:r>
            <a:br>
              <a:rPr lang="de-DE" sz="1400">
                <a:solidFill>
                  <a:schemeClr val="dk1"/>
                </a:solidFill>
                <a:latin typeface="Calibri"/>
                <a:ea typeface="Calibri"/>
                <a:cs typeface="Calibri"/>
                <a:sym typeface="Calibri"/>
              </a:rPr>
            </a:br>
            <a:r>
              <a:rPr lang="de-DE" sz="1400">
                <a:solidFill>
                  <a:schemeClr val="dk1"/>
                </a:solidFill>
                <a:latin typeface="Calibri"/>
                <a:ea typeface="Calibri"/>
                <a:cs typeface="Calibri"/>
                <a:sym typeface="Calibri"/>
              </a:rPr>
              <a:t>Head of Research &amp; Transfer Center Sustainability &amp; Climate Change Management at HAW Hamburg</a:t>
            </a:r>
            <a:endParaRPr/>
          </a:p>
          <a:p>
            <a:pPr marL="0" marR="0" lvl="0" indent="0" algn="l" rtl="0">
              <a:spcBef>
                <a:spcPts val="0"/>
              </a:spcBef>
              <a:spcAft>
                <a:spcPts val="0"/>
              </a:spcAft>
              <a:buNone/>
            </a:pPr>
            <a:r>
              <a:rPr lang="de-DE" sz="1400" u="sng">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walter.leal2@haw-hamburg.de</a:t>
            </a:r>
            <a:r>
              <a:rPr lang="de-DE" sz="1400">
                <a:solidFill>
                  <a:schemeClr val="dk1"/>
                </a:solidFill>
                <a:latin typeface="Calibri"/>
                <a:ea typeface="Calibri"/>
                <a:cs typeface="Calibri"/>
                <a:sym typeface="Calibri"/>
              </a:rPr>
              <a:t> </a:t>
            </a:r>
            <a:endParaRPr/>
          </a:p>
        </p:txBody>
      </p:sp>
      <p:sp>
        <p:nvSpPr>
          <p:cNvPr id="1066" name="Google Shape;1066;p43"/>
          <p:cNvSpPr txBox="1"/>
          <p:nvPr/>
        </p:nvSpPr>
        <p:spPr>
          <a:xfrm>
            <a:off x="7804222" y="2858792"/>
            <a:ext cx="400439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1" dirty="0">
                <a:solidFill>
                  <a:schemeClr val="dk1"/>
                </a:solidFill>
                <a:latin typeface="Calibri"/>
                <a:ea typeface="Calibri"/>
                <a:cs typeface="Calibri"/>
                <a:sym typeface="Calibri"/>
              </a:rPr>
              <a:t>Prof. Dr. Luciana </a:t>
            </a:r>
            <a:r>
              <a:rPr lang="de-DE" sz="1400" b="1" dirty="0" err="1">
                <a:solidFill>
                  <a:schemeClr val="dk1"/>
                </a:solidFill>
                <a:latin typeface="Calibri"/>
                <a:ea typeface="Calibri"/>
                <a:cs typeface="Calibri"/>
                <a:sym typeface="Calibri"/>
              </a:rPr>
              <a:t>Brandli</a:t>
            </a:r>
            <a:br>
              <a:rPr lang="de-DE" sz="1400" dirty="0">
                <a:solidFill>
                  <a:schemeClr val="dk1"/>
                </a:solidFill>
                <a:latin typeface="Calibri"/>
                <a:ea typeface="Calibri"/>
                <a:cs typeface="Calibri"/>
                <a:sym typeface="Calibri"/>
              </a:rPr>
            </a:br>
            <a:r>
              <a:rPr lang="de-DE" sz="1400" dirty="0">
                <a:solidFill>
                  <a:schemeClr val="dk1"/>
                </a:solidFill>
                <a:latin typeface="Calibri"/>
                <a:ea typeface="Calibri"/>
                <a:cs typeface="Calibri"/>
                <a:sym typeface="Calibri"/>
              </a:rPr>
              <a:t>Titular Professor at </a:t>
            </a:r>
            <a:r>
              <a:rPr lang="de-DE" sz="1400" dirty="0" err="1">
                <a:solidFill>
                  <a:schemeClr val="dk1"/>
                </a:solidFill>
                <a:latin typeface="Calibri"/>
                <a:ea typeface="Calibri"/>
                <a:cs typeface="Calibri"/>
                <a:sym typeface="Calibri"/>
              </a:rPr>
              <a:t>the</a:t>
            </a:r>
            <a:r>
              <a:rPr lang="de-DE" sz="1400" dirty="0">
                <a:solidFill>
                  <a:schemeClr val="dk1"/>
                </a:solidFill>
                <a:latin typeface="Calibri"/>
                <a:ea typeface="Calibri"/>
                <a:cs typeface="Calibri"/>
                <a:sym typeface="Calibri"/>
              </a:rPr>
              <a:t> University </a:t>
            </a:r>
            <a:r>
              <a:rPr lang="de-DE" sz="1400" dirty="0" err="1">
                <a:solidFill>
                  <a:schemeClr val="dk1"/>
                </a:solidFill>
                <a:latin typeface="Calibri"/>
                <a:ea typeface="Calibri"/>
                <a:cs typeface="Calibri"/>
                <a:sym typeface="Calibri"/>
              </a:rPr>
              <a:t>of</a:t>
            </a:r>
            <a:r>
              <a:rPr lang="de-DE" sz="1400" dirty="0">
                <a:solidFill>
                  <a:schemeClr val="dk1"/>
                </a:solidFill>
                <a:latin typeface="Calibri"/>
                <a:ea typeface="Calibri"/>
                <a:cs typeface="Calibri"/>
                <a:sym typeface="Calibri"/>
              </a:rPr>
              <a:t> Passo Fundo Faculty </a:t>
            </a:r>
            <a:r>
              <a:rPr lang="de-DE" sz="1400" dirty="0" err="1">
                <a:solidFill>
                  <a:schemeClr val="dk1"/>
                </a:solidFill>
                <a:latin typeface="Calibri"/>
                <a:ea typeface="Calibri"/>
                <a:cs typeface="Calibri"/>
                <a:sym typeface="Calibri"/>
              </a:rPr>
              <a:t>of</a:t>
            </a:r>
            <a:r>
              <a:rPr lang="de-DE" sz="1400" dirty="0">
                <a:solidFill>
                  <a:schemeClr val="dk1"/>
                </a:solidFill>
                <a:latin typeface="Calibri"/>
                <a:ea typeface="Calibri"/>
                <a:cs typeface="Calibri"/>
                <a:sym typeface="Calibri"/>
              </a:rPr>
              <a:t> Engineering and Architecture</a:t>
            </a:r>
            <a:endParaRPr dirty="0"/>
          </a:p>
          <a:p>
            <a:pPr marL="0" marR="0" lvl="0" indent="0" algn="l" rtl="0">
              <a:spcBef>
                <a:spcPts val="0"/>
              </a:spcBef>
              <a:spcAft>
                <a:spcPts val="0"/>
              </a:spcAft>
              <a:buNone/>
            </a:pPr>
            <a:r>
              <a:rPr lang="de-DE" sz="1400" u="sng" dirty="0">
                <a:solidFill>
                  <a:schemeClr val="dk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brandli@upf.br</a:t>
            </a:r>
            <a:r>
              <a:rPr lang="de-DE" sz="1400" dirty="0">
                <a:solidFill>
                  <a:schemeClr val="dk1"/>
                </a:solidFill>
                <a:latin typeface="Calibri"/>
                <a:ea typeface="Calibri"/>
                <a:cs typeface="Calibri"/>
                <a:sym typeface="Calibri"/>
              </a:rPr>
              <a:t> </a:t>
            </a:r>
            <a:endParaRPr dirty="0"/>
          </a:p>
        </p:txBody>
      </p:sp>
      <p:pic>
        <p:nvPicPr>
          <p:cNvPr id="1067" name="Google Shape;1067;p43" descr="Portal - UPF | Universidade de Passo Fundo"/>
          <p:cNvPicPr preferRelativeResize="0"/>
          <p:nvPr/>
        </p:nvPicPr>
        <p:blipFill rotWithShape="1">
          <a:blip r:embed="rId8">
            <a:alphaModFix/>
          </a:blip>
          <a:srcRect t="25552" b="24840"/>
          <a:stretch/>
        </p:blipFill>
        <p:spPr>
          <a:xfrm>
            <a:off x="5361441" y="2858792"/>
            <a:ext cx="2413360" cy="848973"/>
          </a:xfrm>
          <a:prstGeom prst="rect">
            <a:avLst/>
          </a:prstGeom>
          <a:noFill/>
          <a:ln>
            <a:noFill/>
          </a:ln>
        </p:spPr>
      </p:pic>
      <p:sp>
        <p:nvSpPr>
          <p:cNvPr id="1068" name="Google Shape;1068;p43"/>
          <p:cNvSpPr txBox="1"/>
          <p:nvPr/>
        </p:nvSpPr>
        <p:spPr>
          <a:xfrm>
            <a:off x="4401673" y="1578841"/>
            <a:ext cx="7236603" cy="76646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4800"/>
              <a:buFont typeface="Arial"/>
              <a:buNone/>
            </a:pPr>
            <a:r>
              <a:rPr lang="de-DE" sz="4800" b="1">
                <a:solidFill>
                  <a:schemeClr val="dk1"/>
                </a:solidFill>
                <a:latin typeface="Calibri"/>
                <a:ea typeface="Calibri"/>
                <a:cs typeface="Calibri"/>
                <a:sym typeface="Calibri"/>
              </a:rPr>
              <a:t>Thank you!</a:t>
            </a:r>
            <a:endParaRPr/>
          </a:p>
        </p:txBody>
      </p:sp>
      <p:pic>
        <p:nvPicPr>
          <p:cNvPr id="1069" name="Google Shape;1069;p43"/>
          <p:cNvPicPr preferRelativeResize="0"/>
          <p:nvPr/>
        </p:nvPicPr>
        <p:blipFill rotWithShape="1">
          <a:blip r:embed="rId14">
            <a:alphaModFix/>
          </a:blip>
          <a:srcRect/>
          <a:stretch/>
        </p:blipFill>
        <p:spPr>
          <a:xfrm>
            <a:off x="1008293" y="2156070"/>
            <a:ext cx="3482545" cy="36904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FA1E413-CFAB-96C8-6A47-E1A7A7C77F3F}"/>
              </a:ext>
            </a:extLst>
          </p:cNvPr>
          <p:cNvSpPr>
            <a:spLocks noChangeArrowheads="1"/>
          </p:cNvSpPr>
          <p:nvPr/>
        </p:nvSpPr>
        <p:spPr bwMode="auto">
          <a:xfrm>
            <a:off x="1913268" y="6033213"/>
            <a:ext cx="52325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kumimoji="0" lang="en-US" altLang="en-US" sz="1800" b="0" i="0" u="none" strike="noStrike" cap="none" normalizeH="0" baseline="0" dirty="0">
                <a:ln>
                  <a:noFill/>
                </a:ln>
                <a:solidFill>
                  <a:srgbClr val="000000"/>
                </a:solidFill>
                <a:effectLst/>
                <a:latin typeface="Arial" panose="020B0604020202020204" pitchFamily="34" charset="0"/>
              </a:rPr>
              <a:t>Source: UNWTO (2016).</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4CCE628E-460D-3A2B-4821-E64CC7B12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638" y="1504181"/>
            <a:ext cx="8448093" cy="4529032"/>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41;p5">
            <a:extLst>
              <a:ext uri="{FF2B5EF4-FFF2-40B4-BE49-F238E27FC236}">
                <a16:creationId xmlns:a16="http://schemas.microsoft.com/office/drawing/2014/main" id="{2B0A339E-9AB6-4E29-AFEB-4B84A909884D}"/>
              </a:ext>
            </a:extLst>
          </p:cNvPr>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6" name="Google Shape;142;p5">
            <a:extLst>
              <a:ext uri="{FF2B5EF4-FFF2-40B4-BE49-F238E27FC236}">
                <a16:creationId xmlns:a16="http://schemas.microsoft.com/office/drawing/2014/main" id="{8FCCAB19-FE08-B9F9-C9E0-5F832B0EC5C5}"/>
              </a:ext>
            </a:extLst>
          </p:cNvPr>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7" name="Google Shape;143;p5">
            <a:extLst>
              <a:ext uri="{FF2B5EF4-FFF2-40B4-BE49-F238E27FC236}">
                <a16:creationId xmlns:a16="http://schemas.microsoft.com/office/drawing/2014/main" id="{6FDC2EEC-0674-054F-A459-81C634080A2E}"/>
              </a:ext>
            </a:extLst>
          </p:cNvPr>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8" name="Google Shape;144;p5" descr="Ein Bild, das Text, ClipArt enthält.&#10;&#10;Automatisch generierte Beschreibung">
            <a:extLst>
              <a:ext uri="{FF2B5EF4-FFF2-40B4-BE49-F238E27FC236}">
                <a16:creationId xmlns:a16="http://schemas.microsoft.com/office/drawing/2014/main" id="{F0B60207-193B-ED79-096E-6820E9F67DCE}"/>
              </a:ext>
            </a:extLst>
          </p:cNvPr>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9" name="Google Shape;145;p5" descr="Portal - UPF | Universidade de Passo Fundo">
            <a:extLst>
              <a:ext uri="{FF2B5EF4-FFF2-40B4-BE49-F238E27FC236}">
                <a16:creationId xmlns:a16="http://schemas.microsoft.com/office/drawing/2014/main" id="{BCFF1A19-9CD8-3701-950E-100BAE20B811}"/>
              </a:ext>
            </a:extLst>
          </p:cNvPr>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Tree>
    <p:extLst>
      <p:ext uri="{BB962C8B-B14F-4D97-AF65-F5344CB8AC3E}">
        <p14:creationId xmlns:p14="http://schemas.microsoft.com/office/powerpoint/2010/main" val="370877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C6F9169-5A9D-A1F4-B194-20DE39817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687" y="1766133"/>
            <a:ext cx="8752626" cy="4414534"/>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41;p5">
            <a:extLst>
              <a:ext uri="{FF2B5EF4-FFF2-40B4-BE49-F238E27FC236}">
                <a16:creationId xmlns:a16="http://schemas.microsoft.com/office/drawing/2014/main" id="{F8D6841C-6687-5BB3-412C-4303E8996753}"/>
              </a:ext>
            </a:extLst>
          </p:cNvPr>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6" name="Google Shape;142;p5">
            <a:extLst>
              <a:ext uri="{FF2B5EF4-FFF2-40B4-BE49-F238E27FC236}">
                <a16:creationId xmlns:a16="http://schemas.microsoft.com/office/drawing/2014/main" id="{21537F7B-CD24-B4DF-5490-D6BE9F0432B2}"/>
              </a:ext>
            </a:extLst>
          </p:cNvPr>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7" name="Google Shape;143;p5">
            <a:extLst>
              <a:ext uri="{FF2B5EF4-FFF2-40B4-BE49-F238E27FC236}">
                <a16:creationId xmlns:a16="http://schemas.microsoft.com/office/drawing/2014/main" id="{3BDCED7E-535E-C658-C298-B406D90BB66F}"/>
              </a:ext>
            </a:extLst>
          </p:cNvPr>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8" name="Google Shape;144;p5" descr="Ein Bild, das Text, ClipArt enthält.&#10;&#10;Automatisch generierte Beschreibung">
            <a:extLst>
              <a:ext uri="{FF2B5EF4-FFF2-40B4-BE49-F238E27FC236}">
                <a16:creationId xmlns:a16="http://schemas.microsoft.com/office/drawing/2014/main" id="{7115F239-8108-CF2E-E52E-18B7A83C61AE}"/>
              </a:ext>
            </a:extLst>
          </p:cNvPr>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9" name="Google Shape;145;p5" descr="Portal - UPF | Universidade de Passo Fundo">
            <a:extLst>
              <a:ext uri="{FF2B5EF4-FFF2-40B4-BE49-F238E27FC236}">
                <a16:creationId xmlns:a16="http://schemas.microsoft.com/office/drawing/2014/main" id="{C1409A55-246F-D6D4-2B2A-27142BE96792}"/>
              </a:ext>
            </a:extLst>
          </p:cNvPr>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Tree>
    <p:extLst>
      <p:ext uri="{BB962C8B-B14F-4D97-AF65-F5344CB8AC3E}">
        <p14:creationId xmlns:p14="http://schemas.microsoft.com/office/powerpoint/2010/main" val="329050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7"/>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177" name="Google Shape;177;p7"/>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178" name="Google Shape;178;p7"/>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179" name="Google Shape;179;p7"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180" name="Google Shape;180;p7"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graphicFrame>
        <p:nvGraphicFramePr>
          <p:cNvPr id="181" name="Google Shape;181;p7"/>
          <p:cNvGraphicFramePr/>
          <p:nvPr>
            <p:extLst>
              <p:ext uri="{D42A27DB-BD31-4B8C-83A1-F6EECF244321}">
                <p14:modId xmlns:p14="http://schemas.microsoft.com/office/powerpoint/2010/main" val="3847044016"/>
              </p:ext>
            </p:extLst>
          </p:nvPr>
        </p:nvGraphicFramePr>
        <p:xfrm>
          <a:off x="514887" y="2305491"/>
          <a:ext cx="11162225" cy="3561909"/>
        </p:xfrm>
        <a:graphic>
          <a:graphicData uri="http://schemas.openxmlformats.org/drawingml/2006/table">
            <a:tbl>
              <a:tblPr firstRow="1" bandRow="1">
                <a:noFill/>
                <a:tableStyleId>{0052C0AF-9688-46BD-8C30-FD056D212E9E}</a:tableStyleId>
              </a:tblPr>
              <a:tblGrid>
                <a:gridCol w="3244313">
                  <a:extLst>
                    <a:ext uri="{9D8B030D-6E8A-4147-A177-3AD203B41FA5}">
                      <a16:colId xmlns:a16="http://schemas.microsoft.com/office/drawing/2014/main" val="20000"/>
                    </a:ext>
                  </a:extLst>
                </a:gridCol>
                <a:gridCol w="3187700">
                  <a:extLst>
                    <a:ext uri="{9D8B030D-6E8A-4147-A177-3AD203B41FA5}">
                      <a16:colId xmlns:a16="http://schemas.microsoft.com/office/drawing/2014/main" val="20001"/>
                    </a:ext>
                  </a:extLst>
                </a:gridCol>
                <a:gridCol w="4730212">
                  <a:extLst>
                    <a:ext uri="{9D8B030D-6E8A-4147-A177-3AD203B41FA5}">
                      <a16:colId xmlns:a16="http://schemas.microsoft.com/office/drawing/2014/main" val="20002"/>
                    </a:ext>
                  </a:extLst>
                </a:gridCol>
              </a:tblGrid>
              <a:tr h="656555">
                <a:tc>
                  <a:txBody>
                    <a:bodyPr/>
                    <a:lstStyle/>
                    <a:p>
                      <a:pPr marL="0" marR="0" lvl="0" indent="0" algn="l" rtl="0">
                        <a:spcBef>
                          <a:spcPts val="0"/>
                        </a:spcBef>
                        <a:spcAft>
                          <a:spcPts val="0"/>
                        </a:spcAft>
                        <a:buClr>
                          <a:schemeClr val="lt1"/>
                        </a:buClr>
                        <a:buSzPts val="2000"/>
                        <a:buFont typeface="Arial"/>
                        <a:buNone/>
                      </a:pPr>
                      <a:r>
                        <a:rPr lang="de-DE" sz="1800" b="0" u="none" strike="noStrike" cap="none">
                          <a:solidFill>
                            <a:schemeClr val="lt1"/>
                          </a:solidFill>
                          <a:latin typeface="Arial"/>
                          <a:ea typeface="Arial"/>
                          <a:cs typeface="Arial"/>
                          <a:sym typeface="Arial"/>
                        </a:rPr>
                        <a:t>Green Economy</a:t>
                      </a:r>
                      <a:endParaRPr sz="1800" b="0" i="0" u="none" strike="noStrike" cap="none">
                        <a:solidFill>
                          <a:schemeClr val="lt1"/>
                        </a:solidFill>
                        <a:latin typeface="Arial"/>
                        <a:ea typeface="Arial"/>
                        <a:cs typeface="Arial"/>
                        <a:sym typeface="Arial"/>
                      </a:endParaRPr>
                    </a:p>
                  </a:txBody>
                  <a:tcPr marL="91450" marR="91450" marT="45725" marB="45725" anchor="ctr">
                    <a:solidFill>
                      <a:srgbClr val="8E1737"/>
                    </a:solidFill>
                  </a:tcPr>
                </a:tc>
                <a:tc>
                  <a:txBody>
                    <a:bodyPr/>
                    <a:lstStyle/>
                    <a:p>
                      <a:pPr marL="0" marR="0" lvl="0" indent="0" algn="l" rtl="0">
                        <a:spcBef>
                          <a:spcPts val="0"/>
                        </a:spcBef>
                        <a:spcAft>
                          <a:spcPts val="0"/>
                        </a:spcAft>
                        <a:buClr>
                          <a:schemeClr val="lt1"/>
                        </a:buClr>
                        <a:buSzPts val="2000"/>
                        <a:buFont typeface="Arial"/>
                        <a:buNone/>
                      </a:pPr>
                      <a:r>
                        <a:rPr lang="de-DE" sz="1800" b="0" u="none" strike="noStrike" cap="none">
                          <a:solidFill>
                            <a:schemeClr val="lt1"/>
                          </a:solidFill>
                          <a:latin typeface="Arial"/>
                          <a:ea typeface="Arial"/>
                          <a:cs typeface="Arial"/>
                          <a:sym typeface="Arial"/>
                        </a:rPr>
                        <a:t>Sustainable Tourism</a:t>
                      </a:r>
                      <a:endParaRPr sz="1800" b="0" i="0" u="none" strike="noStrike" cap="none">
                        <a:solidFill>
                          <a:schemeClr val="lt1"/>
                        </a:solidFill>
                        <a:latin typeface="Arial"/>
                        <a:ea typeface="Arial"/>
                        <a:cs typeface="Arial"/>
                        <a:sym typeface="Arial"/>
                      </a:endParaRPr>
                    </a:p>
                  </a:txBody>
                  <a:tcPr marL="91450" marR="91450" marT="45725" marB="45725" anchor="ctr">
                    <a:solidFill>
                      <a:srgbClr val="8E1737"/>
                    </a:solidFill>
                  </a:tcPr>
                </a:tc>
                <a:tc>
                  <a:txBody>
                    <a:bodyPr/>
                    <a:lstStyle/>
                    <a:p>
                      <a:pPr marL="0" marR="0" lvl="0" indent="0" algn="l" rtl="0">
                        <a:spcBef>
                          <a:spcPts val="0"/>
                        </a:spcBef>
                        <a:spcAft>
                          <a:spcPts val="0"/>
                        </a:spcAft>
                        <a:buClr>
                          <a:schemeClr val="lt1"/>
                        </a:buClr>
                        <a:buSzPts val="1800"/>
                        <a:buFont typeface="Arial"/>
                        <a:buNone/>
                      </a:pPr>
                      <a:r>
                        <a:rPr lang="de-DE" sz="1600" b="0" i="0" u="none" strike="noStrike" cap="none">
                          <a:solidFill>
                            <a:schemeClr val="lt1"/>
                          </a:solidFill>
                          <a:latin typeface="Arial"/>
                          <a:ea typeface="Arial"/>
                          <a:cs typeface="Arial"/>
                          <a:sym typeface="Arial"/>
                        </a:rPr>
                        <a:t>Employment, decent work for all and social protection</a:t>
                      </a:r>
                      <a:endParaRPr sz="1800" b="0" i="0" u="none" strike="noStrike" cap="none">
                        <a:solidFill>
                          <a:schemeClr val="lt1"/>
                        </a:solidFill>
                        <a:latin typeface="Arial"/>
                        <a:ea typeface="Arial"/>
                        <a:cs typeface="Arial"/>
                        <a:sym typeface="Arial"/>
                      </a:endParaRPr>
                    </a:p>
                  </a:txBody>
                  <a:tcPr marL="91450" marR="91450" marT="45725" marB="45725" anchor="ctr">
                    <a:solidFill>
                      <a:srgbClr val="8E1737"/>
                    </a:solidFill>
                  </a:tcPr>
                </a:tc>
                <a:extLst>
                  <a:ext uri="{0D108BD9-81ED-4DB2-BD59-A6C34878D82A}">
                    <a16:rowId xmlns:a16="http://schemas.microsoft.com/office/drawing/2014/main" val="10000"/>
                  </a:ext>
                </a:extLst>
              </a:tr>
              <a:tr h="2905354">
                <a:tc>
                  <a:txBody>
                    <a:bodyPr/>
                    <a:lstStyle/>
                    <a:p>
                      <a:pPr algn="just" rtl="0" fontAlgn="t">
                        <a:spcBef>
                          <a:spcPts val="0"/>
                        </a:spcBef>
                        <a:spcAft>
                          <a:spcPts val="0"/>
                        </a:spcAft>
                      </a:pPr>
                      <a:r>
                        <a:rPr lang="en-GB" sz="1600" b="0" i="0" u="none" strike="noStrike" dirty="0">
                          <a:solidFill>
                            <a:srgbClr val="000000"/>
                          </a:solidFill>
                          <a:effectLst/>
                          <a:latin typeface="Arial" panose="020B0604020202020204" pitchFamily="34" charset="0"/>
                        </a:rPr>
                        <a:t>According to current trends, the global per capita use of natural resources will increase by 70 per cent by 2050.</a:t>
                      </a:r>
                      <a:endParaRPr lang="en-GB" sz="1600" dirty="0">
                        <a:effectLst/>
                      </a:endParaRPr>
                    </a:p>
                    <a:p>
                      <a:pPr algn="just" rtl="0" fontAlgn="t">
                        <a:spcBef>
                          <a:spcPts val="0"/>
                        </a:spcBef>
                        <a:spcAft>
                          <a:spcPts val="0"/>
                        </a:spcAft>
                      </a:pPr>
                      <a:r>
                        <a:rPr lang="en-GB" sz="1600" b="0" i="0" u="none" strike="noStrike" dirty="0">
                          <a:solidFill>
                            <a:srgbClr val="000000"/>
                          </a:solidFill>
                          <a:effectLst/>
                          <a:latin typeface="Arial" panose="020B0604020202020204" pitchFamily="34" charset="0"/>
                        </a:rPr>
                        <a:t>Green economy is based on low-carbon development and low carbon growth, which focuses specifically on investments which reduce carbon emissions and promote resource efficiency and waste reduction.</a:t>
                      </a:r>
                      <a:endParaRPr sz="1600" b="0" i="0" u="none" strike="noStrike" cap="none" dirty="0">
                        <a:latin typeface="Arial"/>
                        <a:ea typeface="Arial"/>
                        <a:cs typeface="Arial"/>
                        <a:sym typeface="Arial"/>
                      </a:endParaRPr>
                    </a:p>
                  </a:txBody>
                  <a:tcPr marL="91450" marR="91450" marT="45725" marB="45725">
                    <a:solidFill>
                      <a:srgbClr val="8E1737">
                        <a:alpha val="26959"/>
                      </a:srgbClr>
                    </a:solidFill>
                  </a:tcPr>
                </a:tc>
                <a:tc>
                  <a:txBody>
                    <a:bodyPr/>
                    <a:lstStyle/>
                    <a:p>
                      <a:pPr algn="just" rtl="0" fontAlgn="t">
                        <a:spcBef>
                          <a:spcPts val="0"/>
                        </a:spcBef>
                        <a:spcAft>
                          <a:spcPts val="1000"/>
                        </a:spcAft>
                      </a:pPr>
                      <a:r>
                        <a:rPr lang="en-GB" sz="1600" b="0" i="0" u="none" strike="noStrike" dirty="0">
                          <a:solidFill>
                            <a:srgbClr val="000000"/>
                          </a:solidFill>
                          <a:effectLst/>
                          <a:latin typeface="Arial" panose="020B0604020202020204" pitchFamily="34" charset="0"/>
                        </a:rPr>
                        <a:t>Tourism that considers its current and future economic, social and environmental impacts, addressing the needs of visitors, the industry, the environment and host communities. Sustainable tourism can be seen as a driver of economic growth and job creation, particularly in developing countries. </a:t>
                      </a:r>
                      <a:endParaRPr sz="1600" b="0" i="0" u="none" strike="noStrike" cap="none" dirty="0">
                        <a:solidFill>
                          <a:schemeClr val="dk1"/>
                        </a:solidFill>
                        <a:latin typeface="Arial"/>
                        <a:ea typeface="Arial"/>
                        <a:cs typeface="Arial"/>
                        <a:sym typeface="Arial"/>
                      </a:endParaRPr>
                    </a:p>
                  </a:txBody>
                  <a:tcPr marL="91450" marR="91450" marT="45725" marB="45725">
                    <a:solidFill>
                      <a:srgbClr val="8E1737">
                        <a:alpha val="26959"/>
                      </a:srgbClr>
                    </a:solidFill>
                  </a:tcPr>
                </a:tc>
                <a:tc>
                  <a:txBody>
                    <a:bodyPr/>
                    <a:lstStyle/>
                    <a:p>
                      <a:pPr algn="just" rtl="0" fontAlgn="t">
                        <a:spcBef>
                          <a:spcPts val="0"/>
                        </a:spcBef>
                        <a:spcAft>
                          <a:spcPts val="0"/>
                        </a:spcAft>
                      </a:pPr>
                      <a:r>
                        <a:rPr lang="en-GB" sz="1600" b="0" i="0" u="none" strike="noStrike" dirty="0">
                          <a:solidFill>
                            <a:srgbClr val="000000"/>
                          </a:solidFill>
                          <a:effectLst/>
                          <a:latin typeface="Arial" panose="020B0604020202020204" pitchFamily="34" charset="0"/>
                        </a:rPr>
                        <a:t>The goal advocates decent work, employment creation, social protection, rights at work and social dialogue.</a:t>
                      </a:r>
                      <a:endParaRPr lang="en-GB" sz="1600" dirty="0">
                        <a:effectLst/>
                      </a:endParaRPr>
                    </a:p>
                    <a:p>
                      <a:pPr algn="just" rtl="0" fontAlgn="t">
                        <a:spcBef>
                          <a:spcPts val="0"/>
                        </a:spcBef>
                        <a:spcAft>
                          <a:spcPts val="0"/>
                        </a:spcAft>
                      </a:pPr>
                      <a:r>
                        <a:rPr lang="en-GB" sz="1600" b="0" i="0" u="none" strike="noStrike" dirty="0">
                          <a:solidFill>
                            <a:srgbClr val="000000"/>
                          </a:solidFill>
                          <a:effectLst/>
                          <a:latin typeface="Arial" panose="020B0604020202020204" pitchFamily="34" charset="0"/>
                        </a:rPr>
                        <a:t>Globally, labour productivity has increased and unemployment is back to pre-financial crisis levels, 58.0% of those employed were in informal employment in 2022, amounting to around 2 billion workers in precarious jobs, most lacking any form of social protection. </a:t>
                      </a:r>
                      <a:endParaRPr sz="1600" b="0" i="0" u="none" strike="noStrike" cap="none" dirty="0">
                        <a:latin typeface="Arial"/>
                        <a:ea typeface="Arial"/>
                        <a:cs typeface="Arial"/>
                        <a:sym typeface="Arial"/>
                      </a:endParaRPr>
                    </a:p>
                  </a:txBody>
                  <a:tcPr marL="91450" marR="91450" marT="45725" marB="45725">
                    <a:solidFill>
                      <a:srgbClr val="8E1737">
                        <a:alpha val="26959"/>
                      </a:srgbClr>
                    </a:solidFill>
                  </a:tcPr>
                </a:tc>
                <a:extLst>
                  <a:ext uri="{0D108BD9-81ED-4DB2-BD59-A6C34878D82A}">
                    <a16:rowId xmlns:a16="http://schemas.microsoft.com/office/drawing/2014/main" val="10001"/>
                  </a:ext>
                </a:extLst>
              </a:tr>
            </a:tbl>
          </a:graphicData>
        </a:graphic>
      </p:graphicFrame>
      <p:sp>
        <p:nvSpPr>
          <p:cNvPr id="182" name="Google Shape;182;p7"/>
          <p:cNvSpPr txBox="1"/>
          <p:nvPr/>
        </p:nvSpPr>
        <p:spPr>
          <a:xfrm>
            <a:off x="725225" y="1304299"/>
            <a:ext cx="6628589" cy="780176"/>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1"/>
              </a:buClr>
              <a:buSzPts val="4000"/>
              <a:buFont typeface="Arial"/>
              <a:buNone/>
            </a:pPr>
            <a:r>
              <a:rPr lang="de-DE" sz="4000" b="1" i="0" u="none" strike="noStrike" cap="none" dirty="0">
                <a:solidFill>
                  <a:schemeClr val="dk1"/>
                </a:solidFill>
                <a:latin typeface="Arial"/>
                <a:ea typeface="Arial"/>
                <a:cs typeface="Arial"/>
                <a:sym typeface="Arial"/>
              </a:rPr>
              <a:t>2.1 </a:t>
            </a:r>
            <a:r>
              <a:rPr lang="de-DE" sz="4000" b="1" i="0" u="none" strike="noStrike" cap="none" dirty="0" err="1">
                <a:solidFill>
                  <a:schemeClr val="dk1"/>
                </a:solidFill>
                <a:latin typeface="Arial"/>
                <a:ea typeface="Arial"/>
                <a:cs typeface="Arial"/>
                <a:sym typeface="Arial"/>
              </a:rPr>
              <a:t>Significance</a:t>
            </a:r>
            <a:r>
              <a:rPr lang="de-DE" sz="4000" b="1" i="0" u="none" strike="noStrike" cap="none" dirty="0">
                <a:solidFill>
                  <a:schemeClr val="dk1"/>
                </a:solidFill>
                <a:latin typeface="Arial"/>
                <a:ea typeface="Arial"/>
                <a:cs typeface="Arial"/>
                <a:sym typeface="Arial"/>
              </a:rPr>
              <a:t> </a:t>
            </a:r>
            <a:r>
              <a:rPr lang="de-DE" sz="4000" b="1" i="0" u="none" strike="noStrike" cap="none" dirty="0" err="1">
                <a:solidFill>
                  <a:schemeClr val="dk1"/>
                </a:solidFill>
                <a:latin typeface="Arial"/>
                <a:ea typeface="Arial"/>
                <a:cs typeface="Arial"/>
                <a:sym typeface="Arial"/>
              </a:rPr>
              <a:t>of</a:t>
            </a:r>
            <a:r>
              <a:rPr lang="de-DE" sz="4000" b="1" i="0" u="none" strike="noStrike" cap="none" dirty="0">
                <a:solidFill>
                  <a:schemeClr val="dk1"/>
                </a:solidFill>
                <a:latin typeface="Arial"/>
                <a:ea typeface="Arial"/>
                <a:cs typeface="Arial"/>
                <a:sym typeface="Arial"/>
              </a:rPr>
              <a:t> SDG 8</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216" name="Google Shape;216;p8"/>
          <p:cNvPicPr preferRelativeResize="0"/>
          <p:nvPr/>
        </p:nvPicPr>
        <p:blipFill rotWithShape="1">
          <a:blip r:embed="rId3">
            <a:alphaModFix/>
          </a:blip>
          <a:srcRect t="10682" b="12941"/>
          <a:stretch/>
        </p:blipFill>
        <p:spPr>
          <a:xfrm>
            <a:off x="10189935" y="74422"/>
            <a:ext cx="1856091" cy="1068056"/>
          </a:xfrm>
          <a:prstGeom prst="rect">
            <a:avLst/>
          </a:prstGeom>
          <a:noFill/>
          <a:ln>
            <a:noFill/>
          </a:ln>
        </p:spPr>
      </p:pic>
      <p:pic>
        <p:nvPicPr>
          <p:cNvPr id="217" name="Google Shape;217;p8"/>
          <p:cNvPicPr preferRelativeResize="0"/>
          <p:nvPr/>
        </p:nvPicPr>
        <p:blipFill rotWithShape="1">
          <a:blip r:embed="rId4">
            <a:alphaModFix/>
          </a:blip>
          <a:srcRect/>
          <a:stretch/>
        </p:blipFill>
        <p:spPr>
          <a:xfrm>
            <a:off x="238244" y="139380"/>
            <a:ext cx="1675024" cy="780176"/>
          </a:xfrm>
          <a:prstGeom prst="rect">
            <a:avLst/>
          </a:prstGeom>
          <a:noFill/>
          <a:ln>
            <a:noFill/>
          </a:ln>
        </p:spPr>
      </p:pic>
      <p:pic>
        <p:nvPicPr>
          <p:cNvPr id="218" name="Google Shape;218;p8"/>
          <p:cNvPicPr preferRelativeResize="0"/>
          <p:nvPr/>
        </p:nvPicPr>
        <p:blipFill rotWithShape="1">
          <a:blip r:embed="rId5">
            <a:alphaModFix/>
          </a:blip>
          <a:srcRect/>
          <a:stretch/>
        </p:blipFill>
        <p:spPr>
          <a:xfrm>
            <a:off x="5149771" y="139380"/>
            <a:ext cx="2339466" cy="860912"/>
          </a:xfrm>
          <a:prstGeom prst="rect">
            <a:avLst/>
          </a:prstGeom>
          <a:noFill/>
          <a:ln>
            <a:noFill/>
          </a:ln>
        </p:spPr>
      </p:pic>
      <p:pic>
        <p:nvPicPr>
          <p:cNvPr id="219" name="Google Shape;219;p8" descr="Ein Bild, das Text, ClipArt enthält.&#10;&#10;Automatisch generierte Beschreibung"/>
          <p:cNvPicPr preferRelativeResize="0"/>
          <p:nvPr/>
        </p:nvPicPr>
        <p:blipFill rotWithShape="1">
          <a:blip r:embed="rId6">
            <a:alphaModFix/>
          </a:blip>
          <a:srcRect/>
          <a:stretch/>
        </p:blipFill>
        <p:spPr>
          <a:xfrm>
            <a:off x="2270552" y="198770"/>
            <a:ext cx="2591882" cy="671454"/>
          </a:xfrm>
          <a:prstGeom prst="rect">
            <a:avLst/>
          </a:prstGeom>
          <a:noFill/>
          <a:ln>
            <a:noFill/>
          </a:ln>
        </p:spPr>
      </p:pic>
      <p:pic>
        <p:nvPicPr>
          <p:cNvPr id="220" name="Google Shape;220;p8" descr="Portal - UPF | Universidade de Passo Fundo"/>
          <p:cNvPicPr preferRelativeResize="0"/>
          <p:nvPr/>
        </p:nvPicPr>
        <p:blipFill rotWithShape="1">
          <a:blip r:embed="rId7">
            <a:alphaModFix/>
          </a:blip>
          <a:srcRect t="25552" b="24840"/>
          <a:stretch/>
        </p:blipFill>
        <p:spPr>
          <a:xfrm>
            <a:off x="7776575" y="139380"/>
            <a:ext cx="2413360" cy="848973"/>
          </a:xfrm>
          <a:prstGeom prst="rect">
            <a:avLst/>
          </a:prstGeom>
          <a:noFill/>
          <a:ln>
            <a:noFill/>
          </a:ln>
        </p:spPr>
      </p:pic>
      <p:sp>
        <p:nvSpPr>
          <p:cNvPr id="221" name="Google Shape;221;p8"/>
          <p:cNvSpPr txBox="1"/>
          <p:nvPr/>
        </p:nvSpPr>
        <p:spPr>
          <a:xfrm>
            <a:off x="553204" y="1120621"/>
            <a:ext cx="11638796" cy="106630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200"/>
              <a:buFont typeface="Arial"/>
              <a:buNone/>
            </a:pPr>
            <a:r>
              <a:rPr lang="de-DE" sz="3200" b="1" i="0" u="none" strike="noStrike" cap="none" dirty="0">
                <a:solidFill>
                  <a:schemeClr val="dk1"/>
                </a:solidFill>
                <a:latin typeface="Arial"/>
                <a:ea typeface="Arial"/>
                <a:cs typeface="Arial"/>
                <a:sym typeface="Arial"/>
              </a:rPr>
              <a:t>2.2 </a:t>
            </a:r>
            <a:r>
              <a:rPr lang="de-DE" sz="3200" b="1" i="0" u="none" strike="noStrike" cap="none" dirty="0" err="1">
                <a:solidFill>
                  <a:schemeClr val="dk1"/>
                </a:solidFill>
                <a:latin typeface="Arial"/>
                <a:ea typeface="Arial"/>
                <a:cs typeface="Arial"/>
                <a:sym typeface="Arial"/>
              </a:rPr>
              <a:t>Interdependencies</a:t>
            </a:r>
            <a:r>
              <a:rPr lang="de-DE" sz="3200" b="1" i="0" u="none" strike="noStrike" cap="none" dirty="0">
                <a:solidFill>
                  <a:schemeClr val="dk1"/>
                </a:solidFill>
                <a:latin typeface="Arial"/>
                <a:ea typeface="Arial"/>
                <a:cs typeface="Arial"/>
                <a:sym typeface="Arial"/>
              </a:rPr>
              <a:t> </a:t>
            </a:r>
            <a:r>
              <a:rPr lang="de-DE" sz="3200" b="1" i="0" u="none" strike="noStrike" cap="none" dirty="0" err="1">
                <a:solidFill>
                  <a:schemeClr val="dk1"/>
                </a:solidFill>
                <a:latin typeface="Arial"/>
                <a:ea typeface="Arial"/>
                <a:cs typeface="Arial"/>
                <a:sym typeface="Arial"/>
              </a:rPr>
              <a:t>of</a:t>
            </a:r>
            <a:r>
              <a:rPr lang="de-DE" sz="3200" b="1" i="0" u="none" strike="noStrike" cap="none" dirty="0">
                <a:solidFill>
                  <a:schemeClr val="dk1"/>
                </a:solidFill>
                <a:latin typeface="Arial"/>
                <a:ea typeface="Arial"/>
                <a:cs typeface="Arial"/>
                <a:sym typeface="Arial"/>
              </a:rPr>
              <a:t> SDG 8</a:t>
            </a:r>
            <a:endParaRPr dirty="0"/>
          </a:p>
        </p:txBody>
      </p:sp>
      <p:grpSp>
        <p:nvGrpSpPr>
          <p:cNvPr id="2" name="Group 1">
            <a:extLst>
              <a:ext uri="{FF2B5EF4-FFF2-40B4-BE49-F238E27FC236}">
                <a16:creationId xmlns:a16="http://schemas.microsoft.com/office/drawing/2014/main" id="{BF8D7C24-7480-927F-710C-444280EF17DD}"/>
              </a:ext>
            </a:extLst>
          </p:cNvPr>
          <p:cNvGrpSpPr/>
          <p:nvPr/>
        </p:nvGrpSpPr>
        <p:grpSpPr>
          <a:xfrm>
            <a:off x="3208571" y="1916423"/>
            <a:ext cx="6221866" cy="4566420"/>
            <a:chOff x="2145339" y="1259208"/>
            <a:chExt cx="8660093" cy="5548942"/>
          </a:xfrm>
        </p:grpSpPr>
        <p:cxnSp>
          <p:nvCxnSpPr>
            <p:cNvPr id="191" name="Google Shape;191;p8"/>
            <p:cNvCxnSpPr>
              <a:cxnSpLocks noChangeAspect="1"/>
              <a:stCxn id="192" idx="0"/>
              <a:endCxn id="193" idx="4"/>
            </p:cNvCxnSpPr>
            <p:nvPr/>
          </p:nvCxnSpPr>
          <p:spPr>
            <a:xfrm rot="10800000" flipH="1">
              <a:off x="6057642" y="3288140"/>
              <a:ext cx="2700" cy="562500"/>
            </a:xfrm>
            <a:prstGeom prst="straightConnector1">
              <a:avLst/>
            </a:prstGeom>
            <a:noFill/>
            <a:ln w="28575" cap="flat" cmpd="sng">
              <a:solidFill>
                <a:srgbClr val="EF9FB4"/>
              </a:solidFill>
              <a:prstDash val="solid"/>
              <a:miter lim="800000"/>
              <a:headEnd type="none" w="sm" len="sm"/>
              <a:tailEnd type="none" w="sm" len="sm"/>
            </a:ln>
          </p:spPr>
        </p:cxnSp>
        <p:cxnSp>
          <p:nvCxnSpPr>
            <p:cNvPr id="194" name="Google Shape;194;p8"/>
            <p:cNvCxnSpPr>
              <a:cxnSpLocks noChangeAspect="1"/>
              <a:stCxn id="195" idx="2"/>
            </p:cNvCxnSpPr>
            <p:nvPr/>
          </p:nvCxnSpPr>
          <p:spPr>
            <a:xfrm rot="10800000">
              <a:off x="6693404" y="4860323"/>
              <a:ext cx="2216700" cy="128400"/>
            </a:xfrm>
            <a:prstGeom prst="straightConnector1">
              <a:avLst/>
            </a:prstGeom>
            <a:noFill/>
            <a:ln w="28575" cap="flat" cmpd="sng">
              <a:solidFill>
                <a:srgbClr val="EF9FB4"/>
              </a:solidFill>
              <a:prstDash val="solid"/>
              <a:miter lim="800000"/>
              <a:headEnd type="none" w="sm" len="sm"/>
              <a:tailEnd type="none" w="sm" len="sm"/>
            </a:ln>
          </p:spPr>
        </p:cxnSp>
        <p:cxnSp>
          <p:nvCxnSpPr>
            <p:cNvPr id="196" name="Google Shape;196;p8"/>
            <p:cNvCxnSpPr>
              <a:cxnSpLocks noChangeAspect="1"/>
              <a:endCxn id="192" idx="5"/>
            </p:cNvCxnSpPr>
            <p:nvPr/>
          </p:nvCxnSpPr>
          <p:spPr>
            <a:xfrm rot="10800000">
              <a:off x="6577498" y="5134111"/>
              <a:ext cx="1768500" cy="418500"/>
            </a:xfrm>
            <a:prstGeom prst="straightConnector1">
              <a:avLst/>
            </a:prstGeom>
            <a:noFill/>
            <a:ln w="28575" cap="flat" cmpd="sng">
              <a:solidFill>
                <a:srgbClr val="EF9FB4"/>
              </a:solidFill>
              <a:prstDash val="solid"/>
              <a:miter lim="800000"/>
              <a:headEnd type="none" w="sm" len="sm"/>
              <a:tailEnd type="none" w="sm" len="sm"/>
            </a:ln>
          </p:spPr>
        </p:cxnSp>
        <p:cxnSp>
          <p:nvCxnSpPr>
            <p:cNvPr id="197" name="Google Shape;197;p8"/>
            <p:cNvCxnSpPr>
              <a:cxnSpLocks noChangeAspect="1"/>
            </p:cNvCxnSpPr>
            <p:nvPr/>
          </p:nvCxnSpPr>
          <p:spPr>
            <a:xfrm rot="10800000">
              <a:off x="6397760" y="5160540"/>
              <a:ext cx="855974" cy="715345"/>
            </a:xfrm>
            <a:prstGeom prst="straightConnector1">
              <a:avLst/>
            </a:prstGeom>
            <a:noFill/>
            <a:ln w="28575" cap="flat" cmpd="sng">
              <a:solidFill>
                <a:srgbClr val="EF9FB4"/>
              </a:solidFill>
              <a:prstDash val="solid"/>
              <a:miter lim="800000"/>
              <a:headEnd type="none" w="sm" len="sm"/>
              <a:tailEnd type="none" w="sm" len="sm"/>
            </a:ln>
          </p:spPr>
        </p:cxnSp>
        <p:cxnSp>
          <p:nvCxnSpPr>
            <p:cNvPr id="198" name="Google Shape;198;p8"/>
            <p:cNvCxnSpPr>
              <a:cxnSpLocks noChangeAspect="1"/>
              <a:stCxn id="199" idx="0"/>
            </p:cNvCxnSpPr>
            <p:nvPr/>
          </p:nvCxnSpPr>
          <p:spPr>
            <a:xfrm rot="10800000">
              <a:off x="6148220" y="5160429"/>
              <a:ext cx="97800" cy="354900"/>
            </a:xfrm>
            <a:prstGeom prst="straightConnector1">
              <a:avLst/>
            </a:prstGeom>
            <a:noFill/>
            <a:ln w="28575" cap="flat" cmpd="sng">
              <a:solidFill>
                <a:srgbClr val="EF9FB4"/>
              </a:solidFill>
              <a:prstDash val="solid"/>
              <a:miter lim="800000"/>
              <a:headEnd type="none" w="sm" len="sm"/>
              <a:tailEnd type="none" w="sm" len="sm"/>
            </a:ln>
          </p:spPr>
        </p:cxnSp>
        <p:cxnSp>
          <p:nvCxnSpPr>
            <p:cNvPr id="200" name="Google Shape;200;p8"/>
            <p:cNvCxnSpPr>
              <a:cxnSpLocks noChangeAspect="1"/>
              <a:stCxn id="201" idx="7"/>
            </p:cNvCxnSpPr>
            <p:nvPr/>
          </p:nvCxnSpPr>
          <p:spPr>
            <a:xfrm rot="10800000" flipH="1">
              <a:off x="5185928" y="5243848"/>
              <a:ext cx="514500" cy="727200"/>
            </a:xfrm>
            <a:prstGeom prst="straightConnector1">
              <a:avLst/>
            </a:prstGeom>
            <a:noFill/>
            <a:ln w="28575" cap="flat" cmpd="sng">
              <a:solidFill>
                <a:srgbClr val="EF9FB4"/>
              </a:solidFill>
              <a:prstDash val="solid"/>
              <a:miter lim="800000"/>
              <a:headEnd type="none" w="sm" len="sm"/>
              <a:tailEnd type="none" w="sm" len="sm"/>
            </a:ln>
          </p:spPr>
        </p:cxnSp>
        <p:cxnSp>
          <p:nvCxnSpPr>
            <p:cNvPr id="202" name="Google Shape;202;p8"/>
            <p:cNvCxnSpPr>
              <a:cxnSpLocks noChangeAspect="1"/>
            </p:cNvCxnSpPr>
            <p:nvPr/>
          </p:nvCxnSpPr>
          <p:spPr>
            <a:xfrm rot="10800000" flipH="1">
              <a:off x="3606484" y="4981779"/>
              <a:ext cx="1917803" cy="1072952"/>
            </a:xfrm>
            <a:prstGeom prst="straightConnector1">
              <a:avLst/>
            </a:prstGeom>
            <a:noFill/>
            <a:ln w="28575" cap="flat" cmpd="sng">
              <a:solidFill>
                <a:srgbClr val="EF9FB4"/>
              </a:solidFill>
              <a:prstDash val="solid"/>
              <a:miter lim="800000"/>
              <a:headEnd type="none" w="sm" len="sm"/>
              <a:tailEnd type="none" w="sm" len="sm"/>
            </a:ln>
          </p:spPr>
        </p:cxnSp>
        <p:cxnSp>
          <p:nvCxnSpPr>
            <p:cNvPr id="203" name="Google Shape;203;p8"/>
            <p:cNvCxnSpPr>
              <a:cxnSpLocks noChangeAspect="1"/>
              <a:stCxn id="204" idx="6"/>
            </p:cNvCxnSpPr>
            <p:nvPr/>
          </p:nvCxnSpPr>
          <p:spPr>
            <a:xfrm rot="10800000" flipH="1">
              <a:off x="3077604" y="4776153"/>
              <a:ext cx="2304000" cy="633600"/>
            </a:xfrm>
            <a:prstGeom prst="straightConnector1">
              <a:avLst/>
            </a:prstGeom>
            <a:noFill/>
            <a:ln w="28575" cap="flat" cmpd="sng">
              <a:solidFill>
                <a:srgbClr val="EF9FB4"/>
              </a:solidFill>
              <a:prstDash val="solid"/>
              <a:miter lim="800000"/>
              <a:headEnd type="none" w="sm" len="sm"/>
              <a:tailEnd type="none" w="sm" len="sm"/>
            </a:ln>
          </p:spPr>
        </p:cxnSp>
        <p:cxnSp>
          <p:nvCxnSpPr>
            <p:cNvPr id="205" name="Google Shape;205;p8"/>
            <p:cNvCxnSpPr>
              <a:cxnSpLocks noChangeAspect="1"/>
              <a:stCxn id="206" idx="6"/>
              <a:endCxn id="192" idx="2"/>
            </p:cNvCxnSpPr>
            <p:nvPr/>
          </p:nvCxnSpPr>
          <p:spPr>
            <a:xfrm>
              <a:off x="4310210" y="4380149"/>
              <a:ext cx="1012200" cy="222300"/>
            </a:xfrm>
            <a:prstGeom prst="straightConnector1">
              <a:avLst/>
            </a:prstGeom>
            <a:noFill/>
            <a:ln w="28575" cap="flat" cmpd="sng">
              <a:solidFill>
                <a:srgbClr val="EF9FB4"/>
              </a:solidFill>
              <a:prstDash val="solid"/>
              <a:miter lim="800000"/>
              <a:headEnd type="none" w="sm" len="sm"/>
              <a:tailEnd type="none" w="sm" len="sm"/>
            </a:ln>
          </p:spPr>
        </p:cxnSp>
        <p:cxnSp>
          <p:nvCxnSpPr>
            <p:cNvPr id="207" name="Google Shape;207;p8"/>
            <p:cNvCxnSpPr>
              <a:cxnSpLocks noChangeAspect="1"/>
              <a:stCxn id="208" idx="4"/>
            </p:cNvCxnSpPr>
            <p:nvPr/>
          </p:nvCxnSpPr>
          <p:spPr>
            <a:xfrm>
              <a:off x="5019971" y="2429331"/>
              <a:ext cx="723300" cy="1545900"/>
            </a:xfrm>
            <a:prstGeom prst="straightConnector1">
              <a:avLst/>
            </a:prstGeom>
            <a:noFill/>
            <a:ln w="28575" cap="flat" cmpd="sng">
              <a:solidFill>
                <a:srgbClr val="EF9FB4"/>
              </a:solidFill>
              <a:prstDash val="solid"/>
              <a:miter lim="800000"/>
              <a:headEnd type="none" w="sm" len="sm"/>
              <a:tailEnd type="none" w="sm" len="sm"/>
            </a:ln>
          </p:spPr>
        </p:cxnSp>
        <p:cxnSp>
          <p:nvCxnSpPr>
            <p:cNvPr id="209" name="Google Shape;209;p8"/>
            <p:cNvCxnSpPr>
              <a:cxnSpLocks noChangeAspect="1"/>
            </p:cNvCxnSpPr>
            <p:nvPr/>
          </p:nvCxnSpPr>
          <p:spPr>
            <a:xfrm flipH="1">
              <a:off x="6307798" y="2275498"/>
              <a:ext cx="893147" cy="1795351"/>
            </a:xfrm>
            <a:prstGeom prst="straightConnector1">
              <a:avLst/>
            </a:prstGeom>
            <a:noFill/>
            <a:ln w="28575" cap="flat" cmpd="sng">
              <a:solidFill>
                <a:srgbClr val="EF9FB4"/>
              </a:solidFill>
              <a:prstDash val="solid"/>
              <a:miter lim="800000"/>
              <a:headEnd type="none" w="sm" len="sm"/>
              <a:tailEnd type="none" w="sm" len="sm"/>
            </a:ln>
          </p:spPr>
        </p:cxnSp>
        <p:cxnSp>
          <p:nvCxnSpPr>
            <p:cNvPr id="210" name="Google Shape;210;p8"/>
            <p:cNvCxnSpPr>
              <a:cxnSpLocks noChangeAspect="1"/>
              <a:stCxn id="211" idx="3"/>
              <a:endCxn id="192" idx="7"/>
            </p:cNvCxnSpPr>
            <p:nvPr/>
          </p:nvCxnSpPr>
          <p:spPr>
            <a:xfrm flipH="1">
              <a:off x="6577602" y="2046488"/>
              <a:ext cx="2006400" cy="2024400"/>
            </a:xfrm>
            <a:prstGeom prst="straightConnector1">
              <a:avLst/>
            </a:prstGeom>
            <a:noFill/>
            <a:ln w="28575" cap="flat" cmpd="sng">
              <a:solidFill>
                <a:srgbClr val="EF9FB4"/>
              </a:solidFill>
              <a:prstDash val="solid"/>
              <a:miter lim="800000"/>
              <a:headEnd type="none" w="sm" len="sm"/>
              <a:tailEnd type="none" w="sm" len="sm"/>
            </a:ln>
          </p:spPr>
        </p:cxnSp>
        <p:cxnSp>
          <p:nvCxnSpPr>
            <p:cNvPr id="212" name="Google Shape;212;p8"/>
            <p:cNvCxnSpPr>
              <a:cxnSpLocks noChangeAspect="1"/>
            </p:cNvCxnSpPr>
            <p:nvPr/>
          </p:nvCxnSpPr>
          <p:spPr>
            <a:xfrm flipH="1">
              <a:off x="6707028" y="2214179"/>
              <a:ext cx="3176379" cy="2165143"/>
            </a:xfrm>
            <a:prstGeom prst="straightConnector1">
              <a:avLst/>
            </a:prstGeom>
            <a:noFill/>
            <a:ln w="28575" cap="flat" cmpd="sng">
              <a:solidFill>
                <a:srgbClr val="EF9FB4"/>
              </a:solidFill>
              <a:prstDash val="solid"/>
              <a:miter lim="800000"/>
              <a:headEnd type="none" w="sm" len="sm"/>
              <a:tailEnd type="none" w="sm" len="sm"/>
            </a:ln>
          </p:spPr>
        </p:cxnSp>
        <p:cxnSp>
          <p:nvCxnSpPr>
            <p:cNvPr id="213" name="Google Shape;213;p8"/>
            <p:cNvCxnSpPr>
              <a:cxnSpLocks noChangeAspect="1"/>
              <a:endCxn id="192" idx="6"/>
            </p:cNvCxnSpPr>
            <p:nvPr/>
          </p:nvCxnSpPr>
          <p:spPr>
            <a:xfrm flipH="1">
              <a:off x="6792829" y="4338480"/>
              <a:ext cx="1167000" cy="264000"/>
            </a:xfrm>
            <a:prstGeom prst="straightConnector1">
              <a:avLst/>
            </a:prstGeom>
            <a:noFill/>
            <a:ln w="28575" cap="flat" cmpd="sng">
              <a:solidFill>
                <a:srgbClr val="EF9FB4"/>
              </a:solidFill>
              <a:prstDash val="solid"/>
              <a:miter lim="800000"/>
              <a:headEnd type="none" w="sm" len="sm"/>
              <a:tailEnd type="none" w="sm" len="sm"/>
            </a:ln>
          </p:spPr>
        </p:cxnSp>
        <p:cxnSp>
          <p:nvCxnSpPr>
            <p:cNvPr id="214" name="Google Shape;214;p8"/>
            <p:cNvCxnSpPr>
              <a:cxnSpLocks noChangeAspect="1"/>
            </p:cNvCxnSpPr>
            <p:nvPr/>
          </p:nvCxnSpPr>
          <p:spPr>
            <a:xfrm>
              <a:off x="4439740" y="3435852"/>
              <a:ext cx="980904" cy="745027"/>
            </a:xfrm>
            <a:prstGeom prst="straightConnector1">
              <a:avLst/>
            </a:prstGeom>
            <a:noFill/>
            <a:ln w="28575" cap="flat" cmpd="sng">
              <a:solidFill>
                <a:srgbClr val="EF9FB4"/>
              </a:solidFill>
              <a:prstDash val="solid"/>
              <a:miter lim="800000"/>
              <a:headEnd type="none" w="sm" len="sm"/>
              <a:tailEnd type="none" w="sm" len="sm"/>
            </a:ln>
          </p:spPr>
        </p:cxnSp>
        <p:cxnSp>
          <p:nvCxnSpPr>
            <p:cNvPr id="215" name="Google Shape;215;p8"/>
            <p:cNvCxnSpPr>
              <a:cxnSpLocks noChangeAspect="1"/>
            </p:cNvCxnSpPr>
            <p:nvPr/>
          </p:nvCxnSpPr>
          <p:spPr>
            <a:xfrm>
              <a:off x="3999423" y="2030391"/>
              <a:ext cx="1659075" cy="2091952"/>
            </a:xfrm>
            <a:prstGeom prst="straightConnector1">
              <a:avLst/>
            </a:prstGeom>
            <a:noFill/>
            <a:ln w="28575" cap="flat" cmpd="sng">
              <a:solidFill>
                <a:srgbClr val="EF9FB4"/>
              </a:solidFill>
              <a:prstDash val="solid"/>
              <a:miter lim="800000"/>
              <a:headEnd type="none" w="sm" len="sm"/>
              <a:tailEnd type="none" w="sm" len="sm"/>
            </a:ln>
          </p:spPr>
        </p:cxnSp>
        <p:grpSp>
          <p:nvGrpSpPr>
            <p:cNvPr id="222" name="Google Shape;222;p8"/>
            <p:cNvGrpSpPr>
              <a:grpSpLocks noChangeAspect="1"/>
            </p:cNvGrpSpPr>
            <p:nvPr/>
          </p:nvGrpSpPr>
          <p:grpSpPr>
            <a:xfrm>
              <a:off x="5474288" y="2116053"/>
              <a:ext cx="1171984" cy="1171984"/>
              <a:chOff x="8037624" y="3603564"/>
              <a:chExt cx="874237" cy="874237"/>
            </a:xfrm>
          </p:grpSpPr>
          <p:sp>
            <p:nvSpPr>
              <p:cNvPr id="193" name="Google Shape;193;p8"/>
              <p:cNvSpPr/>
              <p:nvPr/>
            </p:nvSpPr>
            <p:spPr>
              <a:xfrm>
                <a:off x="8037624" y="3603564"/>
                <a:ext cx="874237" cy="874237"/>
              </a:xfrm>
              <a:prstGeom prst="ellipse">
                <a:avLst/>
              </a:prstGeom>
              <a:solidFill>
                <a:srgbClr val="EA1B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3" name="Google Shape;223;p8"/>
              <p:cNvPicPr preferRelativeResize="0"/>
              <p:nvPr/>
            </p:nvPicPr>
            <p:blipFill rotWithShape="1">
              <a:blip r:embed="rId8">
                <a:alphaModFix/>
              </a:blip>
              <a:srcRect r="8820"/>
              <a:stretch/>
            </p:blipFill>
            <p:spPr>
              <a:xfrm>
                <a:off x="8181757" y="3699426"/>
                <a:ext cx="616742" cy="676407"/>
              </a:xfrm>
              <a:prstGeom prst="roundRect">
                <a:avLst>
                  <a:gd name="adj" fmla="val 16667"/>
                </a:avLst>
              </a:prstGeom>
              <a:noFill/>
              <a:ln>
                <a:noFill/>
              </a:ln>
            </p:spPr>
          </p:pic>
        </p:grpSp>
        <p:grpSp>
          <p:nvGrpSpPr>
            <p:cNvPr id="224" name="Google Shape;224;p8"/>
            <p:cNvGrpSpPr>
              <a:grpSpLocks noChangeAspect="1"/>
            </p:cNvGrpSpPr>
            <p:nvPr/>
          </p:nvGrpSpPr>
          <p:grpSpPr>
            <a:xfrm>
              <a:off x="8448926" y="1259208"/>
              <a:ext cx="922356" cy="922356"/>
              <a:chOff x="7991955" y="4062055"/>
              <a:chExt cx="922356" cy="922356"/>
            </a:xfrm>
          </p:grpSpPr>
          <p:sp>
            <p:nvSpPr>
              <p:cNvPr id="211" name="Google Shape;211;p8"/>
              <p:cNvSpPr/>
              <p:nvPr/>
            </p:nvSpPr>
            <p:spPr>
              <a:xfrm>
                <a:off x="7991955" y="4062055"/>
                <a:ext cx="922356" cy="922356"/>
              </a:xfrm>
              <a:prstGeom prst="ellipse">
                <a:avLst/>
              </a:prstGeom>
              <a:solidFill>
                <a:srgbClr val="269A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5" name="Google Shape;225;p8"/>
              <p:cNvPicPr preferRelativeResize="0"/>
              <p:nvPr/>
            </p:nvPicPr>
            <p:blipFill rotWithShape="1">
              <a:blip r:embed="rId9">
                <a:alphaModFix/>
              </a:blip>
              <a:srcRect r="14457"/>
              <a:stretch/>
            </p:blipFill>
            <p:spPr>
              <a:xfrm>
                <a:off x="8170947" y="4177090"/>
                <a:ext cx="615899" cy="720000"/>
              </a:xfrm>
              <a:prstGeom prst="roundRect">
                <a:avLst>
                  <a:gd name="adj" fmla="val 16667"/>
                </a:avLst>
              </a:prstGeom>
              <a:noFill/>
              <a:ln>
                <a:noFill/>
              </a:ln>
            </p:spPr>
          </p:pic>
        </p:grpSp>
        <p:grpSp>
          <p:nvGrpSpPr>
            <p:cNvPr id="226" name="Google Shape;226;p8"/>
            <p:cNvGrpSpPr>
              <a:grpSpLocks noChangeAspect="1"/>
            </p:cNvGrpSpPr>
            <p:nvPr/>
          </p:nvGrpSpPr>
          <p:grpSpPr>
            <a:xfrm>
              <a:off x="9886632" y="1556449"/>
              <a:ext cx="918800" cy="918800"/>
              <a:chOff x="7446979" y="4994320"/>
              <a:chExt cx="918800" cy="918800"/>
            </a:xfrm>
          </p:grpSpPr>
          <p:sp>
            <p:nvSpPr>
              <p:cNvPr id="227" name="Google Shape;227;p8"/>
              <p:cNvSpPr/>
              <p:nvPr/>
            </p:nvSpPr>
            <p:spPr>
              <a:xfrm>
                <a:off x="7446979" y="4994320"/>
                <a:ext cx="918800" cy="918800"/>
              </a:xfrm>
              <a:prstGeom prst="ellipse">
                <a:avLst/>
              </a:prstGeom>
              <a:solidFill>
                <a:srgbClr val="C11E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8" name="Google Shape;228;p8"/>
              <p:cNvPicPr preferRelativeResize="0"/>
              <p:nvPr/>
            </p:nvPicPr>
            <p:blipFill rotWithShape="1">
              <a:blip r:embed="rId10">
                <a:alphaModFix/>
              </a:blip>
              <a:srcRect r="14457"/>
              <a:stretch/>
            </p:blipFill>
            <p:spPr>
              <a:xfrm>
                <a:off x="7596817" y="5098629"/>
                <a:ext cx="615899" cy="720000"/>
              </a:xfrm>
              <a:prstGeom prst="roundRect">
                <a:avLst>
                  <a:gd name="adj" fmla="val 16667"/>
                </a:avLst>
              </a:prstGeom>
              <a:noFill/>
              <a:ln>
                <a:noFill/>
              </a:ln>
            </p:spPr>
          </p:pic>
        </p:grpSp>
        <p:grpSp>
          <p:nvGrpSpPr>
            <p:cNvPr id="229" name="Google Shape;229;p8"/>
            <p:cNvGrpSpPr>
              <a:grpSpLocks noChangeAspect="1"/>
            </p:cNvGrpSpPr>
            <p:nvPr/>
          </p:nvGrpSpPr>
          <p:grpSpPr>
            <a:xfrm>
              <a:off x="7871151" y="3490031"/>
              <a:ext cx="1182118" cy="1182118"/>
              <a:chOff x="8182763" y="4057761"/>
              <a:chExt cx="1182118" cy="1182118"/>
            </a:xfrm>
          </p:grpSpPr>
          <p:sp>
            <p:nvSpPr>
              <p:cNvPr id="230" name="Google Shape;230;p8"/>
              <p:cNvSpPr/>
              <p:nvPr/>
            </p:nvSpPr>
            <p:spPr>
              <a:xfrm>
                <a:off x="8182763" y="4057761"/>
                <a:ext cx="1182118" cy="1182118"/>
              </a:xfrm>
              <a:prstGeom prst="ellipse">
                <a:avLst/>
              </a:prstGeom>
              <a:solidFill>
                <a:srgbClr val="EF41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1" name="Google Shape;231;p8"/>
              <p:cNvPicPr preferRelativeResize="0"/>
              <p:nvPr/>
            </p:nvPicPr>
            <p:blipFill rotWithShape="1">
              <a:blip r:embed="rId11">
                <a:alphaModFix/>
              </a:blip>
              <a:srcRect r="14457"/>
              <a:stretch/>
            </p:blipFill>
            <p:spPr>
              <a:xfrm>
                <a:off x="8390826" y="4178230"/>
                <a:ext cx="796716" cy="931379"/>
              </a:xfrm>
              <a:prstGeom prst="roundRect">
                <a:avLst>
                  <a:gd name="adj" fmla="val 16667"/>
                </a:avLst>
              </a:prstGeom>
              <a:noFill/>
              <a:ln>
                <a:noFill/>
              </a:ln>
            </p:spPr>
          </p:pic>
        </p:grpSp>
        <p:grpSp>
          <p:nvGrpSpPr>
            <p:cNvPr id="232" name="Google Shape;232;p8"/>
            <p:cNvGrpSpPr>
              <a:grpSpLocks noChangeAspect="1"/>
            </p:cNvGrpSpPr>
            <p:nvPr/>
          </p:nvGrpSpPr>
          <p:grpSpPr>
            <a:xfrm>
              <a:off x="8910104" y="4556723"/>
              <a:ext cx="864000" cy="864000"/>
              <a:chOff x="10959138" y="3945110"/>
              <a:chExt cx="864000" cy="864000"/>
            </a:xfrm>
          </p:grpSpPr>
          <p:sp>
            <p:nvSpPr>
              <p:cNvPr id="195" name="Google Shape;195;p8"/>
              <p:cNvSpPr/>
              <p:nvPr/>
            </p:nvSpPr>
            <p:spPr>
              <a:xfrm>
                <a:off x="10959138" y="3945110"/>
                <a:ext cx="864000" cy="864000"/>
              </a:xfrm>
              <a:prstGeom prst="ellipse">
                <a:avLst/>
              </a:prstGeom>
              <a:solidFill>
                <a:srgbClr val="00AD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3" name="Google Shape;233;p8"/>
              <p:cNvPicPr preferRelativeResize="0"/>
              <p:nvPr/>
            </p:nvPicPr>
            <p:blipFill rotWithShape="1">
              <a:blip r:embed="rId12">
                <a:alphaModFix/>
              </a:blip>
              <a:srcRect r="14457"/>
              <a:stretch/>
            </p:blipFill>
            <p:spPr>
              <a:xfrm>
                <a:off x="11077339" y="4014779"/>
                <a:ext cx="615899" cy="720000"/>
              </a:xfrm>
              <a:prstGeom prst="roundRect">
                <a:avLst>
                  <a:gd name="adj" fmla="val 16667"/>
                </a:avLst>
              </a:prstGeom>
              <a:noFill/>
              <a:ln>
                <a:noFill/>
              </a:ln>
            </p:spPr>
          </p:pic>
        </p:grpSp>
        <p:grpSp>
          <p:nvGrpSpPr>
            <p:cNvPr id="234" name="Google Shape;234;p8"/>
            <p:cNvGrpSpPr>
              <a:grpSpLocks noChangeAspect="1"/>
            </p:cNvGrpSpPr>
            <p:nvPr/>
          </p:nvGrpSpPr>
          <p:grpSpPr>
            <a:xfrm>
              <a:off x="8218268" y="5351406"/>
              <a:ext cx="932265" cy="932265"/>
              <a:chOff x="10572243" y="3382257"/>
              <a:chExt cx="932265" cy="932265"/>
            </a:xfrm>
          </p:grpSpPr>
          <p:sp>
            <p:nvSpPr>
              <p:cNvPr id="235" name="Google Shape;235;p8"/>
              <p:cNvSpPr/>
              <p:nvPr/>
            </p:nvSpPr>
            <p:spPr>
              <a:xfrm>
                <a:off x="10572243" y="3382257"/>
                <a:ext cx="932265" cy="932265"/>
              </a:xfrm>
              <a:prstGeom prst="ellipse">
                <a:avLst/>
              </a:prstGeom>
              <a:solidFill>
                <a:srgbClr val="FBB6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6" name="Google Shape;236;p8"/>
              <p:cNvPicPr preferRelativeResize="0"/>
              <p:nvPr/>
            </p:nvPicPr>
            <p:blipFill rotWithShape="1">
              <a:blip r:embed="rId13">
                <a:alphaModFix/>
              </a:blip>
              <a:srcRect r="14457"/>
              <a:stretch/>
            </p:blipFill>
            <p:spPr>
              <a:xfrm>
                <a:off x="10699945" y="3488390"/>
                <a:ext cx="615899" cy="720000"/>
              </a:xfrm>
              <a:prstGeom prst="roundRect">
                <a:avLst>
                  <a:gd name="adj" fmla="val 16667"/>
                </a:avLst>
              </a:prstGeom>
              <a:noFill/>
              <a:ln>
                <a:noFill/>
              </a:ln>
            </p:spPr>
          </p:pic>
        </p:grpSp>
        <p:grpSp>
          <p:nvGrpSpPr>
            <p:cNvPr id="237" name="Google Shape;237;p8"/>
            <p:cNvGrpSpPr>
              <a:grpSpLocks noChangeAspect="1"/>
            </p:cNvGrpSpPr>
            <p:nvPr/>
          </p:nvGrpSpPr>
          <p:grpSpPr>
            <a:xfrm>
              <a:off x="7030022" y="5711605"/>
              <a:ext cx="1079697" cy="1079697"/>
              <a:chOff x="3311564" y="5541044"/>
              <a:chExt cx="932265" cy="932265"/>
            </a:xfrm>
          </p:grpSpPr>
          <p:sp>
            <p:nvSpPr>
              <p:cNvPr id="238" name="Google Shape;238;p8"/>
              <p:cNvSpPr/>
              <p:nvPr/>
            </p:nvSpPr>
            <p:spPr>
              <a:xfrm>
                <a:off x="3311564" y="5541044"/>
                <a:ext cx="932265" cy="932265"/>
              </a:xfrm>
              <a:prstGeom prst="ellipse">
                <a:avLst/>
              </a:prstGeom>
              <a:solidFill>
                <a:srgbClr val="F26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9" name="Google Shape;239;p8"/>
              <p:cNvPicPr preferRelativeResize="0"/>
              <p:nvPr/>
            </p:nvPicPr>
            <p:blipFill rotWithShape="1">
              <a:blip r:embed="rId14">
                <a:alphaModFix/>
              </a:blip>
              <a:srcRect/>
              <a:stretch/>
            </p:blipFill>
            <p:spPr>
              <a:xfrm>
                <a:off x="3417696" y="5647176"/>
                <a:ext cx="720000" cy="720000"/>
              </a:xfrm>
              <a:prstGeom prst="roundRect">
                <a:avLst>
                  <a:gd name="adj" fmla="val 16667"/>
                </a:avLst>
              </a:prstGeom>
              <a:noFill/>
              <a:ln>
                <a:noFill/>
              </a:ln>
            </p:spPr>
          </p:pic>
        </p:grpSp>
        <p:grpSp>
          <p:nvGrpSpPr>
            <p:cNvPr id="240" name="Google Shape;240;p8"/>
            <p:cNvGrpSpPr>
              <a:grpSpLocks noChangeAspect="1"/>
            </p:cNvGrpSpPr>
            <p:nvPr/>
          </p:nvGrpSpPr>
          <p:grpSpPr>
            <a:xfrm>
              <a:off x="5667510" y="5515329"/>
              <a:ext cx="1157020" cy="1157020"/>
              <a:chOff x="3026832" y="2806920"/>
              <a:chExt cx="1157020" cy="1157020"/>
            </a:xfrm>
          </p:grpSpPr>
          <p:sp>
            <p:nvSpPr>
              <p:cNvPr id="199" name="Google Shape;199;p8"/>
              <p:cNvSpPr/>
              <p:nvPr/>
            </p:nvSpPr>
            <p:spPr>
              <a:xfrm>
                <a:off x="3026832" y="2806920"/>
                <a:ext cx="1157020" cy="1157020"/>
              </a:xfrm>
              <a:prstGeom prst="ellipse">
                <a:avLst/>
              </a:prstGeom>
              <a:solidFill>
                <a:srgbClr val="DF13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1" name="Google Shape;241;p8"/>
              <p:cNvPicPr preferRelativeResize="0"/>
              <p:nvPr/>
            </p:nvPicPr>
            <p:blipFill rotWithShape="1">
              <a:blip r:embed="rId15">
                <a:alphaModFix/>
              </a:blip>
              <a:srcRect r="12293" b="8960"/>
              <a:stretch/>
            </p:blipFill>
            <p:spPr>
              <a:xfrm>
                <a:off x="3186521" y="2967778"/>
                <a:ext cx="783732" cy="813506"/>
              </a:xfrm>
              <a:prstGeom prst="roundRect">
                <a:avLst>
                  <a:gd name="adj" fmla="val 16667"/>
                </a:avLst>
              </a:prstGeom>
              <a:noFill/>
              <a:ln>
                <a:noFill/>
              </a:ln>
            </p:spPr>
          </p:pic>
        </p:grpSp>
        <p:grpSp>
          <p:nvGrpSpPr>
            <p:cNvPr id="242" name="Google Shape;242;p8"/>
            <p:cNvGrpSpPr>
              <a:grpSpLocks noChangeAspect="1"/>
            </p:cNvGrpSpPr>
            <p:nvPr/>
          </p:nvGrpSpPr>
          <p:grpSpPr>
            <a:xfrm>
              <a:off x="4390190" y="5834521"/>
              <a:ext cx="932265" cy="932265"/>
              <a:chOff x="3029940" y="4273029"/>
              <a:chExt cx="932265" cy="932265"/>
            </a:xfrm>
          </p:grpSpPr>
          <p:sp>
            <p:nvSpPr>
              <p:cNvPr id="201" name="Google Shape;201;p8"/>
              <p:cNvSpPr/>
              <p:nvPr/>
            </p:nvSpPr>
            <p:spPr>
              <a:xfrm>
                <a:off x="3029940" y="4273029"/>
                <a:ext cx="932265" cy="932265"/>
              </a:xfrm>
              <a:prstGeom prst="ellipse">
                <a:avLst/>
              </a:prstGeom>
              <a:solidFill>
                <a:srgbClr val="F99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3" name="Google Shape;243;p8"/>
              <p:cNvPicPr preferRelativeResize="0"/>
              <p:nvPr/>
            </p:nvPicPr>
            <p:blipFill rotWithShape="1">
              <a:blip r:embed="rId16">
                <a:alphaModFix/>
              </a:blip>
              <a:srcRect/>
              <a:stretch/>
            </p:blipFill>
            <p:spPr>
              <a:xfrm>
                <a:off x="3136027" y="4389321"/>
                <a:ext cx="720000" cy="720000"/>
              </a:xfrm>
              <a:prstGeom prst="roundRect">
                <a:avLst>
                  <a:gd name="adj" fmla="val 16667"/>
                </a:avLst>
              </a:prstGeom>
              <a:noFill/>
              <a:ln>
                <a:noFill/>
              </a:ln>
            </p:spPr>
          </p:pic>
        </p:grpSp>
        <p:grpSp>
          <p:nvGrpSpPr>
            <p:cNvPr id="244" name="Google Shape;244;p8"/>
            <p:cNvGrpSpPr>
              <a:grpSpLocks noChangeAspect="1"/>
            </p:cNvGrpSpPr>
            <p:nvPr/>
          </p:nvGrpSpPr>
          <p:grpSpPr>
            <a:xfrm>
              <a:off x="2860495" y="5875885"/>
              <a:ext cx="932265" cy="932265"/>
              <a:chOff x="1920117" y="4215047"/>
              <a:chExt cx="932265" cy="932265"/>
            </a:xfrm>
          </p:grpSpPr>
          <p:sp>
            <p:nvSpPr>
              <p:cNvPr id="245" name="Google Shape;245;p8"/>
              <p:cNvSpPr/>
              <p:nvPr/>
            </p:nvSpPr>
            <p:spPr>
              <a:xfrm>
                <a:off x="1920117" y="4215047"/>
                <a:ext cx="932265" cy="932265"/>
              </a:xfrm>
              <a:prstGeom prst="ellipse">
                <a:avLst/>
              </a:prstGeom>
              <a:solidFill>
                <a:srgbClr val="CC8B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6" name="Google Shape;246;p8"/>
              <p:cNvPicPr preferRelativeResize="0"/>
              <p:nvPr/>
            </p:nvPicPr>
            <p:blipFill rotWithShape="1">
              <a:blip r:embed="rId17">
                <a:alphaModFix/>
              </a:blip>
              <a:srcRect r="8203"/>
              <a:stretch/>
            </p:blipFill>
            <p:spPr>
              <a:xfrm>
                <a:off x="2066713" y="4321540"/>
                <a:ext cx="660936" cy="720000"/>
              </a:xfrm>
              <a:prstGeom prst="roundRect">
                <a:avLst>
                  <a:gd name="adj" fmla="val 16667"/>
                </a:avLst>
              </a:prstGeom>
              <a:noFill/>
              <a:ln>
                <a:noFill/>
              </a:ln>
            </p:spPr>
          </p:pic>
        </p:grpSp>
        <p:grpSp>
          <p:nvGrpSpPr>
            <p:cNvPr id="247" name="Google Shape;247;p8"/>
            <p:cNvGrpSpPr>
              <a:grpSpLocks noChangeAspect="1"/>
            </p:cNvGrpSpPr>
            <p:nvPr/>
          </p:nvGrpSpPr>
          <p:grpSpPr>
            <a:xfrm>
              <a:off x="2145339" y="4943620"/>
              <a:ext cx="932265" cy="932265"/>
              <a:chOff x="442386" y="3673414"/>
              <a:chExt cx="932265" cy="932265"/>
            </a:xfrm>
          </p:grpSpPr>
          <p:sp>
            <p:nvSpPr>
              <p:cNvPr id="204" name="Google Shape;204;p8"/>
              <p:cNvSpPr/>
              <p:nvPr/>
            </p:nvSpPr>
            <p:spPr>
              <a:xfrm>
                <a:off x="442386" y="3673414"/>
                <a:ext cx="932265" cy="932265"/>
              </a:xfrm>
              <a:prstGeom prst="ellipse">
                <a:avLst/>
              </a:prstGeom>
              <a:solidFill>
                <a:srgbClr val="4777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8" name="Google Shape;248;p8"/>
              <p:cNvPicPr preferRelativeResize="0"/>
              <p:nvPr/>
            </p:nvPicPr>
            <p:blipFill rotWithShape="1">
              <a:blip r:embed="rId18">
                <a:alphaModFix/>
              </a:blip>
              <a:srcRect r="10278" b="9692"/>
              <a:stretch/>
            </p:blipFill>
            <p:spPr>
              <a:xfrm>
                <a:off x="582524" y="3786105"/>
                <a:ext cx="645991" cy="650214"/>
              </a:xfrm>
              <a:prstGeom prst="roundRect">
                <a:avLst>
                  <a:gd name="adj" fmla="val 16667"/>
                </a:avLst>
              </a:prstGeom>
              <a:noFill/>
              <a:ln>
                <a:noFill/>
              </a:ln>
            </p:spPr>
          </p:pic>
        </p:grpSp>
        <p:grpSp>
          <p:nvGrpSpPr>
            <p:cNvPr id="249" name="Google Shape;249;p8"/>
            <p:cNvGrpSpPr>
              <a:grpSpLocks noChangeAspect="1"/>
            </p:cNvGrpSpPr>
            <p:nvPr/>
          </p:nvGrpSpPr>
          <p:grpSpPr>
            <a:xfrm>
              <a:off x="3056525" y="3753306"/>
              <a:ext cx="1253685" cy="1253685"/>
              <a:chOff x="1039845" y="3110333"/>
              <a:chExt cx="932265" cy="932265"/>
            </a:xfrm>
          </p:grpSpPr>
          <p:sp>
            <p:nvSpPr>
              <p:cNvPr id="206" name="Google Shape;206;p8"/>
              <p:cNvSpPr/>
              <p:nvPr/>
            </p:nvSpPr>
            <p:spPr>
              <a:xfrm>
                <a:off x="1039845" y="3110333"/>
                <a:ext cx="932265" cy="932265"/>
              </a:xfrm>
              <a:prstGeom prst="ellipse">
                <a:avLst/>
              </a:prstGeom>
              <a:solidFill>
                <a:srgbClr val="007C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0" name="Google Shape;250;p8"/>
              <p:cNvPicPr preferRelativeResize="0"/>
              <p:nvPr/>
            </p:nvPicPr>
            <p:blipFill rotWithShape="1">
              <a:blip r:embed="rId19">
                <a:alphaModFix/>
              </a:blip>
              <a:srcRect r="8269"/>
              <a:stretch/>
            </p:blipFill>
            <p:spPr>
              <a:xfrm>
                <a:off x="1189931" y="3236785"/>
                <a:ext cx="660466" cy="720000"/>
              </a:xfrm>
              <a:prstGeom prst="roundRect">
                <a:avLst>
                  <a:gd name="adj" fmla="val 16667"/>
                </a:avLst>
              </a:prstGeom>
              <a:noFill/>
              <a:ln>
                <a:noFill/>
              </a:ln>
            </p:spPr>
          </p:pic>
        </p:grpSp>
        <p:grpSp>
          <p:nvGrpSpPr>
            <p:cNvPr id="251" name="Google Shape;251;p8"/>
            <p:cNvGrpSpPr>
              <a:grpSpLocks noChangeAspect="1"/>
            </p:cNvGrpSpPr>
            <p:nvPr/>
          </p:nvGrpSpPr>
          <p:grpSpPr>
            <a:xfrm>
              <a:off x="3424095" y="2701629"/>
              <a:ext cx="1068008" cy="1068008"/>
              <a:chOff x="1622415" y="2320282"/>
              <a:chExt cx="932265" cy="932265"/>
            </a:xfrm>
          </p:grpSpPr>
          <p:sp>
            <p:nvSpPr>
              <p:cNvPr id="252" name="Google Shape;252;p8"/>
              <p:cNvSpPr/>
              <p:nvPr/>
            </p:nvSpPr>
            <p:spPr>
              <a:xfrm>
                <a:off x="1622415" y="2320282"/>
                <a:ext cx="932265" cy="932265"/>
              </a:xfrm>
              <a:prstGeom prst="ellipse">
                <a:avLst/>
              </a:prstGeom>
              <a:solidFill>
                <a:srgbClr val="3EA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3" name="Google Shape;253;p8"/>
              <p:cNvPicPr preferRelativeResize="0"/>
              <p:nvPr/>
            </p:nvPicPr>
            <p:blipFill rotWithShape="1">
              <a:blip r:embed="rId20">
                <a:alphaModFix/>
              </a:blip>
              <a:srcRect r="12585"/>
              <a:stretch/>
            </p:blipFill>
            <p:spPr>
              <a:xfrm>
                <a:off x="1801587" y="2430590"/>
                <a:ext cx="629386" cy="720000"/>
              </a:xfrm>
              <a:prstGeom prst="roundRect">
                <a:avLst>
                  <a:gd name="adj" fmla="val 16667"/>
                </a:avLst>
              </a:prstGeom>
              <a:noFill/>
              <a:ln>
                <a:noFill/>
              </a:ln>
            </p:spPr>
          </p:pic>
        </p:grpSp>
        <p:grpSp>
          <p:nvGrpSpPr>
            <p:cNvPr id="254" name="Google Shape;254;p8"/>
            <p:cNvGrpSpPr>
              <a:grpSpLocks noChangeAspect="1"/>
            </p:cNvGrpSpPr>
            <p:nvPr/>
          </p:nvGrpSpPr>
          <p:grpSpPr>
            <a:xfrm>
              <a:off x="3158180" y="1475474"/>
              <a:ext cx="865593" cy="865593"/>
              <a:chOff x="1115386" y="5866825"/>
              <a:chExt cx="932265" cy="932265"/>
            </a:xfrm>
          </p:grpSpPr>
          <p:sp>
            <p:nvSpPr>
              <p:cNvPr id="255" name="Google Shape;255;p8"/>
              <p:cNvSpPr/>
              <p:nvPr/>
            </p:nvSpPr>
            <p:spPr>
              <a:xfrm>
                <a:off x="1115386" y="5866825"/>
                <a:ext cx="932265" cy="932265"/>
              </a:xfrm>
              <a:prstGeom prst="ellipse">
                <a:avLst/>
              </a:prstGeom>
              <a:solidFill>
                <a:srgbClr val="0154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6" name="Google Shape;256;p8"/>
              <p:cNvPicPr preferRelativeResize="0"/>
              <p:nvPr/>
            </p:nvPicPr>
            <p:blipFill rotWithShape="1">
              <a:blip r:embed="rId21">
                <a:alphaModFix/>
              </a:blip>
              <a:srcRect/>
              <a:stretch/>
            </p:blipFill>
            <p:spPr>
              <a:xfrm>
                <a:off x="1221518" y="5976104"/>
                <a:ext cx="720000" cy="720000"/>
              </a:xfrm>
              <a:prstGeom prst="roundRect">
                <a:avLst>
                  <a:gd name="adj" fmla="val 16667"/>
                </a:avLst>
              </a:prstGeom>
              <a:noFill/>
              <a:ln>
                <a:noFill/>
              </a:ln>
            </p:spPr>
          </p:pic>
        </p:grpSp>
        <p:grpSp>
          <p:nvGrpSpPr>
            <p:cNvPr id="257" name="Google Shape;257;p8"/>
            <p:cNvGrpSpPr>
              <a:grpSpLocks noChangeAspect="1"/>
            </p:cNvGrpSpPr>
            <p:nvPr/>
          </p:nvGrpSpPr>
          <p:grpSpPr>
            <a:xfrm>
              <a:off x="4554968" y="1499325"/>
              <a:ext cx="930006" cy="930006"/>
              <a:chOff x="983491" y="4306513"/>
              <a:chExt cx="932265" cy="932265"/>
            </a:xfrm>
          </p:grpSpPr>
          <p:sp>
            <p:nvSpPr>
              <p:cNvPr id="208" name="Google Shape;208;p8"/>
              <p:cNvSpPr/>
              <p:nvPr/>
            </p:nvSpPr>
            <p:spPr>
              <a:xfrm>
                <a:off x="983491" y="4306513"/>
                <a:ext cx="932265" cy="932265"/>
              </a:xfrm>
              <a:prstGeom prst="ellipse">
                <a:avLst/>
              </a:prstGeom>
              <a:solidFill>
                <a:srgbClr val="1A36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8" name="Google Shape;258;p8"/>
              <p:cNvPicPr preferRelativeResize="0"/>
              <p:nvPr/>
            </p:nvPicPr>
            <p:blipFill rotWithShape="1">
              <a:blip r:embed="rId22">
                <a:alphaModFix/>
              </a:blip>
              <a:srcRect/>
              <a:stretch/>
            </p:blipFill>
            <p:spPr>
              <a:xfrm>
                <a:off x="1108052" y="4415241"/>
                <a:ext cx="720000" cy="720000"/>
              </a:xfrm>
              <a:prstGeom prst="roundRect">
                <a:avLst>
                  <a:gd name="adj" fmla="val 16667"/>
                </a:avLst>
              </a:prstGeom>
              <a:noFill/>
              <a:ln>
                <a:noFill/>
              </a:ln>
            </p:spPr>
          </p:pic>
        </p:grpSp>
        <p:grpSp>
          <p:nvGrpSpPr>
            <p:cNvPr id="259" name="Google Shape;259;p8"/>
            <p:cNvGrpSpPr>
              <a:grpSpLocks noChangeAspect="1"/>
            </p:cNvGrpSpPr>
            <p:nvPr/>
          </p:nvGrpSpPr>
          <p:grpSpPr>
            <a:xfrm>
              <a:off x="6965270" y="1506584"/>
              <a:ext cx="922356" cy="922356"/>
              <a:chOff x="7260264" y="1676400"/>
              <a:chExt cx="922356" cy="922356"/>
            </a:xfrm>
          </p:grpSpPr>
          <p:sp>
            <p:nvSpPr>
              <p:cNvPr id="260" name="Google Shape;260;p8"/>
              <p:cNvSpPr/>
              <p:nvPr/>
            </p:nvSpPr>
            <p:spPr>
              <a:xfrm>
                <a:off x="7260264" y="1676400"/>
                <a:ext cx="922356" cy="922356"/>
              </a:xfrm>
              <a:prstGeom prst="ellipse">
                <a:avLst/>
              </a:prstGeom>
              <a:solidFill>
                <a:srgbClr val="D19E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1" name="Google Shape;261;p8"/>
              <p:cNvPicPr preferRelativeResize="0"/>
              <p:nvPr/>
            </p:nvPicPr>
            <p:blipFill rotWithShape="1">
              <a:blip r:embed="rId23">
                <a:alphaModFix/>
              </a:blip>
              <a:srcRect r="18769"/>
              <a:stretch/>
            </p:blipFill>
            <p:spPr>
              <a:xfrm>
                <a:off x="7427173" y="1790068"/>
                <a:ext cx="584858" cy="720000"/>
              </a:xfrm>
              <a:prstGeom prst="roundRect">
                <a:avLst>
                  <a:gd name="adj" fmla="val 16667"/>
                </a:avLst>
              </a:prstGeom>
              <a:noFill/>
              <a:ln>
                <a:noFill/>
              </a:ln>
            </p:spPr>
          </p:pic>
        </p:grpSp>
        <p:grpSp>
          <p:nvGrpSpPr>
            <p:cNvPr id="262" name="Google Shape;262;p8"/>
            <p:cNvGrpSpPr>
              <a:grpSpLocks noChangeAspect="1"/>
            </p:cNvGrpSpPr>
            <p:nvPr/>
          </p:nvGrpSpPr>
          <p:grpSpPr>
            <a:xfrm>
              <a:off x="5322455" y="3850640"/>
              <a:ext cx="1470374" cy="1503680"/>
              <a:chOff x="6532880" y="3291840"/>
              <a:chExt cx="1534160" cy="1534160"/>
            </a:xfrm>
          </p:grpSpPr>
          <p:sp>
            <p:nvSpPr>
              <p:cNvPr id="192" name="Google Shape;192;p8"/>
              <p:cNvSpPr/>
              <p:nvPr/>
            </p:nvSpPr>
            <p:spPr>
              <a:xfrm>
                <a:off x="6532880" y="3291840"/>
                <a:ext cx="1534160" cy="1534160"/>
              </a:xfrm>
              <a:prstGeom prst="ellipse">
                <a:avLst/>
              </a:prstGeom>
              <a:solidFill>
                <a:srgbClr val="8E17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3" name="Google Shape;263;p8" descr="Uma imagem contendo Ícone&#10;&#10;Descrição gerada automaticamente"/>
              <p:cNvPicPr preferRelativeResize="0"/>
              <p:nvPr/>
            </p:nvPicPr>
            <p:blipFill rotWithShape="1">
              <a:blip r:embed="rId24">
                <a:alphaModFix/>
              </a:blip>
              <a:srcRect/>
              <a:stretch/>
            </p:blipFill>
            <p:spPr>
              <a:xfrm>
                <a:off x="6759960" y="3522480"/>
                <a:ext cx="1080000" cy="1080000"/>
              </a:xfrm>
              <a:prstGeom prst="rect">
                <a:avLst/>
              </a:prstGeom>
              <a:noFill/>
              <a:ln>
                <a:noFill/>
              </a:ln>
            </p:spPr>
          </p:pic>
        </p:grpSp>
      </p:gr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5073</Words>
  <Application>Microsoft Macintosh PowerPoint</Application>
  <PresentationFormat>Widescreen</PresentationFormat>
  <Paragraphs>367</Paragraphs>
  <Slides>59</Slides>
  <Notes>57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Times New Roman</vt:lpstr>
      <vt:lpstr>Office</vt:lpstr>
      <vt:lpstr>PowerPoint Presentation</vt:lpstr>
      <vt:lpstr>Table of Contents </vt:lpstr>
      <vt:lpstr>1. Introduction to the SDGs</vt:lpstr>
      <vt:lpstr>2. Defining SDG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Overview of global crises </vt:lpstr>
      <vt:lpstr>3.1 Climate Change</vt:lpstr>
      <vt:lpstr>PowerPoint Presentation</vt:lpstr>
      <vt:lpstr>3.1.2 Climate Change in Africa</vt:lpstr>
      <vt:lpstr>3.1.2 Climate Change in Africa</vt:lpstr>
      <vt:lpstr>3.1.3 Climate Change in Europe</vt:lpstr>
      <vt:lpstr>3.1.3 Climate Change in Europe</vt:lpstr>
      <vt:lpstr>3.2 COVID-19 Pandemic </vt:lpstr>
      <vt:lpstr>3.2.1 COVID-19 Pandemic in Latin America </vt:lpstr>
      <vt:lpstr>3.2.1 COVID-19 Pandemic in Latin America </vt:lpstr>
      <vt:lpstr>3.2.2 COVID-19 Pandemic in Africa </vt:lpstr>
      <vt:lpstr>3.2.1 COVID-19 Pandemic in Europe</vt:lpstr>
      <vt:lpstr>3.3 Conflict </vt:lpstr>
      <vt:lpstr>3.3.1 Conflict in Latin America</vt:lpstr>
      <vt:lpstr>3.3.2 Conflict in Africa</vt:lpstr>
      <vt:lpstr>3.3.3 Conflict in Europe</vt:lpstr>
      <vt:lpstr>4. Progress towards the achievement of SDG 8</vt:lpstr>
      <vt:lpstr>4.1 Progress in Latin America</vt:lpstr>
      <vt:lpstr>4.1 Progress in Latin America</vt:lpstr>
      <vt:lpstr>4.2 Progress in Africa</vt:lpstr>
      <vt:lpstr>4.2 Progress in Africa</vt:lpstr>
      <vt:lpstr>4.3 Progress in Europe</vt:lpstr>
      <vt:lpstr>4.3 Progress in Europe</vt:lpstr>
      <vt:lpstr>5. Case Studies</vt:lpstr>
      <vt:lpstr>5.1 FORSOFT Academy in Brazil: preparing young people for the technology job market</vt:lpstr>
      <vt:lpstr>5.2 Ecotourism Project Vínculos territoriales en el municipio de Lejanías: El ecoturismo en la región del Ariari, Colombia </vt:lpstr>
      <vt:lpstr>5.3 Pilot study “Monitoring green growth in the LAC region” in Peru</vt:lpstr>
      <vt:lpstr>5.4 Mozambique: Joint programme for “more and better jobs in Cabo Delgado and Nampula province – harnessing the job opportunities in the new economy in Mozambique.”</vt:lpstr>
      <vt:lpstr>5.5 South Africa: Creating Opportunity for South Africa’s Youth (COSY)</vt:lpstr>
      <vt:lpstr>5.6 South Africa: Community-based asset programme for empowerment to drive grassroots sustainable development in the villages of Koffiekraal/Brakkuil in the Northwest Province</vt:lpstr>
      <vt:lpstr>5.6 South Africa: Community-based asset programme for empowerment to drive grassroots sustainable development in the villages of Koffiekraal/Brakkuil in the Northwest Province</vt:lpstr>
      <vt:lpstr>5.7 Ireland:  Economic Recovery Plan and improving equal access to decent work and fair remuneration </vt:lpstr>
      <vt:lpstr>5.8 Poland: The lowest unemployment rate in the EU in light of the strategy to support the labour market and vocational activation </vt:lpstr>
      <vt:lpstr>5.9 Italy: </vt:lpstr>
      <vt:lpstr>PowerPoint Presentation</vt:lpstr>
      <vt:lpstr>6.1 Exercises</vt:lpstr>
      <vt:lpstr>PowerPoint Presentation</vt:lpstr>
      <vt:lpstr>PowerPoint Presentation</vt:lpstr>
      <vt:lpstr>PowerPoint Presentation</vt:lpstr>
      <vt:lpstr>6.2 Assessment</vt:lpstr>
      <vt:lpstr>6.2 Assessment</vt:lpstr>
      <vt:lpstr>6.2 Assessment</vt:lpstr>
      <vt:lpstr>6.2 Assessment</vt:lpstr>
      <vt:lpstr>6.2 Assessment</vt:lpstr>
      <vt:lpstr>6.2 Assessment</vt:lpstr>
      <vt:lpstr>6.2 Assessment</vt:lpstr>
      <vt:lpstr>7 Concluding remarks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Louise Pohlmann</dc:creator>
  <cp:lastModifiedBy>Amanda Salvia</cp:lastModifiedBy>
  <cp:revision>8</cp:revision>
  <dcterms:created xsi:type="dcterms:W3CDTF">2018-03-28T10:46:31Z</dcterms:created>
  <dcterms:modified xsi:type="dcterms:W3CDTF">2023-11-09T18:24:55Z</dcterms:modified>
</cp:coreProperties>
</file>