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BE900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E900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E900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476" y="861060"/>
            <a:ext cx="11668201" cy="16680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E900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093" y="1131570"/>
            <a:ext cx="1155781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BE900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8890" y="3305683"/>
            <a:ext cx="7492365" cy="3284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g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hyperlink" Target="https://www.youtube.com/watch?v=JjE76M0a054&amp;t=7s" TargetMode="External"/><Relationship Id="rId6" Type="http://schemas.openxmlformats.org/officeDocument/2006/relationships/hyperlink" Target="http://creativecommons.org/licenses/" TargetMode="External"/><Relationship Id="rId7" Type="http://schemas.openxmlformats.org/officeDocument/2006/relationships/image" Target="../media/image5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52.jpg"/><Relationship Id="rId6" Type="http://schemas.openxmlformats.org/officeDocument/2006/relationships/image" Target="../media/image60.pn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20" Type="http://schemas.openxmlformats.org/officeDocument/2006/relationships/image" Target="../media/image74.png"/><Relationship Id="rId21" Type="http://schemas.openxmlformats.org/officeDocument/2006/relationships/image" Target="../media/image75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jpg"/><Relationship Id="rId4" Type="http://schemas.openxmlformats.org/officeDocument/2006/relationships/image" Target="../media/image52.jpg"/><Relationship Id="rId5" Type="http://schemas.openxmlformats.org/officeDocument/2006/relationships/image" Target="../media/image3.png"/><Relationship Id="rId6" Type="http://schemas.openxmlformats.org/officeDocument/2006/relationships/image" Target="../media/image61.jpg"/><Relationship Id="rId7" Type="http://schemas.openxmlformats.org/officeDocument/2006/relationships/image" Target="../media/image62.jpg"/><Relationship Id="rId8" Type="http://schemas.openxmlformats.org/officeDocument/2006/relationships/image" Target="../media/image63.png"/><Relationship Id="rId9" Type="http://schemas.openxmlformats.org/officeDocument/2006/relationships/image" Target="../media/image7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jpg"/><Relationship Id="rId11" Type="http://schemas.openxmlformats.org/officeDocument/2006/relationships/image" Target="../media/image2.jpg"/><Relationship Id="rId12" Type="http://schemas.openxmlformats.org/officeDocument/2006/relationships/image" Target="../media/image3.png"/><Relationship Id="rId13" Type="http://schemas.openxmlformats.org/officeDocument/2006/relationships/image" Target="../media/image4.jpg"/><Relationship Id="rId14" Type="http://schemas.openxmlformats.org/officeDocument/2006/relationships/image" Target="../media/image5.jpg"/><Relationship Id="rId15" Type="http://schemas.openxmlformats.org/officeDocument/2006/relationships/image" Target="../media/image6.png"/><Relationship Id="rId16" Type="http://schemas.openxmlformats.org/officeDocument/2006/relationships/image" Target="../media/image16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93.png"/><Relationship Id="rId17" Type="http://schemas.openxmlformats.org/officeDocument/2006/relationships/image" Target="../media/image94.png"/><Relationship Id="rId18" Type="http://schemas.openxmlformats.org/officeDocument/2006/relationships/image" Target="../media/image52.jpg"/><Relationship Id="rId19" Type="http://schemas.openxmlformats.org/officeDocument/2006/relationships/image" Target="../media/image3.png"/><Relationship Id="rId20" Type="http://schemas.openxmlformats.org/officeDocument/2006/relationships/image" Target="../media/image4.jpg"/><Relationship Id="rId21" Type="http://schemas.openxmlformats.org/officeDocument/2006/relationships/image" Target="../media/image5.jpg"/><Relationship Id="rId22" Type="http://schemas.openxmlformats.org/officeDocument/2006/relationships/image" Target="../media/image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20" Type="http://schemas.openxmlformats.org/officeDocument/2006/relationships/image" Target="../media/image113.png"/><Relationship Id="rId21" Type="http://schemas.openxmlformats.org/officeDocument/2006/relationships/image" Target="../media/image114.png"/><Relationship Id="rId22" Type="http://schemas.openxmlformats.org/officeDocument/2006/relationships/image" Target="../media/image115.png"/><Relationship Id="rId23" Type="http://schemas.openxmlformats.org/officeDocument/2006/relationships/image" Target="../media/image116.png"/><Relationship Id="rId24" Type="http://schemas.openxmlformats.org/officeDocument/2006/relationships/image" Target="../media/image117.png"/><Relationship Id="rId25" Type="http://schemas.openxmlformats.org/officeDocument/2006/relationships/image" Target="../media/image118.png"/><Relationship Id="rId26" Type="http://schemas.openxmlformats.org/officeDocument/2006/relationships/image" Target="../media/image119.png"/><Relationship Id="rId27" Type="http://schemas.openxmlformats.org/officeDocument/2006/relationships/image" Target="../media/image120.png"/><Relationship Id="rId28" Type="http://schemas.openxmlformats.org/officeDocument/2006/relationships/image" Target="../media/image121.png"/><Relationship Id="rId29" Type="http://schemas.openxmlformats.org/officeDocument/2006/relationships/image" Target="../media/image122.png"/><Relationship Id="rId30" Type="http://schemas.openxmlformats.org/officeDocument/2006/relationships/image" Target="../media/image123.png"/><Relationship Id="rId31" Type="http://schemas.openxmlformats.org/officeDocument/2006/relationships/image" Target="../media/image124.png"/><Relationship Id="rId32" Type="http://schemas.openxmlformats.org/officeDocument/2006/relationships/image" Target="../media/image125.png"/><Relationship Id="rId33" Type="http://schemas.openxmlformats.org/officeDocument/2006/relationships/image" Target="../media/image126.png"/><Relationship Id="rId34" Type="http://schemas.openxmlformats.org/officeDocument/2006/relationships/image" Target="../media/image52.jpg"/><Relationship Id="rId35" Type="http://schemas.openxmlformats.org/officeDocument/2006/relationships/image" Target="../media/image3.png"/><Relationship Id="rId36" Type="http://schemas.openxmlformats.org/officeDocument/2006/relationships/image" Target="../media/image4.jpg"/><Relationship Id="rId37" Type="http://schemas.openxmlformats.org/officeDocument/2006/relationships/image" Target="../media/image5.jpg"/><Relationship Id="rId38" Type="http://schemas.openxmlformats.org/officeDocument/2006/relationships/image" Target="../media/image6.png"/><Relationship Id="rId39" Type="http://schemas.openxmlformats.org/officeDocument/2006/relationships/image" Target="../media/image127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41.png"/><Relationship Id="rId16" Type="http://schemas.openxmlformats.org/officeDocument/2006/relationships/image" Target="../media/image142.png"/><Relationship Id="rId17" Type="http://schemas.openxmlformats.org/officeDocument/2006/relationships/image" Target="../media/image143.png"/><Relationship Id="rId18" Type="http://schemas.openxmlformats.org/officeDocument/2006/relationships/image" Target="../media/image144.png"/><Relationship Id="rId19" Type="http://schemas.openxmlformats.org/officeDocument/2006/relationships/image" Target="../media/image145.png"/><Relationship Id="rId20" Type="http://schemas.openxmlformats.org/officeDocument/2006/relationships/image" Target="../media/image146.png"/><Relationship Id="rId21" Type="http://schemas.openxmlformats.org/officeDocument/2006/relationships/image" Target="../media/image2.jpg"/><Relationship Id="rId22" Type="http://schemas.openxmlformats.org/officeDocument/2006/relationships/image" Target="../media/image3.png"/><Relationship Id="rId23" Type="http://schemas.openxmlformats.org/officeDocument/2006/relationships/image" Target="../media/image4.jpg"/><Relationship Id="rId24" Type="http://schemas.openxmlformats.org/officeDocument/2006/relationships/image" Target="../media/image5.jpg"/><Relationship Id="rId25" Type="http://schemas.openxmlformats.org/officeDocument/2006/relationships/image" Target="../media/image6.png"/><Relationship Id="rId26" Type="http://schemas.openxmlformats.org/officeDocument/2006/relationships/image" Target="../media/image147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Relationship Id="rId10" Type="http://schemas.openxmlformats.org/officeDocument/2006/relationships/image" Target="../media/image156.png"/><Relationship Id="rId11" Type="http://schemas.openxmlformats.org/officeDocument/2006/relationships/image" Target="../media/image157.png"/><Relationship Id="rId12" Type="http://schemas.openxmlformats.org/officeDocument/2006/relationships/image" Target="../media/image158.png"/><Relationship Id="rId13" Type="http://schemas.openxmlformats.org/officeDocument/2006/relationships/image" Target="../media/image159.png"/><Relationship Id="rId14" Type="http://schemas.openxmlformats.org/officeDocument/2006/relationships/image" Target="../media/image160.png"/><Relationship Id="rId15" Type="http://schemas.openxmlformats.org/officeDocument/2006/relationships/image" Target="../media/image161.png"/><Relationship Id="rId16" Type="http://schemas.openxmlformats.org/officeDocument/2006/relationships/image" Target="../media/image162.png"/><Relationship Id="rId17" Type="http://schemas.openxmlformats.org/officeDocument/2006/relationships/image" Target="../media/image163.png"/><Relationship Id="rId18" Type="http://schemas.openxmlformats.org/officeDocument/2006/relationships/image" Target="../media/image164.png"/><Relationship Id="rId19" Type="http://schemas.openxmlformats.org/officeDocument/2006/relationships/image" Target="../media/image165.png"/><Relationship Id="rId20" Type="http://schemas.openxmlformats.org/officeDocument/2006/relationships/image" Target="../media/image166.png"/><Relationship Id="rId21" Type="http://schemas.openxmlformats.org/officeDocument/2006/relationships/image" Target="../media/image167.png"/><Relationship Id="rId22" Type="http://schemas.openxmlformats.org/officeDocument/2006/relationships/image" Target="../media/image168.png"/><Relationship Id="rId23" Type="http://schemas.openxmlformats.org/officeDocument/2006/relationships/image" Target="../media/image169.png"/><Relationship Id="rId24" Type="http://schemas.openxmlformats.org/officeDocument/2006/relationships/image" Target="../media/image52.jpg"/><Relationship Id="rId25" Type="http://schemas.openxmlformats.org/officeDocument/2006/relationships/image" Target="../media/image3.png"/><Relationship Id="rId26" Type="http://schemas.openxmlformats.org/officeDocument/2006/relationships/image" Target="../media/image4.jpg"/><Relationship Id="rId27" Type="http://schemas.openxmlformats.org/officeDocument/2006/relationships/image" Target="../media/image5.jpg"/><Relationship Id="rId28" Type="http://schemas.openxmlformats.org/officeDocument/2006/relationships/image" Target="../media/image6.png"/><Relationship Id="rId29" Type="http://schemas.openxmlformats.org/officeDocument/2006/relationships/image" Target="../media/image170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png"/><Relationship Id="rId10" Type="http://schemas.openxmlformats.org/officeDocument/2006/relationships/image" Target="../media/image174.png"/><Relationship Id="rId11" Type="http://schemas.openxmlformats.org/officeDocument/2006/relationships/image" Target="../media/image175.png"/><Relationship Id="rId12" Type="http://schemas.openxmlformats.org/officeDocument/2006/relationships/image" Target="../media/image176.png"/><Relationship Id="rId13" Type="http://schemas.openxmlformats.org/officeDocument/2006/relationships/image" Target="../media/image177.png"/><Relationship Id="rId14" Type="http://schemas.openxmlformats.org/officeDocument/2006/relationships/image" Target="../media/image178.jpg"/><Relationship Id="rId15" Type="http://schemas.openxmlformats.org/officeDocument/2006/relationships/image" Target="../media/image17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52.jpg"/><Relationship Id="rId17" Type="http://schemas.openxmlformats.org/officeDocument/2006/relationships/image" Target="../media/image3.png"/><Relationship Id="rId18" Type="http://schemas.openxmlformats.org/officeDocument/2006/relationships/image" Target="../media/image61.jpg"/><Relationship Id="rId19" Type="http://schemas.openxmlformats.org/officeDocument/2006/relationships/image" Target="../media/image5.jpg"/><Relationship Id="rId20" Type="http://schemas.openxmlformats.org/officeDocument/2006/relationships/image" Target="../media/image63.png"/><Relationship Id="rId21" Type="http://schemas.openxmlformats.org/officeDocument/2006/relationships/image" Target="../media/image194.png"/><Relationship Id="rId22" Type="http://schemas.openxmlformats.org/officeDocument/2006/relationships/image" Target="../media/image195.png"/><Relationship Id="rId23" Type="http://schemas.openxmlformats.org/officeDocument/2006/relationships/image" Target="../media/image196.png"/><Relationship Id="rId24" Type="http://schemas.openxmlformats.org/officeDocument/2006/relationships/image" Target="../media/image197.png"/><Relationship Id="rId25" Type="http://schemas.openxmlformats.org/officeDocument/2006/relationships/image" Target="../media/image198.png"/><Relationship Id="rId26" Type="http://schemas.openxmlformats.org/officeDocument/2006/relationships/image" Target="../media/image199.png"/><Relationship Id="rId27" Type="http://schemas.openxmlformats.org/officeDocument/2006/relationships/image" Target="../media/image200.png"/><Relationship Id="rId28" Type="http://schemas.openxmlformats.org/officeDocument/2006/relationships/image" Target="../media/image201.png"/><Relationship Id="rId29" Type="http://schemas.openxmlformats.org/officeDocument/2006/relationships/image" Target="../media/image202.png"/><Relationship Id="rId30" Type="http://schemas.openxmlformats.org/officeDocument/2006/relationships/image" Target="../media/image20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99.png"/><Relationship Id="rId9" Type="http://schemas.openxmlformats.org/officeDocument/2006/relationships/image" Target="../media/image210.png"/><Relationship Id="rId10" Type="http://schemas.openxmlformats.org/officeDocument/2006/relationships/image" Target="../media/image211.png"/><Relationship Id="rId11" Type="http://schemas.openxmlformats.org/officeDocument/2006/relationships/image" Target="../media/image212.png"/><Relationship Id="rId12" Type="http://schemas.openxmlformats.org/officeDocument/2006/relationships/image" Target="../media/image213.png"/><Relationship Id="rId13" Type="http://schemas.openxmlformats.org/officeDocument/2006/relationships/image" Target="../media/image214.png"/><Relationship Id="rId14" Type="http://schemas.openxmlformats.org/officeDocument/2006/relationships/image" Target="../media/image215.png"/><Relationship Id="rId15" Type="http://schemas.openxmlformats.org/officeDocument/2006/relationships/image" Target="../media/image216.png"/><Relationship Id="rId16" Type="http://schemas.openxmlformats.org/officeDocument/2006/relationships/image" Target="../media/image217.png"/><Relationship Id="rId17" Type="http://schemas.openxmlformats.org/officeDocument/2006/relationships/image" Target="../media/image218.png"/><Relationship Id="rId18" Type="http://schemas.openxmlformats.org/officeDocument/2006/relationships/image" Target="../media/image219.png"/><Relationship Id="rId19" Type="http://schemas.openxmlformats.org/officeDocument/2006/relationships/image" Target="../media/image220.png"/><Relationship Id="rId20" Type="http://schemas.openxmlformats.org/officeDocument/2006/relationships/image" Target="../media/image221.png"/><Relationship Id="rId21" Type="http://schemas.openxmlformats.org/officeDocument/2006/relationships/image" Target="../media/image222.png"/><Relationship Id="rId22" Type="http://schemas.openxmlformats.org/officeDocument/2006/relationships/image" Target="../media/image223.png"/><Relationship Id="rId23" Type="http://schemas.openxmlformats.org/officeDocument/2006/relationships/image" Target="../media/image52.jpg"/><Relationship Id="rId24" Type="http://schemas.openxmlformats.org/officeDocument/2006/relationships/image" Target="../media/image3.png"/><Relationship Id="rId25" Type="http://schemas.openxmlformats.org/officeDocument/2006/relationships/image" Target="../media/image61.jpg"/><Relationship Id="rId26" Type="http://schemas.openxmlformats.org/officeDocument/2006/relationships/image" Target="../media/image5.jpg"/><Relationship Id="rId27" Type="http://schemas.openxmlformats.org/officeDocument/2006/relationships/image" Target="../media/image63.png"/><Relationship Id="rId28" Type="http://schemas.openxmlformats.org/officeDocument/2006/relationships/image" Target="../media/image22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5.png"/><Relationship Id="rId3" Type="http://schemas.openxmlformats.org/officeDocument/2006/relationships/image" Target="../media/image226.png"/><Relationship Id="rId4" Type="http://schemas.openxmlformats.org/officeDocument/2006/relationships/image" Target="../media/image227.png"/><Relationship Id="rId5" Type="http://schemas.openxmlformats.org/officeDocument/2006/relationships/image" Target="../media/image228.png"/><Relationship Id="rId6" Type="http://schemas.openxmlformats.org/officeDocument/2006/relationships/image" Target="../media/image229.png"/><Relationship Id="rId7" Type="http://schemas.openxmlformats.org/officeDocument/2006/relationships/image" Target="../media/image230.png"/><Relationship Id="rId8" Type="http://schemas.openxmlformats.org/officeDocument/2006/relationships/image" Target="../media/image231.png"/><Relationship Id="rId9" Type="http://schemas.openxmlformats.org/officeDocument/2006/relationships/image" Target="../media/image232.png"/><Relationship Id="rId10" Type="http://schemas.openxmlformats.org/officeDocument/2006/relationships/image" Target="../media/image233.png"/><Relationship Id="rId11" Type="http://schemas.openxmlformats.org/officeDocument/2006/relationships/image" Target="../media/image234.png"/><Relationship Id="rId12" Type="http://schemas.openxmlformats.org/officeDocument/2006/relationships/image" Target="../media/image235.png"/><Relationship Id="rId13" Type="http://schemas.openxmlformats.org/officeDocument/2006/relationships/image" Target="../media/image236.png"/><Relationship Id="rId14" Type="http://schemas.openxmlformats.org/officeDocument/2006/relationships/image" Target="../media/image237.png"/><Relationship Id="rId15" Type="http://schemas.openxmlformats.org/officeDocument/2006/relationships/image" Target="../media/image238.png"/><Relationship Id="rId16" Type="http://schemas.openxmlformats.org/officeDocument/2006/relationships/image" Target="../media/image239.png"/><Relationship Id="rId17" Type="http://schemas.openxmlformats.org/officeDocument/2006/relationships/image" Target="../media/image240.png"/><Relationship Id="rId18" Type="http://schemas.openxmlformats.org/officeDocument/2006/relationships/image" Target="../media/image241.png"/><Relationship Id="rId19" Type="http://schemas.openxmlformats.org/officeDocument/2006/relationships/image" Target="../media/image242.png"/><Relationship Id="rId20" Type="http://schemas.openxmlformats.org/officeDocument/2006/relationships/image" Target="../media/image243.png"/><Relationship Id="rId21" Type="http://schemas.openxmlformats.org/officeDocument/2006/relationships/image" Target="../media/image244.png"/><Relationship Id="rId22" Type="http://schemas.openxmlformats.org/officeDocument/2006/relationships/image" Target="../media/image245.png"/><Relationship Id="rId23" Type="http://schemas.openxmlformats.org/officeDocument/2006/relationships/image" Target="../media/image246.png"/><Relationship Id="rId24" Type="http://schemas.openxmlformats.org/officeDocument/2006/relationships/image" Target="../media/image247.png"/><Relationship Id="rId25" Type="http://schemas.openxmlformats.org/officeDocument/2006/relationships/image" Target="../media/image52.jpg"/><Relationship Id="rId26" Type="http://schemas.openxmlformats.org/officeDocument/2006/relationships/image" Target="../media/image3.png"/><Relationship Id="rId27" Type="http://schemas.openxmlformats.org/officeDocument/2006/relationships/image" Target="../media/image4.jpg"/><Relationship Id="rId28" Type="http://schemas.openxmlformats.org/officeDocument/2006/relationships/image" Target="../media/image5.jpg"/><Relationship Id="rId29" Type="http://schemas.openxmlformats.org/officeDocument/2006/relationships/image" Target="../media/image6.png"/><Relationship Id="rId30" Type="http://schemas.openxmlformats.org/officeDocument/2006/relationships/image" Target="../media/image248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9.png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png"/><Relationship Id="rId6" Type="http://schemas.openxmlformats.org/officeDocument/2006/relationships/image" Target="../media/image253.png"/><Relationship Id="rId7" Type="http://schemas.openxmlformats.org/officeDocument/2006/relationships/image" Target="../media/image254.png"/><Relationship Id="rId8" Type="http://schemas.openxmlformats.org/officeDocument/2006/relationships/image" Target="../media/image152.png"/><Relationship Id="rId9" Type="http://schemas.openxmlformats.org/officeDocument/2006/relationships/image" Target="../media/image52.jpg"/><Relationship Id="rId10" Type="http://schemas.openxmlformats.org/officeDocument/2006/relationships/image" Target="../media/image3.png"/><Relationship Id="rId11" Type="http://schemas.openxmlformats.org/officeDocument/2006/relationships/image" Target="../media/image4.jpg"/><Relationship Id="rId12" Type="http://schemas.openxmlformats.org/officeDocument/2006/relationships/image" Target="../media/image5.jpg"/><Relationship Id="rId13" Type="http://schemas.openxmlformats.org/officeDocument/2006/relationships/image" Target="../media/image6.png"/><Relationship Id="rId14" Type="http://schemas.openxmlformats.org/officeDocument/2006/relationships/image" Target="../media/image25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6.png"/><Relationship Id="rId3" Type="http://schemas.openxmlformats.org/officeDocument/2006/relationships/image" Target="../media/image257.jpg"/><Relationship Id="rId4" Type="http://schemas.openxmlformats.org/officeDocument/2006/relationships/image" Target="../media/image258.jp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png"/><Relationship Id="rId10" Type="http://schemas.openxmlformats.org/officeDocument/2006/relationships/image" Target="../media/image259.jpg"/><Relationship Id="rId11" Type="http://schemas.openxmlformats.org/officeDocument/2006/relationships/image" Target="../media/image26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6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61.jpg"/><Relationship Id="rId6" Type="http://schemas.openxmlformats.org/officeDocument/2006/relationships/image" Target="../media/image62.jpg"/><Relationship Id="rId7" Type="http://schemas.openxmlformats.org/officeDocument/2006/relationships/image" Target="../media/image63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1.png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jpg"/><Relationship Id="rId6" Type="http://schemas.openxmlformats.org/officeDocument/2006/relationships/image" Target="../media/image52.jpg"/><Relationship Id="rId7" Type="http://schemas.openxmlformats.org/officeDocument/2006/relationships/image" Target="../media/image3.png"/><Relationship Id="rId8" Type="http://schemas.openxmlformats.org/officeDocument/2006/relationships/image" Target="../media/image4.jpg"/><Relationship Id="rId9" Type="http://schemas.openxmlformats.org/officeDocument/2006/relationships/image" Target="../media/image5.jpg"/><Relationship Id="rId10" Type="http://schemas.openxmlformats.org/officeDocument/2006/relationships/image" Target="../media/image6.png"/><Relationship Id="rId11" Type="http://schemas.openxmlformats.org/officeDocument/2006/relationships/image" Target="../media/image265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6.png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52.jpg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9.png"/><Relationship Id="rId3" Type="http://schemas.openxmlformats.org/officeDocument/2006/relationships/image" Target="../media/image270.png"/><Relationship Id="rId4" Type="http://schemas.openxmlformats.org/officeDocument/2006/relationships/image" Target="../media/image271.png"/><Relationship Id="rId5" Type="http://schemas.openxmlformats.org/officeDocument/2006/relationships/image" Target="../media/image52.jpg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2.jpg"/><Relationship Id="rId3" Type="http://schemas.openxmlformats.org/officeDocument/2006/relationships/image" Target="../media/image52.jpg"/><Relationship Id="rId4" Type="http://schemas.openxmlformats.org/officeDocument/2006/relationships/image" Target="../media/image60.png"/><Relationship Id="rId5" Type="http://schemas.openxmlformats.org/officeDocument/2006/relationships/image" Target="../media/image61.jpg"/><Relationship Id="rId6" Type="http://schemas.openxmlformats.org/officeDocument/2006/relationships/image" Target="../media/image62.jpg"/><Relationship Id="rId7" Type="http://schemas.openxmlformats.org/officeDocument/2006/relationships/image" Target="../media/image63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3.png"/><Relationship Id="rId3" Type="http://schemas.openxmlformats.org/officeDocument/2006/relationships/image" Target="../media/image274.png"/><Relationship Id="rId4" Type="http://schemas.openxmlformats.org/officeDocument/2006/relationships/image" Target="../media/image275.pn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png"/><Relationship Id="rId10" Type="http://schemas.openxmlformats.org/officeDocument/2006/relationships/image" Target="../media/image276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7.png"/><Relationship Id="rId3" Type="http://schemas.openxmlformats.org/officeDocument/2006/relationships/image" Target="../media/image278.png"/><Relationship Id="rId4" Type="http://schemas.openxmlformats.org/officeDocument/2006/relationships/image" Target="../media/image279.png"/><Relationship Id="rId5" Type="http://schemas.openxmlformats.org/officeDocument/2006/relationships/image" Target="../media/image280.png"/><Relationship Id="rId6" Type="http://schemas.openxmlformats.org/officeDocument/2006/relationships/image" Target="../media/image281.png"/><Relationship Id="rId7" Type="http://schemas.openxmlformats.org/officeDocument/2006/relationships/image" Target="../media/image282.png"/><Relationship Id="rId8" Type="http://schemas.openxmlformats.org/officeDocument/2006/relationships/image" Target="../media/image283.png"/><Relationship Id="rId9" Type="http://schemas.openxmlformats.org/officeDocument/2006/relationships/image" Target="../media/image284.png"/><Relationship Id="rId10" Type="http://schemas.openxmlformats.org/officeDocument/2006/relationships/image" Target="../media/image285.png"/><Relationship Id="rId11" Type="http://schemas.openxmlformats.org/officeDocument/2006/relationships/image" Target="../media/image286.png"/><Relationship Id="rId12" Type="http://schemas.openxmlformats.org/officeDocument/2006/relationships/image" Target="../media/image287.png"/><Relationship Id="rId13" Type="http://schemas.openxmlformats.org/officeDocument/2006/relationships/image" Target="../media/image52.jpg"/><Relationship Id="rId14" Type="http://schemas.openxmlformats.org/officeDocument/2006/relationships/image" Target="../media/image3.png"/><Relationship Id="rId15" Type="http://schemas.openxmlformats.org/officeDocument/2006/relationships/image" Target="../media/image4.jpg"/><Relationship Id="rId16" Type="http://schemas.openxmlformats.org/officeDocument/2006/relationships/image" Target="../media/image5.jpg"/><Relationship Id="rId17" Type="http://schemas.openxmlformats.org/officeDocument/2006/relationships/image" Target="../media/image6.png"/><Relationship Id="rId18" Type="http://schemas.openxmlformats.org/officeDocument/2006/relationships/image" Target="../media/image288.jpg"/><Relationship Id="rId19" Type="http://schemas.openxmlformats.org/officeDocument/2006/relationships/image" Target="../media/image289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0.png"/><Relationship Id="rId3" Type="http://schemas.openxmlformats.org/officeDocument/2006/relationships/image" Target="../media/image291.png"/><Relationship Id="rId4" Type="http://schemas.openxmlformats.org/officeDocument/2006/relationships/image" Target="../media/image292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Relationship Id="rId7" Type="http://schemas.openxmlformats.org/officeDocument/2006/relationships/image" Target="../media/image295.png"/><Relationship Id="rId8" Type="http://schemas.openxmlformats.org/officeDocument/2006/relationships/image" Target="../media/image296.png"/><Relationship Id="rId9" Type="http://schemas.openxmlformats.org/officeDocument/2006/relationships/image" Target="../media/image297.png"/><Relationship Id="rId10" Type="http://schemas.openxmlformats.org/officeDocument/2006/relationships/image" Target="../media/image298.png"/><Relationship Id="rId11" Type="http://schemas.openxmlformats.org/officeDocument/2006/relationships/image" Target="../media/image2.jpg"/><Relationship Id="rId12" Type="http://schemas.openxmlformats.org/officeDocument/2006/relationships/image" Target="../media/image3.png"/><Relationship Id="rId13" Type="http://schemas.openxmlformats.org/officeDocument/2006/relationships/image" Target="../media/image4.jpg"/><Relationship Id="rId14" Type="http://schemas.openxmlformats.org/officeDocument/2006/relationships/image" Target="../media/image5.jpg"/><Relationship Id="rId15" Type="http://schemas.openxmlformats.org/officeDocument/2006/relationships/image" Target="../media/image6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9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52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Relationship Id="rId6" Type="http://schemas.openxmlformats.org/officeDocument/2006/relationships/image" Target="../media/image63.png"/><Relationship Id="rId7" Type="http://schemas.openxmlformats.org/officeDocument/2006/relationships/image" Target="../media/image300.png"/><Relationship Id="rId8" Type="http://schemas.openxmlformats.org/officeDocument/2006/relationships/image" Target="../media/image301.png"/><Relationship Id="rId9" Type="http://schemas.openxmlformats.org/officeDocument/2006/relationships/image" Target="../media/image30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20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60.png"/><Relationship Id="rId4" Type="http://schemas.openxmlformats.org/officeDocument/2006/relationships/image" Target="../media/image61.jpg"/><Relationship Id="rId5" Type="http://schemas.openxmlformats.org/officeDocument/2006/relationships/image" Target="../media/image62.jpg"/><Relationship Id="rId6" Type="http://schemas.openxmlformats.org/officeDocument/2006/relationships/image" Target="../media/image63.png"/><Relationship Id="rId7" Type="http://schemas.openxmlformats.org/officeDocument/2006/relationships/image" Target="../media/image303.png"/><Relationship Id="rId8" Type="http://schemas.openxmlformats.org/officeDocument/2006/relationships/image" Target="../media/image304.png"/><Relationship Id="rId9" Type="http://schemas.openxmlformats.org/officeDocument/2006/relationships/image" Target="../media/image305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52.jpg"/><Relationship Id="rId6" Type="http://schemas.openxmlformats.org/officeDocument/2006/relationships/image" Target="../media/image63.png"/><Relationship Id="rId7" Type="http://schemas.openxmlformats.org/officeDocument/2006/relationships/image" Target="../media/image306.png"/><Relationship Id="rId8" Type="http://schemas.openxmlformats.org/officeDocument/2006/relationships/image" Target="../media/image307.png"/><Relationship Id="rId9" Type="http://schemas.openxmlformats.org/officeDocument/2006/relationships/image" Target="../media/image308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9.png"/><Relationship Id="rId3" Type="http://schemas.openxmlformats.org/officeDocument/2006/relationships/image" Target="../media/image310.png"/><Relationship Id="rId4" Type="http://schemas.openxmlformats.org/officeDocument/2006/relationships/image" Target="../media/image52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1.png"/><Relationship Id="rId3" Type="http://schemas.openxmlformats.org/officeDocument/2006/relationships/image" Target="../media/image312.png"/><Relationship Id="rId4" Type="http://schemas.openxmlformats.org/officeDocument/2006/relationships/image" Target="../media/image313.png"/><Relationship Id="rId5" Type="http://schemas.openxmlformats.org/officeDocument/2006/relationships/image" Target="../media/image314.png"/><Relationship Id="rId6" Type="http://schemas.openxmlformats.org/officeDocument/2006/relationships/image" Target="../media/image52.jpg"/><Relationship Id="rId7" Type="http://schemas.openxmlformats.org/officeDocument/2006/relationships/image" Target="../media/image3.png"/><Relationship Id="rId8" Type="http://schemas.openxmlformats.org/officeDocument/2006/relationships/image" Target="../media/image4.jpg"/><Relationship Id="rId9" Type="http://schemas.openxmlformats.org/officeDocument/2006/relationships/image" Target="../media/image5.jpg"/><Relationship Id="rId10" Type="http://schemas.openxmlformats.org/officeDocument/2006/relationships/image" Target="../media/image6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5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fricacenter.org/spotlight/conflict-drives-record-levels-of-acute-food-insecurity-in-africa/" TargetMode="External"/><Relationship Id="rId3" Type="http://schemas.openxmlformats.org/officeDocument/2006/relationships/hyperlink" Target="https://ecastats.uneca.org/unsdgsafrica/sdgs" TargetMode="External"/><Relationship Id="rId4" Type="http://schemas.openxmlformats.org/officeDocument/2006/relationships/hyperlink" Target="https://www.sdgfund.org/case-study/irrigated-and-integrated-agro-production-systems-help-mozambique-adapt-climate-change" TargetMode="External"/><Relationship Id="rId5" Type="http://schemas.openxmlformats.org/officeDocument/2006/relationships/hyperlink" Target="https://euro-cities.sdgindex.org/" TargetMode="External"/><Relationship Id="rId6" Type="http://schemas.openxmlformats.org/officeDocument/2006/relationships/hyperlink" Target="https://dashboards.sdgindex.org/map/goals/SDG2" TargetMode="External"/><Relationship Id="rId7" Type="http://schemas.openxmlformats.org/officeDocument/2006/relationships/image" Target="../media/image52.jpg"/><Relationship Id="rId8" Type="http://schemas.openxmlformats.org/officeDocument/2006/relationships/image" Target="../media/image3.png"/><Relationship Id="rId9" Type="http://schemas.openxmlformats.org/officeDocument/2006/relationships/image" Target="../media/image4.jpg"/><Relationship Id="rId10" Type="http://schemas.openxmlformats.org/officeDocument/2006/relationships/image" Target="../media/image5.jpg"/><Relationship Id="rId11" Type="http://schemas.openxmlformats.org/officeDocument/2006/relationships/image" Target="../media/image6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316.jpg"/><Relationship Id="rId8" Type="http://schemas.openxmlformats.org/officeDocument/2006/relationships/image" Target="../media/image317.jpg"/><Relationship Id="rId9" Type="http://schemas.openxmlformats.org/officeDocument/2006/relationships/hyperlink" Target="mailto:brandli@upf.br" TargetMode="External"/><Relationship Id="rId10" Type="http://schemas.openxmlformats.org/officeDocument/2006/relationships/hyperlink" Target="mailto:pretorw@unisa.ac.za" TargetMode="External"/><Relationship Id="rId11" Type="http://schemas.openxmlformats.org/officeDocument/2006/relationships/hyperlink" Target="mailto:walter.leal2@haw-hamburg.de" TargetMode="External"/><Relationship Id="rId12" Type="http://schemas.openxmlformats.org/officeDocument/2006/relationships/image" Target="../media/image31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23.jpg"/><Relationship Id="rId9" Type="http://schemas.openxmlformats.org/officeDocument/2006/relationships/image" Target="../media/image2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5249" y="1355725"/>
            <a:ext cx="11414760" cy="2153920"/>
          </a:xfrm>
          <a:prstGeom prst="rect">
            <a:avLst/>
          </a:prstGeom>
          <a:solidFill>
            <a:srgbClr val="00AFEF"/>
          </a:solidFill>
          <a:ln w="9525">
            <a:solidFill>
              <a:srgbClr val="FF0000"/>
            </a:solidFill>
          </a:ln>
        </p:spPr>
        <p:txBody>
          <a:bodyPr wrap="square" lIns="0" tIns="334010" rIns="0" bIns="0" rtlCol="0" vert="horz">
            <a:spAutoFit/>
          </a:bodyPr>
          <a:lstStyle/>
          <a:p>
            <a:pPr algn="ctr" marL="98425">
              <a:lnSpc>
                <a:spcPct val="100000"/>
              </a:lnSpc>
              <a:spcBef>
                <a:spcPts val="2630"/>
              </a:spcBef>
            </a:pPr>
            <a:r>
              <a:rPr dirty="0" sz="4600" b="1">
                <a:solidFill>
                  <a:srgbClr val="6F2F9F"/>
                </a:solidFill>
                <a:latin typeface="Arial"/>
                <a:cs typeface="Arial"/>
              </a:rPr>
              <a:t>Introduction</a:t>
            </a:r>
            <a:r>
              <a:rPr dirty="0" sz="4600" spc="-9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4600" b="1">
                <a:solidFill>
                  <a:srgbClr val="6F2F9F"/>
                </a:solidFill>
                <a:latin typeface="Arial"/>
                <a:cs typeface="Arial"/>
              </a:rPr>
              <a:t>to</a:t>
            </a:r>
            <a:r>
              <a:rPr dirty="0" sz="4600" spc="-11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4600" b="1">
                <a:solidFill>
                  <a:srgbClr val="6F2F9F"/>
                </a:solidFill>
                <a:latin typeface="Arial"/>
                <a:cs typeface="Arial"/>
              </a:rPr>
              <a:t>SDG</a:t>
            </a:r>
            <a:r>
              <a:rPr dirty="0" sz="4600" spc="-10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4600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r>
              <a:rPr dirty="0" sz="4600" spc="-114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4600" b="1">
                <a:solidFill>
                  <a:srgbClr val="6F2F9F"/>
                </a:solidFill>
                <a:latin typeface="Arial"/>
                <a:cs typeface="Arial"/>
              </a:rPr>
              <a:t>(Zero</a:t>
            </a:r>
            <a:r>
              <a:rPr dirty="0" sz="4600" spc="-10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4600" spc="-10" b="1">
                <a:solidFill>
                  <a:srgbClr val="6F2F9F"/>
                </a:solidFill>
                <a:latin typeface="Arial"/>
                <a:cs typeface="Arial"/>
              </a:rPr>
              <a:t>hunger):</a:t>
            </a:r>
            <a:endParaRPr sz="4600">
              <a:latin typeface="Arial"/>
              <a:cs typeface="Arial"/>
            </a:endParaRPr>
          </a:p>
          <a:p>
            <a:pPr algn="ctr" marL="160655">
              <a:lnSpc>
                <a:spcPct val="100000"/>
              </a:lnSpc>
              <a:spcBef>
                <a:spcPts val="1440"/>
              </a:spcBef>
            </a:pPr>
            <a:r>
              <a:rPr dirty="0" sz="3600" b="1">
                <a:solidFill>
                  <a:srgbClr val="6F2F9F"/>
                </a:solidFill>
                <a:latin typeface="Arial"/>
                <a:cs typeface="Arial"/>
              </a:rPr>
              <a:t>Impact</a:t>
            </a:r>
            <a:r>
              <a:rPr dirty="0" sz="3600" spc="-1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6F2F9F"/>
                </a:solidFill>
                <a:latin typeface="Arial"/>
                <a:cs typeface="Arial"/>
              </a:rPr>
              <a:t>of</a:t>
            </a:r>
            <a:r>
              <a:rPr dirty="0" sz="3600" spc="-1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6F2F9F"/>
                </a:solidFill>
                <a:latin typeface="Arial"/>
                <a:cs typeface="Arial"/>
              </a:rPr>
              <a:t>crises</a:t>
            </a:r>
            <a:r>
              <a:rPr dirty="0" sz="3600" spc="-2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6F2F9F"/>
                </a:solidFill>
                <a:latin typeface="Arial"/>
                <a:cs typeface="Arial"/>
              </a:rPr>
              <a:t>and</a:t>
            </a:r>
            <a:r>
              <a:rPr dirty="0" sz="3600" spc="-1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6F2F9F"/>
                </a:solidFill>
                <a:latin typeface="Arial"/>
                <a:cs typeface="Arial"/>
              </a:rPr>
              <a:t>regional</a:t>
            </a:r>
            <a:r>
              <a:rPr dirty="0" sz="3600" spc="-10" b="1">
                <a:solidFill>
                  <a:srgbClr val="6F2F9F"/>
                </a:solidFill>
                <a:latin typeface="Arial"/>
                <a:cs typeface="Arial"/>
              </a:rPr>
              <a:t> specificities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478116" y="3800360"/>
            <a:ext cx="11424285" cy="2560955"/>
            <a:chOff x="478116" y="3800360"/>
            <a:chExt cx="11424285" cy="2560955"/>
          </a:xfrm>
        </p:grpSpPr>
        <p:sp>
          <p:nvSpPr>
            <p:cNvPr id="9" name="object 9" descr=""/>
            <p:cNvSpPr/>
            <p:nvPr/>
          </p:nvSpPr>
          <p:spPr>
            <a:xfrm>
              <a:off x="482879" y="3805123"/>
              <a:ext cx="11414760" cy="2551430"/>
            </a:xfrm>
            <a:custGeom>
              <a:avLst/>
              <a:gdLst/>
              <a:ahLst/>
              <a:cxnLst/>
              <a:rect l="l" t="t" r="r" b="b"/>
              <a:pathLst>
                <a:path w="11414760" h="2551429">
                  <a:moveTo>
                    <a:pt x="11414633" y="0"/>
                  </a:moveTo>
                  <a:lnTo>
                    <a:pt x="0" y="0"/>
                  </a:lnTo>
                  <a:lnTo>
                    <a:pt x="0" y="2551430"/>
                  </a:lnTo>
                  <a:lnTo>
                    <a:pt x="11414633" y="2551430"/>
                  </a:lnTo>
                  <a:lnTo>
                    <a:pt x="1141463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82879" y="3805123"/>
              <a:ext cx="11414760" cy="2551430"/>
            </a:xfrm>
            <a:custGeom>
              <a:avLst/>
              <a:gdLst/>
              <a:ahLst/>
              <a:cxnLst/>
              <a:rect l="l" t="t" r="r" b="b"/>
              <a:pathLst>
                <a:path w="11414760" h="2551429">
                  <a:moveTo>
                    <a:pt x="0" y="2551430"/>
                  </a:moveTo>
                  <a:lnTo>
                    <a:pt x="11414633" y="2551430"/>
                  </a:lnTo>
                  <a:lnTo>
                    <a:pt x="11414633" y="0"/>
                  </a:lnTo>
                  <a:lnTo>
                    <a:pt x="0" y="0"/>
                  </a:lnTo>
                  <a:lnTo>
                    <a:pt x="0" y="2551430"/>
                  </a:lnTo>
                  <a:close/>
                </a:path>
              </a:pathLst>
            </a:custGeom>
            <a:ln w="9524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70636" y="4163751"/>
            <a:ext cx="10839450" cy="1856105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brief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overview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OER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teaching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materials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developed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for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SDG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2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as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part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1200"/>
              </a:spcBef>
            </a:pPr>
            <a:r>
              <a:rPr dirty="0" sz="2000" b="1">
                <a:latin typeface="Arial"/>
                <a:cs typeface="Arial"/>
              </a:rPr>
              <a:t>collaborative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project:</a:t>
            </a:r>
            <a:endParaRPr sz="2000">
              <a:latin typeface="Arial"/>
              <a:cs typeface="Arial"/>
            </a:endParaRPr>
          </a:p>
          <a:p>
            <a:pPr algn="ctr" marL="12065" marR="5080">
              <a:lnSpc>
                <a:spcPts val="3600"/>
              </a:lnSpc>
              <a:spcBef>
                <a:spcPts val="120"/>
              </a:spcBef>
            </a:pP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Digital</a:t>
            </a:r>
            <a:r>
              <a:rPr dirty="0" sz="2000" spc="-6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Introduction</a:t>
            </a:r>
            <a:r>
              <a:rPr dirty="0" sz="2000" spc="-5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to</a:t>
            </a:r>
            <a:r>
              <a:rPr dirty="0" sz="2000" spc="-3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the</a:t>
            </a:r>
            <a:r>
              <a:rPr dirty="0" sz="2000" spc="-3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Sustainable</a:t>
            </a:r>
            <a:r>
              <a:rPr dirty="0" sz="2000" spc="-5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Development</a:t>
            </a:r>
            <a:r>
              <a:rPr dirty="0" sz="2000" spc="-2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Goals</a:t>
            </a:r>
            <a:r>
              <a:rPr dirty="0" sz="2000" spc="-5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in</a:t>
            </a:r>
            <a:r>
              <a:rPr dirty="0" sz="2000" spc="-3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Higher</a:t>
            </a:r>
            <a:r>
              <a:rPr dirty="0" sz="2000" spc="-4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Education</a:t>
            </a:r>
            <a:r>
              <a:rPr dirty="0" sz="2000" spc="-4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6F2F9F"/>
                </a:solidFill>
                <a:latin typeface="Arial"/>
                <a:cs typeface="Arial"/>
              </a:rPr>
              <a:t>Teaching</a:t>
            </a:r>
            <a:r>
              <a:rPr dirty="0" sz="2000" spc="-3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6F2F9F"/>
                </a:solidFill>
                <a:latin typeface="Arial"/>
                <a:cs typeface="Arial"/>
              </a:rPr>
              <a:t>: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Regional</a:t>
            </a:r>
            <a:r>
              <a:rPr dirty="0" sz="2000" spc="-10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Aspects</a:t>
            </a:r>
            <a:r>
              <a:rPr dirty="0" sz="2000" spc="-3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in</a:t>
            </a:r>
            <a:r>
              <a:rPr dirty="0" sz="2000" spc="-2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Implementing</a:t>
            </a:r>
            <a:r>
              <a:rPr dirty="0" sz="2000" spc="-2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the</a:t>
            </a:r>
            <a:r>
              <a:rPr dirty="0" sz="2000" spc="-3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SDGs</a:t>
            </a:r>
            <a:r>
              <a:rPr dirty="0" sz="2000" spc="-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from</a:t>
            </a:r>
            <a:r>
              <a:rPr dirty="0" sz="2000" spc="-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Latin</a:t>
            </a:r>
            <a:r>
              <a:rPr dirty="0" sz="2000" spc="-10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America,</a:t>
            </a:r>
            <a:r>
              <a:rPr dirty="0" sz="2000" spc="-4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F2F9F"/>
                </a:solidFill>
                <a:latin typeface="Arial"/>
                <a:cs typeface="Arial"/>
              </a:rPr>
              <a:t>Europe</a:t>
            </a:r>
            <a:r>
              <a:rPr dirty="0" sz="2000" spc="-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6F2F9F"/>
                </a:solidFill>
                <a:latin typeface="Arial"/>
                <a:cs typeface="Arial"/>
              </a:rPr>
              <a:t>and</a:t>
            </a:r>
            <a:r>
              <a:rPr dirty="0" sz="2000" spc="-15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6F2F9F"/>
                </a:solidFill>
                <a:latin typeface="Arial"/>
                <a:cs typeface="Arial"/>
              </a:rPr>
              <a:t>Africa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9257" y="1255775"/>
            <a:ext cx="11496675" cy="1116330"/>
            <a:chOff x="309257" y="1255775"/>
            <a:chExt cx="11496675" cy="1116330"/>
          </a:xfrm>
        </p:grpSpPr>
        <p:sp>
          <p:nvSpPr>
            <p:cNvPr id="3" name="object 3" descr=""/>
            <p:cNvSpPr/>
            <p:nvPr/>
          </p:nvSpPr>
          <p:spPr>
            <a:xfrm>
              <a:off x="314020" y="1416811"/>
              <a:ext cx="11487150" cy="671830"/>
            </a:xfrm>
            <a:custGeom>
              <a:avLst/>
              <a:gdLst/>
              <a:ahLst/>
              <a:cxnLst/>
              <a:rect l="l" t="t" r="r" b="b"/>
              <a:pathLst>
                <a:path w="11487150" h="671830">
                  <a:moveTo>
                    <a:pt x="11486642" y="0"/>
                  </a:moveTo>
                  <a:lnTo>
                    <a:pt x="0" y="0"/>
                  </a:lnTo>
                  <a:lnTo>
                    <a:pt x="0" y="671449"/>
                  </a:lnTo>
                  <a:lnTo>
                    <a:pt x="11486642" y="671449"/>
                  </a:lnTo>
                  <a:lnTo>
                    <a:pt x="1148664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14020" y="1416811"/>
              <a:ext cx="11487150" cy="671830"/>
            </a:xfrm>
            <a:custGeom>
              <a:avLst/>
              <a:gdLst/>
              <a:ahLst/>
              <a:cxnLst/>
              <a:rect l="l" t="t" r="r" b="b"/>
              <a:pathLst>
                <a:path w="11487150" h="671830">
                  <a:moveTo>
                    <a:pt x="0" y="671449"/>
                  </a:moveTo>
                  <a:lnTo>
                    <a:pt x="11486642" y="671449"/>
                  </a:lnTo>
                  <a:lnTo>
                    <a:pt x="11486642" y="0"/>
                  </a:lnTo>
                  <a:lnTo>
                    <a:pt x="0" y="0"/>
                  </a:lnTo>
                  <a:lnTo>
                    <a:pt x="0" y="671449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360" y="1255775"/>
              <a:ext cx="3024378" cy="111632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812" y="1255775"/>
              <a:ext cx="2135886" cy="11163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2568" y="1255775"/>
              <a:ext cx="913637" cy="111632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42969" y="1372565"/>
            <a:ext cx="42341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>
                <a:solidFill>
                  <a:srgbClr val="4D45E2"/>
                </a:solidFill>
              </a:rPr>
              <a:t>Significance</a:t>
            </a:r>
            <a:r>
              <a:rPr dirty="0" sz="4000" spc="-145">
                <a:solidFill>
                  <a:srgbClr val="4D45E2"/>
                </a:solidFill>
              </a:rPr>
              <a:t> </a:t>
            </a:r>
            <a:r>
              <a:rPr dirty="0" sz="4000">
                <a:solidFill>
                  <a:srgbClr val="4D45E2"/>
                </a:solidFill>
              </a:rPr>
              <a:t>of</a:t>
            </a:r>
            <a:r>
              <a:rPr dirty="0" sz="4000" spc="-125">
                <a:solidFill>
                  <a:srgbClr val="4D45E2"/>
                </a:solidFill>
              </a:rPr>
              <a:t> </a:t>
            </a:r>
            <a:r>
              <a:rPr dirty="0" sz="4000">
                <a:solidFill>
                  <a:srgbClr val="4D45E2"/>
                </a:solidFill>
              </a:rPr>
              <a:t>SDG</a:t>
            </a:r>
            <a:r>
              <a:rPr dirty="0" sz="4000" spc="-145">
                <a:solidFill>
                  <a:srgbClr val="4D45E2"/>
                </a:solidFill>
              </a:rPr>
              <a:t> </a:t>
            </a:r>
            <a:r>
              <a:rPr dirty="0" sz="4000" spc="-50">
                <a:solidFill>
                  <a:srgbClr val="4D45E2"/>
                </a:solidFill>
              </a:rPr>
              <a:t>2</a:t>
            </a:r>
            <a:endParaRPr sz="4000"/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313956" y="2104834"/>
            <a:ext cx="11487150" cy="4041775"/>
            <a:chOff x="313956" y="2104834"/>
            <a:chExt cx="11487150" cy="4041775"/>
          </a:xfrm>
        </p:grpSpPr>
        <p:sp>
          <p:nvSpPr>
            <p:cNvPr id="15" name="object 15" descr=""/>
            <p:cNvSpPr/>
            <p:nvPr/>
          </p:nvSpPr>
          <p:spPr>
            <a:xfrm>
              <a:off x="318719" y="2109597"/>
              <a:ext cx="11477625" cy="4032250"/>
            </a:xfrm>
            <a:custGeom>
              <a:avLst/>
              <a:gdLst/>
              <a:ahLst/>
              <a:cxnLst/>
              <a:rect l="l" t="t" r="r" b="b"/>
              <a:pathLst>
                <a:path w="11477625" h="4032250">
                  <a:moveTo>
                    <a:pt x="11477244" y="0"/>
                  </a:moveTo>
                  <a:lnTo>
                    <a:pt x="0" y="0"/>
                  </a:lnTo>
                  <a:lnTo>
                    <a:pt x="0" y="4031869"/>
                  </a:lnTo>
                  <a:lnTo>
                    <a:pt x="11477244" y="4031869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18719" y="2109597"/>
              <a:ext cx="11477625" cy="4032250"/>
            </a:xfrm>
            <a:custGeom>
              <a:avLst/>
              <a:gdLst/>
              <a:ahLst/>
              <a:cxnLst/>
              <a:rect l="l" t="t" r="r" b="b"/>
              <a:pathLst>
                <a:path w="11477625" h="4032250">
                  <a:moveTo>
                    <a:pt x="0" y="4031869"/>
                  </a:moveTo>
                  <a:lnTo>
                    <a:pt x="11477244" y="4031869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4031869"/>
                  </a:lnTo>
                  <a:close/>
                </a:path>
              </a:pathLst>
            </a:custGeom>
            <a:ln w="9524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397560" y="2117217"/>
            <a:ext cx="11245215" cy="3928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6055" marR="325755" indent="-17399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While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food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heart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civilization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prosperity,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world </a:t>
            </a:r>
            <a:r>
              <a:rPr dirty="0" sz="3200">
                <a:latin typeface="Calibri"/>
                <a:cs typeface="Calibri"/>
              </a:rPr>
              <a:t>had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828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million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hungry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people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2021.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150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million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more </a:t>
            </a:r>
            <a:r>
              <a:rPr dirty="0" sz="3200">
                <a:latin typeface="Calibri"/>
                <a:cs typeface="Calibri"/>
              </a:rPr>
              <a:t>than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2019.</a:t>
            </a:r>
            <a:endParaRPr sz="3200">
              <a:latin typeface="Calibri"/>
              <a:cs typeface="Calibri"/>
            </a:endParaRPr>
          </a:p>
          <a:p>
            <a:pPr marL="186055" marR="48260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Pressure</a:t>
            </a:r>
            <a:r>
              <a:rPr dirty="0" sz="3200" spc="-1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global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food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systems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presents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development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challenges,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risks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business,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government,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community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&amp;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environment.</a:t>
            </a:r>
            <a:endParaRPr sz="3200">
              <a:latin typeface="Calibri"/>
              <a:cs typeface="Calibri"/>
            </a:endParaRPr>
          </a:p>
          <a:p>
            <a:pPr marL="186055" marR="5080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Three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thematic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areas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can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distinguished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2,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which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serve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as </a:t>
            </a:r>
            <a:r>
              <a:rPr dirty="0" sz="3200" spc="-10">
                <a:latin typeface="Calibri"/>
                <a:cs typeface="Calibri"/>
              </a:rPr>
              <a:t>illustration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wide-</a:t>
            </a:r>
            <a:r>
              <a:rPr dirty="0" sz="3200">
                <a:latin typeface="Calibri"/>
                <a:cs typeface="Calibri"/>
              </a:rPr>
              <a:t>reaching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scope,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comprehensiveness,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and </a:t>
            </a:r>
            <a:r>
              <a:rPr dirty="0" sz="3200">
                <a:latin typeface="Calibri"/>
                <a:cs typeface="Calibri"/>
              </a:rPr>
              <a:t>associated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significance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0113" y="5770600"/>
            <a:ext cx="11509375" cy="769620"/>
          </a:xfrm>
          <a:prstGeom prst="rect">
            <a:avLst/>
          </a:prstGeom>
          <a:solidFill>
            <a:srgbClr val="F8CAAC"/>
          </a:solidFill>
          <a:ln w="9525">
            <a:solidFill>
              <a:srgbClr val="6F2F9F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1440" marR="588645">
              <a:lnSpc>
                <a:spcPct val="100000"/>
              </a:lnSpc>
              <a:spcBef>
                <a:spcPts val="235"/>
              </a:spcBef>
            </a:pPr>
            <a:r>
              <a:rPr dirty="0" u="sng" sz="2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Significance</a:t>
            </a:r>
            <a:r>
              <a:rPr dirty="0" u="sng" sz="22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22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SDG</a:t>
            </a:r>
            <a:r>
              <a:rPr dirty="0" u="sng" sz="22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2:</a:t>
            </a:r>
            <a:r>
              <a:rPr dirty="0" sz="2200" spc="4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More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people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than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ever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before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subjected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hunger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&amp;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food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insecurity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>
                <a:latin typeface="Calibri"/>
                <a:cs typeface="Calibri"/>
              </a:rPr>
              <a:t>showing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increasing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trend.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Complicated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combination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factors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world-</a:t>
            </a:r>
            <a:r>
              <a:rPr dirty="0" sz="2200">
                <a:latin typeface="Calibri"/>
                <a:cs typeface="Calibri"/>
              </a:rPr>
              <a:t>wide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scale.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0268" y="1734185"/>
            <a:ext cx="1797685" cy="2554605"/>
          </a:xfrm>
          <a:prstGeom prst="rect">
            <a:avLst/>
          </a:prstGeom>
          <a:solidFill>
            <a:srgbClr val="F8CAAC"/>
          </a:solidFill>
          <a:ln w="9525">
            <a:solidFill>
              <a:srgbClr val="538235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SDG</a:t>
            </a:r>
            <a:r>
              <a:rPr dirty="0" u="sng" sz="32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  <a:p>
            <a:pPr algn="ctr" marL="131445" marR="125095" indent="1270">
              <a:lnSpc>
                <a:spcPct val="100000"/>
              </a:lnSpc>
              <a:spcBef>
                <a:spcPts val="3845"/>
              </a:spcBef>
            </a:pPr>
            <a:r>
              <a:rPr dirty="0" sz="3200" spc="-10">
                <a:latin typeface="Calibri"/>
                <a:cs typeface="Calibri"/>
              </a:rPr>
              <a:t>Three Thematic Areas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066795" y="1288072"/>
            <a:ext cx="8134350" cy="4302760"/>
            <a:chOff x="3066795" y="1288072"/>
            <a:chExt cx="8134350" cy="43027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9970" y="1288072"/>
              <a:ext cx="8128000" cy="430276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066795" y="1658873"/>
              <a:ext cx="8134350" cy="0"/>
            </a:xfrm>
            <a:custGeom>
              <a:avLst/>
              <a:gdLst/>
              <a:ahLst/>
              <a:cxnLst/>
              <a:rect l="l" t="t" r="r" b="b"/>
              <a:pathLst>
                <a:path w="8134350" h="0">
                  <a:moveTo>
                    <a:pt x="0" y="0"/>
                  </a:moveTo>
                  <a:lnTo>
                    <a:pt x="81343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066795" y="1281683"/>
          <a:ext cx="8210550" cy="4305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/>
                <a:gridCol w="2709545"/>
                <a:gridCol w="2709544"/>
              </a:tblGrid>
              <a:tr h="374015"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Hunger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Malnutrition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6350">
                      <a:solidFill>
                        <a:srgbClr val="6FAC46"/>
                      </a:solidFill>
                      <a:prstDash val="solid"/>
                    </a:lnL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7188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Food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Sustainable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Agriculture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R w="6350">
                      <a:solidFill>
                        <a:srgbClr val="6FAC46"/>
                      </a:solidFill>
                      <a:prstDash val="solid"/>
                    </a:lnR>
                    <a:solidFill>
                      <a:srgbClr val="6FAC46"/>
                    </a:solidFill>
                  </a:tcPr>
                </a:tc>
              </a:tr>
              <a:tr h="3931920">
                <a:tc>
                  <a:txBody>
                    <a:bodyPr/>
                    <a:lstStyle/>
                    <a:p>
                      <a:pPr marL="91440" marR="285750" indent="13081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 MT"/>
                        <a:buChar char="•"/>
                        <a:tabLst>
                          <a:tab pos="22225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productive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people,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more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prone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illness,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unable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earn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more,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cannot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improve livelihoods.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2250" indent="-13081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2225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±1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people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suffer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hunger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495300" indent="13081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225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±1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people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not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have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regular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safe,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nutritious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sufficient food.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2250" indent="-13081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225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Africa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Asia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worst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off.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321945" indent="13081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2225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Zero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hunger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have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positive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impact.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49860" marR="172085" indent="13081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 MT"/>
                        <a:buChar char="•"/>
                        <a:tabLst>
                          <a:tab pos="28067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Food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insecurity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about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unhealthy,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irregular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diets.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just" marL="149860" marR="410845" indent="13081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8067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149.2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million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children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under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years:</a:t>
                      </a:r>
                      <a:r>
                        <a:rPr dirty="0" sz="1800" spc="3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stunted growth.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just" marL="149860" marR="401320" indent="13081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067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Estimated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840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million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people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go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hungry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by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2030.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9860" marR="511809" indent="13081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067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Aftermath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COVID: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further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deterioration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9860" marR="93345" indent="13081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067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strategy: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Increase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agricultural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productivity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income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small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scale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food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producers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1600" indent="13081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 MT"/>
                        <a:buChar char="•"/>
                        <a:tabLst>
                          <a:tab pos="222885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Food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production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impacts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environment:</a:t>
                      </a:r>
                      <a:r>
                        <a:rPr dirty="0" sz="180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water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withdrawal,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biodiversity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loss,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greenhouse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gases,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etc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425450" indent="13081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22885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1/3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global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food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produced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(±1.3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billion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tons/year)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lost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along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supply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chain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wasted.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156845" indent="13081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288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Exacerbated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through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vulnerability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agriculture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climate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change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410845" indent="13081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22885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Poor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developing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countries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hardest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hit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by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crisis.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3372" y="1504111"/>
            <a:ext cx="11487150" cy="737870"/>
            <a:chOff x="363372" y="1504111"/>
            <a:chExt cx="11487150" cy="737870"/>
          </a:xfrm>
        </p:grpSpPr>
        <p:sp>
          <p:nvSpPr>
            <p:cNvPr id="3" name="object 3" descr=""/>
            <p:cNvSpPr/>
            <p:nvPr/>
          </p:nvSpPr>
          <p:spPr>
            <a:xfrm>
              <a:off x="368134" y="1508874"/>
              <a:ext cx="11477625" cy="728345"/>
            </a:xfrm>
            <a:custGeom>
              <a:avLst/>
              <a:gdLst/>
              <a:ahLst/>
              <a:cxnLst/>
              <a:rect l="l" t="t" r="r" b="b"/>
              <a:pathLst>
                <a:path w="11477625" h="728344">
                  <a:moveTo>
                    <a:pt x="11477244" y="0"/>
                  </a:moveTo>
                  <a:lnTo>
                    <a:pt x="0" y="0"/>
                  </a:lnTo>
                  <a:lnTo>
                    <a:pt x="0" y="727849"/>
                  </a:lnTo>
                  <a:lnTo>
                    <a:pt x="11477244" y="727849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68134" y="1508874"/>
              <a:ext cx="11477625" cy="728345"/>
            </a:xfrm>
            <a:custGeom>
              <a:avLst/>
              <a:gdLst/>
              <a:ahLst/>
              <a:cxnLst/>
              <a:rect l="l" t="t" r="r" b="b"/>
              <a:pathLst>
                <a:path w="11477625" h="728344">
                  <a:moveTo>
                    <a:pt x="0" y="727849"/>
                  </a:moveTo>
                  <a:lnTo>
                    <a:pt x="11477244" y="727849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727849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4885" y="1455165"/>
            <a:ext cx="61709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0">
                <a:solidFill>
                  <a:srgbClr val="000000"/>
                </a:solidFill>
              </a:rPr>
              <a:t>Interdependencies</a:t>
            </a:r>
            <a:r>
              <a:rPr dirty="0" spc="-13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dirty="0" spc="-11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SDG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7751" y="0"/>
            <a:ext cx="1449287" cy="106349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0975" y="156021"/>
            <a:ext cx="2085318" cy="6391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377012" y="2244267"/>
            <a:ext cx="11487150" cy="4410710"/>
            <a:chOff x="377012" y="2244267"/>
            <a:chExt cx="11487150" cy="4410710"/>
          </a:xfrm>
        </p:grpSpPr>
        <p:sp>
          <p:nvSpPr>
            <p:cNvPr id="12" name="object 12" descr=""/>
            <p:cNvSpPr/>
            <p:nvPr/>
          </p:nvSpPr>
          <p:spPr>
            <a:xfrm>
              <a:off x="381774" y="2249030"/>
              <a:ext cx="11477625" cy="4401185"/>
            </a:xfrm>
            <a:custGeom>
              <a:avLst/>
              <a:gdLst/>
              <a:ahLst/>
              <a:cxnLst/>
              <a:rect l="l" t="t" r="r" b="b"/>
              <a:pathLst>
                <a:path w="11477625" h="4401184">
                  <a:moveTo>
                    <a:pt x="11477244" y="0"/>
                  </a:moveTo>
                  <a:lnTo>
                    <a:pt x="0" y="0"/>
                  </a:lnTo>
                  <a:lnTo>
                    <a:pt x="0" y="4401185"/>
                  </a:lnTo>
                  <a:lnTo>
                    <a:pt x="11477244" y="4401185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1774" y="2249030"/>
              <a:ext cx="11477625" cy="4401185"/>
            </a:xfrm>
            <a:custGeom>
              <a:avLst/>
              <a:gdLst/>
              <a:ahLst/>
              <a:cxnLst/>
              <a:rect l="l" t="t" r="r" b="b"/>
              <a:pathLst>
                <a:path w="11477625" h="4401184">
                  <a:moveTo>
                    <a:pt x="0" y="4401185"/>
                  </a:moveTo>
                  <a:lnTo>
                    <a:pt x="11477244" y="4401185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4401185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60654" y="2259837"/>
            <a:ext cx="11104880" cy="4293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many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complex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interdependencies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other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SDGs.</a:t>
            </a:r>
            <a:endParaRPr sz="28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fact,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most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such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interdependencies.</a:t>
            </a:r>
            <a:endParaRPr sz="28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  <a:tab pos="1663064" algn="l"/>
              </a:tabLst>
            </a:pPr>
            <a:r>
              <a:rPr dirty="0" sz="2800" spc="-10">
                <a:latin typeface="Calibri"/>
                <a:cs typeface="Calibri"/>
              </a:rPr>
              <a:t>Example: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Negative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impact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climate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change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(SDG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13)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security.</a:t>
            </a:r>
            <a:endParaRPr sz="2800">
              <a:latin typeface="Calibri"/>
              <a:cs typeface="Calibri"/>
            </a:endParaRPr>
          </a:p>
          <a:p>
            <a:pPr marL="184785" marR="70866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2800">
                <a:latin typeface="Calibri"/>
                <a:cs typeface="Calibri"/>
              </a:rPr>
              <a:t>Climate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change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mitigation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adaptation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thus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required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protect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and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safeguard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quality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quantity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harvests.</a:t>
            </a:r>
            <a:endParaRPr sz="28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2800" spc="-10">
                <a:latin typeface="Calibri"/>
                <a:cs typeface="Calibri"/>
              </a:rPr>
              <a:t>Working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towards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directly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indirectly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advances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(Poverty),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3 </a:t>
            </a:r>
            <a:r>
              <a:rPr dirty="0" sz="2800" spc="-5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(Health)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&amp;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8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(Decent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work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&amp;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Economic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Growth)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through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increasing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incomes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rural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areas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developing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countries,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thereby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increasing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access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to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nutrition.</a:t>
            </a:r>
            <a:endParaRPr sz="28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few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more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examples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interdependencies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supplied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next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slide.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631061" y="1140333"/>
          <a:ext cx="8627110" cy="5337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0910"/>
              </a:tblGrid>
              <a:tr h="521970"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Examples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interdependencies</a:t>
                      </a:r>
                      <a:r>
                        <a:rPr dirty="0" sz="18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8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SDG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SDGs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12566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goal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that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all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people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always</a:t>
                      </a:r>
                      <a:r>
                        <a:rPr dirty="0" sz="16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have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access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safe,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sufficient,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nutritious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2566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always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directly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linked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eradication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poverty.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</a:tr>
              <a:tr h="807085">
                <a:tc>
                  <a:txBody>
                    <a:bodyPr/>
                    <a:lstStyle/>
                    <a:p>
                      <a:pPr marL="12566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Malnutrition</a:t>
                      </a:r>
                      <a:r>
                        <a:rPr dirty="0" sz="16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contributes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greatly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global</a:t>
                      </a:r>
                      <a:r>
                        <a:rPr dirty="0" sz="16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occurrence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disease.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2566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10">
                          <a:latin typeface="Arial MT"/>
                          <a:cs typeface="Arial MT"/>
                        </a:rPr>
                        <a:t>Malnourishment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holds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definite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risks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health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well-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being.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B="0" marT="7620"/>
                </a:tc>
              </a:tr>
              <a:tr h="786130">
                <a:tc>
                  <a:txBody>
                    <a:bodyPr/>
                    <a:lstStyle/>
                    <a:p>
                      <a:pPr marL="12566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spc="-10">
                          <a:latin typeface="Arial MT"/>
                          <a:cs typeface="Arial MT"/>
                        </a:rPr>
                        <a:t>Undernutrition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jeopardizes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education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complicates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expands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negative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2566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impacts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many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aspects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poverty.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solidFill>
                      <a:srgbClr val="C0C0C0"/>
                    </a:solidFill>
                  </a:tcPr>
                </a:tc>
              </a:tr>
              <a:tr h="862965">
                <a:tc>
                  <a:txBody>
                    <a:bodyPr/>
                    <a:lstStyle/>
                    <a:p>
                      <a:pPr marL="12566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women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hunger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needs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ended,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nutrition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improved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due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their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role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256665" marR="998219">
                        <a:lnSpc>
                          <a:spcPct val="114999"/>
                        </a:lnSpc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production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preparation,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their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vulnerabilities</a:t>
                      </a:r>
                      <a:r>
                        <a:rPr dirty="0" sz="16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terms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reproductive</a:t>
                      </a:r>
                      <a:r>
                        <a:rPr dirty="0" sz="16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health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</a:tr>
              <a:tr h="791845">
                <a:tc>
                  <a:txBody>
                    <a:bodyPr/>
                    <a:lstStyle/>
                    <a:p>
                      <a:pPr marL="12566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Since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agriculture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major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water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user,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SDG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depends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availability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of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2566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sustainable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management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water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sanitation.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solidFill>
                      <a:srgbClr val="C0C0C0"/>
                    </a:solidFill>
                  </a:tcPr>
                </a:tc>
              </a:tr>
              <a:tr h="763905">
                <a:tc>
                  <a:txBody>
                    <a:bodyPr/>
                    <a:lstStyle/>
                    <a:p>
                      <a:pPr marL="12566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Sustainable</a:t>
                      </a:r>
                      <a:r>
                        <a:rPr dirty="0" sz="16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agriculture,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security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nutrition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depend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energy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security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2566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reliable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energy.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9544" y="1718436"/>
            <a:ext cx="723900" cy="7239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8560" y="2511425"/>
            <a:ext cx="723900" cy="723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1989" y="3299714"/>
            <a:ext cx="771525" cy="762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95804" y="4138676"/>
            <a:ext cx="714375" cy="7048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23998" y="4976367"/>
            <a:ext cx="704850" cy="7239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6317" y="5771451"/>
            <a:ext cx="6953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89306" y="1158659"/>
            <a:ext cx="11651615" cy="781050"/>
          </a:xfrm>
          <a:custGeom>
            <a:avLst/>
            <a:gdLst/>
            <a:ahLst/>
            <a:cxnLst/>
            <a:rect l="l" t="t" r="r" b="b"/>
            <a:pathLst>
              <a:path w="11651615" h="781050">
                <a:moveTo>
                  <a:pt x="11651107" y="0"/>
                </a:moveTo>
                <a:lnTo>
                  <a:pt x="0" y="0"/>
                </a:lnTo>
                <a:lnTo>
                  <a:pt x="0" y="780503"/>
                </a:lnTo>
                <a:lnTo>
                  <a:pt x="11651107" y="780503"/>
                </a:lnTo>
                <a:lnTo>
                  <a:pt x="11651107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18535">
              <a:lnSpc>
                <a:spcPct val="100000"/>
              </a:lnSpc>
              <a:spcBef>
                <a:spcPts val="105"/>
              </a:spcBef>
            </a:pPr>
            <a:r>
              <a:rPr dirty="0" spc="-50">
                <a:solidFill>
                  <a:srgbClr val="000000"/>
                </a:solidFill>
              </a:rPr>
              <a:t>Advantages</a:t>
            </a:r>
            <a:r>
              <a:rPr dirty="0" spc="-17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dirty="0" spc="-14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SDG</a:t>
            </a:r>
            <a:r>
              <a:rPr dirty="0" spc="-175">
                <a:solidFill>
                  <a:srgbClr val="000000"/>
                </a:solidFill>
              </a:rPr>
              <a:t> </a:t>
            </a:r>
            <a:r>
              <a:rPr dirty="0" spc="-5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256121" y="74434"/>
            <a:ext cx="11684635" cy="6341745"/>
            <a:chOff x="256121" y="74434"/>
            <a:chExt cx="11684635" cy="634174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31076" y="1891804"/>
              <a:ext cx="11609705" cy="4524375"/>
            </a:xfrm>
            <a:custGeom>
              <a:avLst/>
              <a:gdLst/>
              <a:ahLst/>
              <a:cxnLst/>
              <a:rect l="l" t="t" r="r" b="b"/>
              <a:pathLst>
                <a:path w="11609705" h="4524375">
                  <a:moveTo>
                    <a:pt x="11609324" y="0"/>
                  </a:moveTo>
                  <a:lnTo>
                    <a:pt x="0" y="0"/>
                  </a:lnTo>
                  <a:lnTo>
                    <a:pt x="0" y="4524375"/>
                  </a:lnTo>
                  <a:lnTo>
                    <a:pt x="11609324" y="4524375"/>
                  </a:lnTo>
                  <a:lnTo>
                    <a:pt x="1160932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09752" y="1899666"/>
            <a:ext cx="11199495" cy="441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86055" marR="536575" indent="-17399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 spc="-10">
                <a:latin typeface="Calibri"/>
                <a:cs typeface="Calibri"/>
              </a:rPr>
              <a:t>Attaining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generally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viewed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crucial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ensure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better </a:t>
            </a:r>
            <a:r>
              <a:rPr dirty="0" sz="3200">
                <a:latin typeface="Calibri"/>
                <a:cs typeface="Calibri"/>
              </a:rPr>
              <a:t>future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everyone.</a:t>
            </a:r>
            <a:endParaRPr sz="3200">
              <a:latin typeface="Calibri"/>
              <a:cs typeface="Calibri"/>
            </a:endParaRPr>
          </a:p>
          <a:p>
            <a:pPr algn="just" marL="186055" marR="697230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will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mean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many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targets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would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be </a:t>
            </a:r>
            <a:r>
              <a:rPr dirty="0" sz="3200">
                <a:latin typeface="Calibri"/>
                <a:cs typeface="Calibri"/>
              </a:rPr>
              <a:t>achieved,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since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there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bit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 each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SDGs.</a:t>
            </a:r>
            <a:endParaRPr sz="3200">
              <a:latin typeface="Calibri"/>
              <a:cs typeface="Calibri"/>
            </a:endParaRPr>
          </a:p>
          <a:p>
            <a:pPr algn="just" marL="186055" marR="681990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 spc="-35">
                <a:latin typeface="Calibri"/>
                <a:cs typeface="Calibri"/>
              </a:rPr>
              <a:t>Well-</a:t>
            </a:r>
            <a:r>
              <a:rPr dirty="0" sz="3200" spc="-10">
                <a:latin typeface="Calibri"/>
                <a:cs typeface="Calibri"/>
              </a:rPr>
              <a:t>nourished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people:</a:t>
            </a:r>
            <a:r>
              <a:rPr dirty="0" sz="3200" spc="6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Live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more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productive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longer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lives, </a:t>
            </a:r>
            <a:r>
              <a:rPr dirty="0" sz="3200">
                <a:latin typeface="Calibri"/>
                <a:cs typeface="Calibri"/>
              </a:rPr>
              <a:t>during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which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contribute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economic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growth,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human </a:t>
            </a:r>
            <a:r>
              <a:rPr dirty="0" sz="3200">
                <a:latin typeface="Calibri"/>
                <a:cs typeface="Calibri"/>
              </a:rPr>
              <a:t>development,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environmental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health,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innovation.</a:t>
            </a:r>
            <a:endParaRPr sz="3200">
              <a:latin typeface="Calibri"/>
              <a:cs typeface="Calibri"/>
            </a:endParaRPr>
          </a:p>
          <a:p>
            <a:pPr algn="just" marL="186055" marR="5080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contrary:</a:t>
            </a:r>
            <a:r>
              <a:rPr dirty="0" sz="3200" spc="5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hunger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continuing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limit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human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development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large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parts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world,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achievement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SDGs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unlikely.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39584" y="1333753"/>
          <a:ext cx="10368280" cy="529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79380"/>
              </a:tblGrid>
              <a:tr h="44132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advantages</a:t>
                      </a:r>
                      <a:r>
                        <a:rPr dirty="0" sz="18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SDG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 b="1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211454" indent="-142875">
                        <a:lnSpc>
                          <a:spcPct val="100000"/>
                        </a:lnSpc>
                        <a:spcBef>
                          <a:spcPts val="635"/>
                        </a:spcBef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Changes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agriculture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8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potentially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provide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nutritious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many/all</a:t>
                      </a:r>
                      <a:r>
                        <a:rPr dirty="0" sz="18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people,</a:t>
                      </a:r>
                      <a:r>
                        <a:rPr dirty="0" sz="18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while</a:t>
                      </a:r>
                      <a:r>
                        <a:rPr dirty="0" sz="18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generating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incomes,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supporting</a:t>
                      </a:r>
                      <a:r>
                        <a:rPr dirty="0" sz="1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rural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development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protecting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environment.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  <a:solidFill>
                      <a:srgbClr val="FCE3D0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211454" indent="-142875">
                        <a:lnSpc>
                          <a:spcPct val="100000"/>
                        </a:lnSpc>
                        <a:spcBef>
                          <a:spcPts val="640"/>
                        </a:spcBef>
                        <a:buChar char="•"/>
                        <a:tabLst>
                          <a:tab pos="211454" algn="l"/>
                          <a:tab pos="1714500" algn="l"/>
                          <a:tab pos="2061845" algn="l"/>
                          <a:tab pos="2724785" algn="l"/>
                          <a:tab pos="4073525" algn="l"/>
                          <a:tab pos="5512435" algn="l"/>
                          <a:tab pos="6036945" algn="l"/>
                          <a:tab pos="6942455" algn="l"/>
                          <a:tab pos="7366000" algn="l"/>
                          <a:tab pos="8397875" algn="l"/>
                          <a:tab pos="8934450" algn="l"/>
                          <a:tab pos="9450070" algn="l"/>
                        </a:tabLst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Development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good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governance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mechanisms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provide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inclusive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just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policies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regarding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nutrition.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211454" indent="-142875">
                        <a:lnSpc>
                          <a:spcPct val="100000"/>
                        </a:lnSpc>
                        <a:spcBef>
                          <a:spcPts val="640"/>
                        </a:spcBef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Facilitation</a:t>
                      </a:r>
                      <a:r>
                        <a:rPr dirty="0" sz="18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3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improved</a:t>
                      </a:r>
                      <a:r>
                        <a:rPr dirty="0" sz="1800" spc="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access</a:t>
                      </a:r>
                      <a:r>
                        <a:rPr dirty="0" sz="1800" spc="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8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800" spc="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addresses</a:t>
                      </a:r>
                      <a:r>
                        <a:rPr dirty="0" sz="18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3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issue</a:t>
                      </a:r>
                      <a:r>
                        <a:rPr dirty="0" sz="18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shortcomings</a:t>
                      </a:r>
                      <a:r>
                        <a:rPr dirty="0" sz="18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8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process</a:t>
                      </a:r>
                      <a:r>
                        <a:rPr dirty="0" sz="1800" spc="3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of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making</a:t>
                      </a:r>
                      <a:r>
                        <a:rPr dirty="0" sz="1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8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available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everyone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who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needs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it.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  <a:solidFill>
                      <a:srgbClr val="FCE3D0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197485" indent="-128905">
                        <a:lnSpc>
                          <a:spcPct val="100000"/>
                        </a:lnSpc>
                        <a:spcBef>
                          <a:spcPts val="645"/>
                        </a:spcBef>
                        <a:buChar char="•"/>
                        <a:tabLst>
                          <a:tab pos="197485" algn="l"/>
                        </a:tabLst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Achievement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more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food-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secure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 future.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197485" indent="-128905">
                        <a:lnSpc>
                          <a:spcPct val="100000"/>
                        </a:lnSpc>
                        <a:spcBef>
                          <a:spcPts val="645"/>
                        </a:spcBef>
                        <a:buChar char="•"/>
                        <a:tabLst>
                          <a:tab pos="197485" algn="l"/>
                        </a:tabLst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Adaptation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systems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reduce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even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eliminate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loss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food.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  <a:solidFill>
                      <a:srgbClr val="FCE3D0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199390" indent="-130810">
                        <a:lnSpc>
                          <a:spcPct val="100000"/>
                        </a:lnSpc>
                        <a:spcBef>
                          <a:spcPts val="645"/>
                        </a:spcBef>
                        <a:buChar char="•"/>
                        <a:tabLst>
                          <a:tab pos="199390" algn="l"/>
                        </a:tabLst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Alongside</a:t>
                      </a:r>
                      <a:r>
                        <a:rPr dirty="0" sz="18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improved</a:t>
                      </a:r>
                      <a:r>
                        <a:rPr dirty="0" sz="18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nutrition</a:t>
                      </a:r>
                      <a:r>
                        <a:rPr dirty="0" sz="18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8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hygiene,</a:t>
                      </a:r>
                      <a:r>
                        <a:rPr dirty="0" sz="18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educational</a:t>
                      </a:r>
                      <a:r>
                        <a:rPr dirty="0" sz="18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initiatives</a:t>
                      </a:r>
                      <a:r>
                        <a:rPr dirty="0" sz="18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8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support</a:t>
                      </a:r>
                      <a:r>
                        <a:rPr dirty="0" sz="18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mothers,</a:t>
                      </a:r>
                      <a:r>
                        <a:rPr dirty="0" sz="18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children</a:t>
                      </a:r>
                      <a:r>
                        <a:rPr dirty="0" sz="18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and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elderly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people,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provides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impetus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reduce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malnutrition.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211454" indent="-142875">
                        <a:lnSpc>
                          <a:spcPct val="100000"/>
                        </a:lnSpc>
                        <a:spcBef>
                          <a:spcPts val="645"/>
                        </a:spcBef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Fostering</a:t>
                      </a:r>
                      <a:r>
                        <a:rPr dirty="0" sz="18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sustainability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8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(and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ultimate)</a:t>
                      </a:r>
                      <a:r>
                        <a:rPr dirty="0" sz="18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advantage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associated</a:t>
                      </a:r>
                      <a:r>
                        <a:rPr dirty="0" sz="1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with SDG</a:t>
                      </a:r>
                      <a:r>
                        <a:rPr dirty="0" sz="18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2.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  <a:solidFill>
                      <a:srgbClr val="FCE3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9369" y="1043939"/>
            <a:ext cx="11487150" cy="1116330"/>
            <a:chOff x="389369" y="1043939"/>
            <a:chExt cx="11487150" cy="1116330"/>
          </a:xfrm>
        </p:grpSpPr>
        <p:sp>
          <p:nvSpPr>
            <p:cNvPr id="3" name="object 3" descr=""/>
            <p:cNvSpPr/>
            <p:nvPr/>
          </p:nvSpPr>
          <p:spPr>
            <a:xfrm>
              <a:off x="394131" y="1205903"/>
              <a:ext cx="11477625" cy="635635"/>
            </a:xfrm>
            <a:custGeom>
              <a:avLst/>
              <a:gdLst/>
              <a:ahLst/>
              <a:cxnLst/>
              <a:rect l="l" t="t" r="r" b="b"/>
              <a:pathLst>
                <a:path w="11477625" h="635635">
                  <a:moveTo>
                    <a:pt x="0" y="635342"/>
                  </a:moveTo>
                  <a:lnTo>
                    <a:pt x="11477244" y="635342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635342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4131" y="1205903"/>
              <a:ext cx="11477625" cy="670560"/>
            </a:xfrm>
            <a:custGeom>
              <a:avLst/>
              <a:gdLst/>
              <a:ahLst/>
              <a:cxnLst/>
              <a:rect l="l" t="t" r="r" b="b"/>
              <a:pathLst>
                <a:path w="11477625" h="670560">
                  <a:moveTo>
                    <a:pt x="0" y="670140"/>
                  </a:moveTo>
                  <a:lnTo>
                    <a:pt x="11477244" y="670140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670140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1620" y="1043939"/>
              <a:ext cx="4187189" cy="111632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9679" y="1043939"/>
              <a:ext cx="3973829" cy="11163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4380" y="1043939"/>
              <a:ext cx="2390394" cy="111632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28445">
              <a:lnSpc>
                <a:spcPct val="100000"/>
              </a:lnSpc>
              <a:spcBef>
                <a:spcPts val="95"/>
              </a:spcBef>
            </a:pPr>
            <a:r>
              <a:rPr dirty="0" sz="4000" spc="-30">
                <a:solidFill>
                  <a:srgbClr val="4D45E2"/>
                </a:solidFill>
              </a:rPr>
              <a:t>Challenges</a:t>
            </a:r>
            <a:r>
              <a:rPr dirty="0" sz="4000" spc="-140">
                <a:solidFill>
                  <a:srgbClr val="4D45E2"/>
                </a:solidFill>
              </a:rPr>
              <a:t> </a:t>
            </a:r>
            <a:r>
              <a:rPr dirty="0" sz="4000">
                <a:solidFill>
                  <a:srgbClr val="4D45E2"/>
                </a:solidFill>
              </a:rPr>
              <a:t>in</a:t>
            </a:r>
            <a:r>
              <a:rPr dirty="0" sz="4000" spc="-135">
                <a:solidFill>
                  <a:srgbClr val="4D45E2"/>
                </a:solidFill>
              </a:rPr>
              <a:t> </a:t>
            </a:r>
            <a:r>
              <a:rPr dirty="0" sz="4000">
                <a:solidFill>
                  <a:srgbClr val="4D45E2"/>
                </a:solidFill>
              </a:rPr>
              <a:t>the</a:t>
            </a:r>
            <a:r>
              <a:rPr dirty="0" sz="4000" spc="-135">
                <a:solidFill>
                  <a:srgbClr val="4D45E2"/>
                </a:solidFill>
              </a:rPr>
              <a:t> </a:t>
            </a:r>
            <a:r>
              <a:rPr dirty="0" sz="4000" spc="-45">
                <a:solidFill>
                  <a:srgbClr val="4D45E2"/>
                </a:solidFill>
              </a:rPr>
              <a:t>Implementation</a:t>
            </a:r>
            <a:r>
              <a:rPr dirty="0" sz="4000" spc="-150">
                <a:solidFill>
                  <a:srgbClr val="4D45E2"/>
                </a:solidFill>
              </a:rPr>
              <a:t> </a:t>
            </a:r>
            <a:r>
              <a:rPr dirty="0" sz="4000">
                <a:solidFill>
                  <a:srgbClr val="4D45E2"/>
                </a:solidFill>
              </a:rPr>
              <a:t>of</a:t>
            </a:r>
            <a:r>
              <a:rPr dirty="0" sz="4000" spc="-114">
                <a:solidFill>
                  <a:srgbClr val="4D45E2"/>
                </a:solidFill>
              </a:rPr>
              <a:t> </a:t>
            </a:r>
            <a:r>
              <a:rPr dirty="0" sz="4000">
                <a:solidFill>
                  <a:srgbClr val="4D45E2"/>
                </a:solidFill>
              </a:rPr>
              <a:t>SDG</a:t>
            </a:r>
            <a:r>
              <a:rPr dirty="0" sz="4000" spc="-135">
                <a:solidFill>
                  <a:srgbClr val="4D45E2"/>
                </a:solidFill>
              </a:rPr>
              <a:t> </a:t>
            </a:r>
            <a:r>
              <a:rPr dirty="0" sz="4000" spc="-50">
                <a:solidFill>
                  <a:srgbClr val="4D45E2"/>
                </a:solidFill>
              </a:rPr>
              <a:t>2</a:t>
            </a:r>
            <a:endParaRPr sz="4000"/>
          </a:p>
        </p:txBody>
      </p:sp>
      <p:grpSp>
        <p:nvGrpSpPr>
          <p:cNvPr id="9" name="object 9" descr=""/>
          <p:cNvGrpSpPr/>
          <p:nvPr/>
        </p:nvGrpSpPr>
        <p:grpSpPr>
          <a:xfrm>
            <a:off x="256121" y="74434"/>
            <a:ext cx="11790045" cy="6788784"/>
            <a:chOff x="256121" y="74434"/>
            <a:chExt cx="11790045" cy="6788784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94131" y="1841246"/>
              <a:ext cx="11477625" cy="5017135"/>
            </a:xfrm>
            <a:custGeom>
              <a:avLst/>
              <a:gdLst/>
              <a:ahLst/>
              <a:cxnLst/>
              <a:rect l="l" t="t" r="r" b="b"/>
              <a:pathLst>
                <a:path w="11477625" h="5017134">
                  <a:moveTo>
                    <a:pt x="11477244" y="0"/>
                  </a:moveTo>
                  <a:lnTo>
                    <a:pt x="0" y="0"/>
                  </a:lnTo>
                  <a:lnTo>
                    <a:pt x="0" y="5016754"/>
                  </a:lnTo>
                  <a:lnTo>
                    <a:pt x="11477244" y="5016754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94131" y="1841246"/>
              <a:ext cx="11477625" cy="5017135"/>
            </a:xfrm>
            <a:custGeom>
              <a:avLst/>
              <a:gdLst/>
              <a:ahLst/>
              <a:cxnLst/>
              <a:rect l="l" t="t" r="r" b="b"/>
              <a:pathLst>
                <a:path w="11477625" h="5017134">
                  <a:moveTo>
                    <a:pt x="0" y="5016754"/>
                  </a:moveTo>
                  <a:lnTo>
                    <a:pt x="11477244" y="5016754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5016754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72846" y="1848993"/>
            <a:ext cx="11306175" cy="4904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6055" marR="305435" indent="-17399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SDG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comprises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vastly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differing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objectives,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but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simultaneously </a:t>
            </a:r>
            <a:r>
              <a:rPr dirty="0" sz="3200">
                <a:latin typeface="Calibri"/>
                <a:cs typeface="Calibri"/>
              </a:rPr>
              <a:t>closely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interacting.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makes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realization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goal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inherently </a:t>
            </a:r>
            <a:r>
              <a:rPr dirty="0" sz="3200">
                <a:latin typeface="Calibri"/>
                <a:cs typeface="Calibri"/>
              </a:rPr>
              <a:t>challenging</a:t>
            </a:r>
            <a:r>
              <a:rPr dirty="0" sz="3200" spc="-170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86055" marR="23304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  <a:tab pos="3447415" algn="l"/>
              </a:tabLst>
            </a:pPr>
            <a:r>
              <a:rPr dirty="0" sz="3200">
                <a:latin typeface="Calibri"/>
                <a:cs typeface="Calibri"/>
              </a:rPr>
              <a:t>Major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challenges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while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implementing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relates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its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multiple interdependencies</a:t>
            </a:r>
            <a:r>
              <a:rPr dirty="0" sz="3200">
                <a:latin typeface="Calibri"/>
                <a:cs typeface="Calibri"/>
              </a:rPr>
              <a:t>	with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other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SDGs,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plus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uncertainties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involved,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lack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sufficient,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accurate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data.</a:t>
            </a:r>
            <a:endParaRPr sz="3200">
              <a:latin typeface="Calibri"/>
              <a:cs typeface="Calibri"/>
            </a:endParaRPr>
          </a:p>
          <a:p>
            <a:pPr marL="186055" marR="5080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Several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global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crisis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contribute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challenges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will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dealt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next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part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presentation.</a:t>
            </a:r>
            <a:endParaRPr sz="3200">
              <a:latin typeface="Calibri"/>
              <a:cs typeface="Calibri"/>
            </a:endParaRPr>
          </a:p>
          <a:p>
            <a:pPr marL="186055" marR="22669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Dealing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challenges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requires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radical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reconfiguration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food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systems,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but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which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easier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said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than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done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3840" y="74676"/>
            <a:ext cx="11948795" cy="1054100"/>
            <a:chOff x="143840" y="74676"/>
            <a:chExt cx="11948795" cy="1054100"/>
          </a:xfrm>
        </p:grpSpPr>
        <p:sp>
          <p:nvSpPr>
            <p:cNvPr id="3" name="object 3" descr=""/>
            <p:cNvSpPr/>
            <p:nvPr/>
          </p:nvSpPr>
          <p:spPr>
            <a:xfrm>
              <a:off x="143840" y="174663"/>
              <a:ext cx="11948795" cy="954405"/>
            </a:xfrm>
            <a:custGeom>
              <a:avLst/>
              <a:gdLst/>
              <a:ahLst/>
              <a:cxnLst/>
              <a:rect l="l" t="t" r="r" b="b"/>
              <a:pathLst>
                <a:path w="11948795" h="954405">
                  <a:moveTo>
                    <a:pt x="11948795" y="0"/>
                  </a:moveTo>
                  <a:lnTo>
                    <a:pt x="0" y="0"/>
                  </a:lnTo>
                  <a:lnTo>
                    <a:pt x="0" y="954112"/>
                  </a:lnTo>
                  <a:lnTo>
                    <a:pt x="11948795" y="954112"/>
                  </a:lnTo>
                  <a:lnTo>
                    <a:pt x="1194879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7164" y="74676"/>
              <a:ext cx="1495806" cy="10066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7848" y="74676"/>
              <a:ext cx="928877" cy="100660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1604" y="74676"/>
              <a:ext cx="4597146" cy="100660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43840" y="174663"/>
            <a:ext cx="11948795" cy="954405"/>
          </a:xfrm>
          <a:prstGeom prst="rect">
            <a:avLst/>
          </a:prstGeom>
          <a:ln w="9525">
            <a:solidFill>
              <a:srgbClr val="66FF33"/>
            </a:solidFill>
          </a:ln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3600" b="1">
                <a:solidFill>
                  <a:srgbClr val="006FC0"/>
                </a:solidFill>
                <a:latin typeface="Calibri"/>
                <a:cs typeface="Calibri"/>
              </a:rPr>
              <a:t>SDG</a:t>
            </a:r>
            <a:r>
              <a:rPr dirty="0" sz="36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dirty="0" sz="3600" spc="-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6FC0"/>
                </a:solidFill>
                <a:latin typeface="Calibri"/>
                <a:cs typeface="Calibri"/>
              </a:rPr>
              <a:t>challenges</a:t>
            </a:r>
            <a:r>
              <a:rPr dirty="0" sz="36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36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006FC0"/>
                </a:solidFill>
                <a:latin typeface="Calibri"/>
                <a:cs typeface="Calibri"/>
              </a:rPr>
              <a:t>context</a:t>
            </a:r>
            <a:endParaRPr sz="3600">
              <a:latin typeface="Calibri"/>
              <a:cs typeface="Calibri"/>
            </a:endParaRPr>
          </a:p>
          <a:p>
            <a:pPr marL="91440" marR="701675">
              <a:lnSpc>
                <a:spcPct val="100000"/>
              </a:lnSpc>
              <a:spcBef>
                <a:spcPts val="160"/>
              </a:spcBef>
            </a:pPr>
            <a:r>
              <a:rPr dirty="0" sz="1000" spc="-10">
                <a:latin typeface="Calibri"/>
                <a:cs typeface="Calibri"/>
              </a:rPr>
              <a:t>Understand</a:t>
            </a:r>
            <a:r>
              <a:rPr dirty="0" sz="1000">
                <a:latin typeface="Calibri"/>
                <a:cs typeface="Calibri"/>
              </a:rPr>
              <a:t> Goal 2:Zero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Hunger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(Secondary)(</a:t>
            </a:r>
            <a:r>
              <a:rPr dirty="0" u="sng" sz="10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https://www.youtube.com/watch?v=JjE76M0a054&amp;t=7s</a:t>
            </a:r>
            <a:r>
              <a:rPr dirty="0" sz="1000" spc="-10">
                <a:latin typeface="Calibri"/>
                <a:cs typeface="Calibri"/>
              </a:rPr>
              <a:t>)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Copyright:</a:t>
            </a:r>
            <a:r>
              <a:rPr dirty="0" sz="1000">
                <a:latin typeface="Calibri"/>
                <a:cs typeface="Calibri"/>
              </a:rPr>
              <a:t> 2019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by</a:t>
            </a:r>
            <a:r>
              <a:rPr dirty="0" sz="1000" spc="-10">
                <a:latin typeface="Calibri"/>
                <a:cs typeface="Calibri"/>
              </a:rPr>
              <a:t> Participate,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Inc. This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work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licensed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under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 Creative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Commons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Attribution-</a:t>
            </a:r>
            <a:r>
              <a:rPr dirty="0" sz="1000">
                <a:latin typeface="Calibri"/>
                <a:cs typeface="Calibri"/>
              </a:rPr>
              <a:t>Share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Alike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4.0</a:t>
            </a:r>
            <a:r>
              <a:rPr dirty="0" sz="1000" spc="-10">
                <a:latin typeface="Calibri"/>
                <a:cs typeface="Calibri"/>
              </a:rPr>
              <a:t> International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License.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view</a:t>
            </a:r>
            <a:r>
              <a:rPr dirty="0" sz="1000" spc="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copy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this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license, visit </a:t>
            </a:r>
            <a:r>
              <a:rPr dirty="0" sz="1000" spc="-10">
                <a:latin typeface="Calibri"/>
                <a:cs typeface="Calibri"/>
                <a:hlinkClick r:id="rId6"/>
              </a:rPr>
              <a:t>http://creativecommons.org/licenses/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840" y="1159554"/>
            <a:ext cx="11948795" cy="56111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3840" y="778763"/>
            <a:ext cx="11220450" cy="1831339"/>
            <a:chOff x="243840" y="778763"/>
            <a:chExt cx="11220450" cy="1831339"/>
          </a:xfrm>
        </p:grpSpPr>
        <p:sp>
          <p:nvSpPr>
            <p:cNvPr id="3" name="object 3" descr=""/>
            <p:cNvSpPr/>
            <p:nvPr/>
          </p:nvSpPr>
          <p:spPr>
            <a:xfrm>
              <a:off x="308343" y="1142542"/>
              <a:ext cx="11045825" cy="906144"/>
            </a:xfrm>
            <a:custGeom>
              <a:avLst/>
              <a:gdLst/>
              <a:ahLst/>
              <a:cxnLst/>
              <a:rect l="l" t="t" r="r" b="b"/>
              <a:pathLst>
                <a:path w="11045825" h="906144">
                  <a:moveTo>
                    <a:pt x="11045444" y="0"/>
                  </a:moveTo>
                  <a:lnTo>
                    <a:pt x="0" y="0"/>
                  </a:lnTo>
                  <a:lnTo>
                    <a:pt x="0" y="906094"/>
                  </a:lnTo>
                  <a:lnTo>
                    <a:pt x="11045444" y="906094"/>
                  </a:lnTo>
                  <a:lnTo>
                    <a:pt x="1104544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778763"/>
              <a:ext cx="11220450" cy="183108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343" y="1142542"/>
            <a:ext cx="11045825" cy="906144"/>
          </a:xfrm>
          <a:prstGeom prst="rect"/>
          <a:ln w="9525">
            <a:solidFill>
              <a:srgbClr val="6F2F9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49580">
              <a:lnSpc>
                <a:spcPts val="6715"/>
              </a:lnSpc>
            </a:pPr>
            <a:r>
              <a:rPr dirty="0" sz="6600">
                <a:solidFill>
                  <a:srgbClr val="C00000"/>
                </a:solidFill>
              </a:rPr>
              <a:t>3.</a:t>
            </a:r>
            <a:r>
              <a:rPr dirty="0" sz="6600" spc="-229">
                <a:solidFill>
                  <a:srgbClr val="C00000"/>
                </a:solidFill>
              </a:rPr>
              <a:t> </a:t>
            </a:r>
            <a:r>
              <a:rPr dirty="0" sz="6600" spc="-20">
                <a:solidFill>
                  <a:srgbClr val="C00000"/>
                </a:solidFill>
              </a:rPr>
              <a:t>Key</a:t>
            </a:r>
            <a:r>
              <a:rPr dirty="0" sz="6600" spc="-254">
                <a:solidFill>
                  <a:srgbClr val="C00000"/>
                </a:solidFill>
              </a:rPr>
              <a:t> </a:t>
            </a:r>
            <a:r>
              <a:rPr dirty="0" sz="6600" spc="-35">
                <a:solidFill>
                  <a:srgbClr val="C00000"/>
                </a:solidFill>
              </a:rPr>
              <a:t>Drivers</a:t>
            </a:r>
            <a:r>
              <a:rPr dirty="0" sz="6600" spc="-250">
                <a:solidFill>
                  <a:srgbClr val="C00000"/>
                </a:solidFill>
              </a:rPr>
              <a:t> </a:t>
            </a:r>
            <a:r>
              <a:rPr dirty="0" sz="6600">
                <a:solidFill>
                  <a:srgbClr val="C00000"/>
                </a:solidFill>
              </a:rPr>
              <a:t>of</a:t>
            </a:r>
            <a:r>
              <a:rPr dirty="0" sz="6600" spc="-245">
                <a:solidFill>
                  <a:srgbClr val="C00000"/>
                </a:solidFill>
              </a:rPr>
              <a:t> </a:t>
            </a:r>
            <a:r>
              <a:rPr dirty="0" sz="6600" spc="-70">
                <a:solidFill>
                  <a:srgbClr val="C00000"/>
                </a:solidFill>
              </a:rPr>
              <a:t>World</a:t>
            </a:r>
            <a:r>
              <a:rPr dirty="0" sz="6600" spc="-285">
                <a:solidFill>
                  <a:srgbClr val="C00000"/>
                </a:solidFill>
              </a:rPr>
              <a:t> </a:t>
            </a:r>
            <a:r>
              <a:rPr dirty="0" sz="6600" spc="-10">
                <a:solidFill>
                  <a:srgbClr val="C00000"/>
                </a:solidFill>
              </a:rPr>
              <a:t>Hunger</a:t>
            </a:r>
            <a:endParaRPr sz="66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343" y="2210520"/>
            <a:ext cx="5538851" cy="454710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08343" y="2210520"/>
            <a:ext cx="5539105" cy="4547235"/>
          </a:xfrm>
          <a:prstGeom prst="rect">
            <a:avLst/>
          </a:prstGeom>
          <a:ln w="6350">
            <a:solidFill>
              <a:srgbClr val="C55A1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ts val="5850"/>
              </a:lnSpc>
            </a:pPr>
            <a:r>
              <a:rPr dirty="0" sz="5400">
                <a:latin typeface="Calibri"/>
                <a:cs typeface="Calibri"/>
              </a:rPr>
              <a:t>The</a:t>
            </a:r>
            <a:r>
              <a:rPr dirty="0" sz="5400" spc="-10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triple</a:t>
            </a:r>
            <a:r>
              <a:rPr dirty="0" sz="5400" spc="-100">
                <a:latin typeface="Calibri"/>
                <a:cs typeface="Calibri"/>
              </a:rPr>
              <a:t> </a:t>
            </a:r>
            <a:r>
              <a:rPr dirty="0" sz="5400" spc="250">
                <a:latin typeface="Calibri"/>
                <a:cs typeface="Calibri"/>
              </a:rPr>
              <a:t>C</a:t>
            </a:r>
            <a:r>
              <a:rPr dirty="0" sz="5400" spc="-330">
                <a:latin typeface="Calibri"/>
                <a:cs typeface="Calibri"/>
              </a:rPr>
              <a:t>’</a:t>
            </a:r>
            <a:r>
              <a:rPr dirty="0" sz="5400" spc="5">
                <a:latin typeface="Calibri"/>
                <a:cs typeface="Calibri"/>
              </a:rPr>
              <a:t>s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54495" y="74434"/>
            <a:ext cx="11891645" cy="6645909"/>
            <a:chOff x="154495" y="74434"/>
            <a:chExt cx="11891645" cy="6645909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7098" y="2202662"/>
              <a:ext cx="4846701" cy="450811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502399" y="2197900"/>
              <a:ext cx="4856480" cy="4518025"/>
            </a:xfrm>
            <a:custGeom>
              <a:avLst/>
              <a:gdLst/>
              <a:ahLst/>
              <a:cxnLst/>
              <a:rect l="l" t="t" r="r" b="b"/>
              <a:pathLst>
                <a:path w="4856480" h="4518025">
                  <a:moveTo>
                    <a:pt x="0" y="4517644"/>
                  </a:moveTo>
                  <a:lnTo>
                    <a:pt x="4856226" y="4517644"/>
                  </a:lnTo>
                  <a:lnTo>
                    <a:pt x="4856226" y="0"/>
                  </a:lnTo>
                  <a:lnTo>
                    <a:pt x="0" y="0"/>
                  </a:lnTo>
                  <a:lnTo>
                    <a:pt x="0" y="45176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495" y="100406"/>
              <a:ext cx="1842516" cy="85818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9723" y="139344"/>
              <a:ext cx="2339467" cy="8609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0506" y="198754"/>
              <a:ext cx="2591943" cy="6714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31520" y="3092577"/>
              <a:ext cx="2533015" cy="1685289"/>
            </a:xfrm>
            <a:custGeom>
              <a:avLst/>
              <a:gdLst/>
              <a:ahLst/>
              <a:cxnLst/>
              <a:rect l="l" t="t" r="r" b="b"/>
              <a:pathLst>
                <a:path w="2533015" h="1685289">
                  <a:moveTo>
                    <a:pt x="2532761" y="0"/>
                  </a:moveTo>
                  <a:lnTo>
                    <a:pt x="0" y="0"/>
                  </a:lnTo>
                  <a:lnTo>
                    <a:pt x="0" y="1684909"/>
                  </a:lnTo>
                  <a:lnTo>
                    <a:pt x="2532761" y="1684909"/>
                  </a:lnTo>
                  <a:lnTo>
                    <a:pt x="253276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839" y="3412236"/>
              <a:ext cx="1020318" cy="122910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120" y="4166580"/>
              <a:ext cx="349758" cy="922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7971" y="3412236"/>
              <a:ext cx="1892045" cy="122910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3832" y="3412236"/>
              <a:ext cx="896874" cy="122910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74519" y="3412236"/>
              <a:ext cx="1293114" cy="1229106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431520" y="3092576"/>
            <a:ext cx="2533015" cy="1685289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 lIns="0" tIns="471805" rIns="0" bIns="0" rtlCol="0" vert="horz">
            <a:spAutoFit/>
          </a:bodyPr>
          <a:lstStyle/>
          <a:p>
            <a:pPr marL="167640">
              <a:lnSpc>
                <a:spcPct val="100000"/>
              </a:lnSpc>
              <a:spcBef>
                <a:spcPts val="3715"/>
              </a:spcBef>
            </a:pPr>
            <a:r>
              <a:rPr dirty="0" u="sng" sz="44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sz="4400" spc="-45">
                <a:latin typeface="Calibri"/>
                <a:cs typeface="Calibri"/>
              </a:rPr>
              <a:t>OVID-</a:t>
            </a:r>
            <a:r>
              <a:rPr dirty="0" sz="4400" spc="-35">
                <a:latin typeface="Calibri"/>
                <a:cs typeface="Calibri"/>
              </a:rPr>
              <a:t>19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3133344" y="3092576"/>
            <a:ext cx="2684780" cy="1685289"/>
            <a:chOff x="3133344" y="3092576"/>
            <a:chExt cx="2684780" cy="1685289"/>
          </a:xfrm>
        </p:grpSpPr>
        <p:sp>
          <p:nvSpPr>
            <p:cNvPr id="24" name="object 24" descr=""/>
            <p:cNvSpPr/>
            <p:nvPr/>
          </p:nvSpPr>
          <p:spPr>
            <a:xfrm>
              <a:off x="3277489" y="3092576"/>
              <a:ext cx="2383790" cy="1685289"/>
            </a:xfrm>
            <a:custGeom>
              <a:avLst/>
              <a:gdLst/>
              <a:ahLst/>
              <a:cxnLst/>
              <a:rect l="l" t="t" r="r" b="b"/>
              <a:pathLst>
                <a:path w="2383790" h="1685289">
                  <a:moveTo>
                    <a:pt x="2383663" y="0"/>
                  </a:moveTo>
                  <a:lnTo>
                    <a:pt x="0" y="0"/>
                  </a:lnTo>
                  <a:lnTo>
                    <a:pt x="0" y="1684909"/>
                  </a:lnTo>
                  <a:lnTo>
                    <a:pt x="2383663" y="1684909"/>
                  </a:lnTo>
                  <a:lnTo>
                    <a:pt x="23836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33344" y="3461003"/>
              <a:ext cx="925830" cy="111633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38144" y="4146764"/>
              <a:ext cx="316242" cy="8309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00044" y="3461003"/>
              <a:ext cx="2417826" cy="1116330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3277489" y="3092576"/>
            <a:ext cx="2383790" cy="1685289"/>
          </a:xfrm>
          <a:prstGeom prst="rect">
            <a:avLst/>
          </a:prstGeom>
          <a:ln w="12700">
            <a:solidFill>
              <a:srgbClr val="C55A11"/>
            </a:solidFill>
          </a:ln>
        </p:spPr>
        <p:txBody>
          <a:bodyPr wrap="square" lIns="0" tIns="506094" rIns="0" bIns="0" rtlCol="0" vert="horz">
            <a:spAutoFit/>
          </a:bodyPr>
          <a:lstStyle/>
          <a:p>
            <a:pPr marL="178435">
              <a:lnSpc>
                <a:spcPct val="100000"/>
              </a:lnSpc>
              <a:spcBef>
                <a:spcPts val="3984"/>
              </a:spcBef>
            </a:pPr>
            <a:r>
              <a:rPr dirty="0" u="sng" sz="4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sz="4000" spc="-10">
                <a:latin typeface="Calibri"/>
                <a:cs typeface="Calibri"/>
              </a:rPr>
              <a:t>ONFLICT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513702" y="4954384"/>
            <a:ext cx="5147310" cy="1522730"/>
            <a:chOff x="513702" y="4954384"/>
            <a:chExt cx="5147310" cy="1522730"/>
          </a:xfrm>
        </p:grpSpPr>
        <p:sp>
          <p:nvSpPr>
            <p:cNvPr id="30" name="object 30" descr=""/>
            <p:cNvSpPr/>
            <p:nvPr/>
          </p:nvSpPr>
          <p:spPr>
            <a:xfrm>
              <a:off x="513702" y="4954384"/>
              <a:ext cx="5147310" cy="1522730"/>
            </a:xfrm>
            <a:custGeom>
              <a:avLst/>
              <a:gdLst/>
              <a:ahLst/>
              <a:cxnLst/>
              <a:rect l="l" t="t" r="r" b="b"/>
              <a:pathLst>
                <a:path w="5147310" h="1522729">
                  <a:moveTo>
                    <a:pt x="5147310" y="0"/>
                  </a:moveTo>
                  <a:lnTo>
                    <a:pt x="0" y="0"/>
                  </a:lnTo>
                  <a:lnTo>
                    <a:pt x="0" y="1522221"/>
                  </a:lnTo>
                  <a:lnTo>
                    <a:pt x="5147310" y="1522221"/>
                  </a:lnTo>
                  <a:lnTo>
                    <a:pt x="514731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0976" y="5241036"/>
              <a:ext cx="930401" cy="111633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5776" y="5926834"/>
              <a:ext cx="320814" cy="8309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2248" y="5241036"/>
              <a:ext cx="2184654" cy="111633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02636" y="5241036"/>
              <a:ext cx="2436114" cy="111633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513702" y="4954384"/>
            <a:ext cx="5147310" cy="152273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 lIns="0" tIns="424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45"/>
              </a:spcBef>
            </a:pPr>
            <a:r>
              <a:rPr dirty="0" u="sng" sz="4000" spc="-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sz="4000" spc="-70">
                <a:latin typeface="Calibri"/>
                <a:cs typeface="Calibri"/>
              </a:rPr>
              <a:t>LIMATE</a:t>
            </a:r>
            <a:r>
              <a:rPr dirty="0" sz="4000" spc="-42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CHANGE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3437" y="626363"/>
            <a:ext cx="10525125" cy="2430780"/>
            <a:chOff x="833437" y="626363"/>
            <a:chExt cx="10525125" cy="2430780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1207414"/>
              <a:ext cx="10515600" cy="1012190"/>
            </a:xfrm>
            <a:custGeom>
              <a:avLst/>
              <a:gdLst/>
              <a:ahLst/>
              <a:cxnLst/>
              <a:rect l="l" t="t" r="r" b="b"/>
              <a:pathLst>
                <a:path w="10515600" h="1012189">
                  <a:moveTo>
                    <a:pt x="10515600" y="0"/>
                  </a:moveTo>
                  <a:lnTo>
                    <a:pt x="0" y="0"/>
                  </a:lnTo>
                  <a:lnTo>
                    <a:pt x="0" y="1011783"/>
                  </a:lnTo>
                  <a:lnTo>
                    <a:pt x="10515600" y="1011783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38200" y="1207414"/>
              <a:ext cx="10515600" cy="1012190"/>
            </a:xfrm>
            <a:custGeom>
              <a:avLst/>
              <a:gdLst/>
              <a:ahLst/>
              <a:cxnLst/>
              <a:rect l="l" t="t" r="r" b="b"/>
              <a:pathLst>
                <a:path w="10515600" h="1012189">
                  <a:moveTo>
                    <a:pt x="0" y="1011783"/>
                  </a:moveTo>
                  <a:lnTo>
                    <a:pt x="10515600" y="1011783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1011783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32" y="626363"/>
              <a:ext cx="8304276" cy="24307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42997" y="891921"/>
            <a:ext cx="6917055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800" spc="-70">
                <a:solidFill>
                  <a:srgbClr val="0066FF"/>
                </a:solidFill>
              </a:rPr>
              <a:t>Climate</a:t>
            </a:r>
            <a:r>
              <a:rPr dirty="0" sz="8800" spc="-375">
                <a:solidFill>
                  <a:srgbClr val="0066FF"/>
                </a:solidFill>
              </a:rPr>
              <a:t> </a:t>
            </a:r>
            <a:r>
              <a:rPr dirty="0" sz="8800" spc="-45">
                <a:solidFill>
                  <a:srgbClr val="0066FF"/>
                </a:solidFill>
              </a:rPr>
              <a:t>Change</a:t>
            </a:r>
            <a:endParaRPr sz="8800"/>
          </a:p>
        </p:txBody>
      </p:sp>
      <p:grpSp>
        <p:nvGrpSpPr>
          <p:cNvPr id="7" name="object 7" descr=""/>
          <p:cNvGrpSpPr/>
          <p:nvPr/>
        </p:nvGrpSpPr>
        <p:grpSpPr>
          <a:xfrm>
            <a:off x="631329" y="2376030"/>
            <a:ext cx="4641215" cy="3531235"/>
            <a:chOff x="631329" y="2376030"/>
            <a:chExt cx="4641215" cy="353123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854" y="2385555"/>
              <a:ext cx="4621911" cy="351180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36092" y="2380792"/>
              <a:ext cx="4631690" cy="3521710"/>
            </a:xfrm>
            <a:custGeom>
              <a:avLst/>
              <a:gdLst/>
              <a:ahLst/>
              <a:cxnLst/>
              <a:rect l="l" t="t" r="r" b="b"/>
              <a:pathLst>
                <a:path w="4631690" h="3521710">
                  <a:moveTo>
                    <a:pt x="0" y="3521329"/>
                  </a:moveTo>
                  <a:lnTo>
                    <a:pt x="4631436" y="3521329"/>
                  </a:lnTo>
                  <a:lnTo>
                    <a:pt x="4631436" y="0"/>
                  </a:lnTo>
                  <a:lnTo>
                    <a:pt x="0" y="0"/>
                  </a:lnTo>
                  <a:lnTo>
                    <a:pt x="0" y="3521329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264528" y="2400154"/>
            <a:ext cx="4462145" cy="7943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28600" indent="-228600">
              <a:lnSpc>
                <a:spcPts val="3020"/>
              </a:lnSpc>
              <a:spcBef>
                <a:spcPts val="114"/>
              </a:spcBef>
            </a:pPr>
            <a:r>
              <a:rPr dirty="0" sz="2800">
                <a:latin typeface="Arial MT"/>
                <a:cs typeface="Arial MT"/>
              </a:rPr>
              <a:t>•</a:t>
            </a:r>
            <a:r>
              <a:rPr dirty="0" sz="2800" spc="-35">
                <a:latin typeface="Arial MT"/>
                <a:cs typeface="Arial MT"/>
              </a:rPr>
              <a:t> </a:t>
            </a:r>
            <a:r>
              <a:rPr dirty="0" sz="2800">
                <a:latin typeface="Calibri"/>
                <a:cs typeface="Calibri"/>
              </a:rPr>
              <a:t>Negative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impact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achieving </a:t>
            </a:r>
            <a:r>
              <a:rPr dirty="0" sz="2800">
                <a:latin typeface="Calibri"/>
                <a:cs typeface="Calibri"/>
              </a:rPr>
              <a:t>zero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hunger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2030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56121" y="74434"/>
            <a:ext cx="11790045" cy="5728335"/>
            <a:chOff x="256121" y="74434"/>
            <a:chExt cx="11790045" cy="5728335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0505" y="198754"/>
              <a:ext cx="2591943" cy="6714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2199" y="2385593"/>
              <a:ext cx="4970780" cy="340715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167500" y="2380830"/>
              <a:ext cx="4980305" cy="3416935"/>
            </a:xfrm>
            <a:custGeom>
              <a:avLst/>
              <a:gdLst/>
              <a:ahLst/>
              <a:cxnLst/>
              <a:rect l="l" t="t" r="r" b="b"/>
              <a:pathLst>
                <a:path w="4980305" h="3416935">
                  <a:moveTo>
                    <a:pt x="0" y="3416680"/>
                  </a:moveTo>
                  <a:lnTo>
                    <a:pt x="4980305" y="3416680"/>
                  </a:lnTo>
                  <a:lnTo>
                    <a:pt x="4980305" y="0"/>
                  </a:lnTo>
                  <a:lnTo>
                    <a:pt x="0" y="0"/>
                  </a:lnTo>
                  <a:lnTo>
                    <a:pt x="0" y="3416680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44283" y="6043066"/>
            <a:ext cx="10412730" cy="741045"/>
          </a:xfrm>
          <a:prstGeom prst="rect">
            <a:avLst/>
          </a:prstGeom>
          <a:solidFill>
            <a:srgbClr val="A9D18E"/>
          </a:solidFill>
          <a:ln w="12700">
            <a:solidFill>
              <a:srgbClr val="41709C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384175">
              <a:lnSpc>
                <a:spcPct val="100000"/>
              </a:lnSpc>
              <a:spcBef>
                <a:spcPts val="540"/>
              </a:spcBef>
            </a:pPr>
            <a:r>
              <a:rPr dirty="0" sz="3600">
                <a:latin typeface="Calibri"/>
                <a:cs typeface="Calibri"/>
              </a:rPr>
              <a:t>Global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temperature</a:t>
            </a:r>
            <a:r>
              <a:rPr dirty="0" sz="3600" spc="-6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has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increased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1.01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̊C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since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1880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354836"/>
            <a:ext cx="4418965" cy="4919345"/>
            <a:chOff x="188976" y="1354836"/>
            <a:chExt cx="4418965" cy="4919345"/>
          </a:xfrm>
        </p:grpSpPr>
        <p:sp>
          <p:nvSpPr>
            <p:cNvPr id="3" name="object 3" descr=""/>
            <p:cNvSpPr/>
            <p:nvPr/>
          </p:nvSpPr>
          <p:spPr>
            <a:xfrm>
              <a:off x="315302" y="1542173"/>
              <a:ext cx="4135120" cy="4732020"/>
            </a:xfrm>
            <a:custGeom>
              <a:avLst/>
              <a:gdLst/>
              <a:ahLst/>
              <a:cxnLst/>
              <a:rect l="l" t="t" r="r" b="b"/>
              <a:pathLst>
                <a:path w="4135120" h="4732020">
                  <a:moveTo>
                    <a:pt x="4134992" y="0"/>
                  </a:moveTo>
                  <a:lnTo>
                    <a:pt x="0" y="0"/>
                  </a:lnTo>
                  <a:lnTo>
                    <a:pt x="0" y="4731766"/>
                  </a:lnTo>
                  <a:lnTo>
                    <a:pt x="4134992" y="4731766"/>
                  </a:lnTo>
                  <a:lnTo>
                    <a:pt x="413499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95" y="1354836"/>
              <a:ext cx="3106674" cy="10066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3" y="1903476"/>
              <a:ext cx="4030217" cy="100660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76" y="2452116"/>
              <a:ext cx="4418838" cy="100660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7948" y="3549396"/>
              <a:ext cx="2580893" cy="100660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188" y="4098036"/>
              <a:ext cx="2935986" cy="100660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3052" y="4098036"/>
              <a:ext cx="1072134" cy="100660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3376" y="4646676"/>
              <a:ext cx="2590038" cy="100660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60" y="5195315"/>
              <a:ext cx="4063746" cy="100660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15302" y="1542173"/>
            <a:ext cx="4135120" cy="473202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765"/>
              </a:lnSpc>
            </a:pPr>
            <a:r>
              <a:rPr dirty="0" sz="3600">
                <a:solidFill>
                  <a:srgbClr val="0066FF"/>
                </a:solidFill>
                <a:latin typeface="Calibri Light"/>
                <a:cs typeface="Calibri Light"/>
              </a:rPr>
              <a:t>Compliled</a:t>
            </a:r>
            <a:r>
              <a:rPr dirty="0" sz="3600" spc="-180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0066FF"/>
                </a:solidFill>
                <a:latin typeface="Calibri Light"/>
                <a:cs typeface="Calibri Light"/>
              </a:rPr>
              <a:t>by:</a:t>
            </a:r>
            <a:endParaRPr sz="3600">
              <a:latin typeface="Calibri Light"/>
              <a:cs typeface="Calibri Light"/>
            </a:endParaRPr>
          </a:p>
          <a:p>
            <a:pPr algn="ctr" marL="155575" marR="147955" indent="-635">
              <a:lnSpc>
                <a:spcPct val="100000"/>
              </a:lnSpc>
            </a:pPr>
            <a:r>
              <a:rPr dirty="0" sz="3600">
                <a:solidFill>
                  <a:srgbClr val="0066FF"/>
                </a:solidFill>
                <a:latin typeface="Calibri Light"/>
                <a:cs typeface="Calibri Light"/>
              </a:rPr>
              <a:t>Prof</a:t>
            </a:r>
            <a:r>
              <a:rPr dirty="0" sz="3600" spc="-95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0066FF"/>
                </a:solidFill>
                <a:latin typeface="Calibri Light"/>
                <a:cs typeface="Calibri Light"/>
              </a:rPr>
              <a:t>Rudi</a:t>
            </a:r>
            <a:r>
              <a:rPr dirty="0" sz="3600" spc="-90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0066FF"/>
                </a:solidFill>
                <a:latin typeface="Calibri Light"/>
                <a:cs typeface="Calibri Light"/>
              </a:rPr>
              <a:t>Pretorius </a:t>
            </a:r>
            <a:r>
              <a:rPr dirty="0" sz="3600">
                <a:solidFill>
                  <a:srgbClr val="0066FF"/>
                </a:solidFill>
                <a:latin typeface="Calibri Light"/>
                <a:cs typeface="Calibri Light"/>
              </a:rPr>
              <a:t>Prof</a:t>
            </a:r>
            <a:r>
              <a:rPr dirty="0" sz="3600" spc="-135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0066FF"/>
                </a:solidFill>
                <a:latin typeface="Calibri Light"/>
                <a:cs typeface="Calibri Light"/>
              </a:rPr>
              <a:t>Melanie</a:t>
            </a:r>
            <a:r>
              <a:rPr dirty="0" sz="3600" spc="-114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0066FF"/>
                </a:solidFill>
                <a:latin typeface="Calibri Light"/>
                <a:cs typeface="Calibri Light"/>
              </a:rPr>
              <a:t>Nicolau</a:t>
            </a:r>
            <a:endParaRPr sz="3600">
              <a:latin typeface="Calibri Light"/>
              <a:cs typeface="Calibri Light"/>
            </a:endParaRPr>
          </a:p>
          <a:p>
            <a:pPr algn="ctr" marL="708660" marR="701040" indent="1905">
              <a:lnSpc>
                <a:spcPct val="100000"/>
              </a:lnSpc>
              <a:spcBef>
                <a:spcPts val="4325"/>
              </a:spcBef>
            </a:pPr>
            <a:r>
              <a:rPr dirty="0" sz="3600" spc="-10">
                <a:solidFill>
                  <a:srgbClr val="0066FF"/>
                </a:solidFill>
                <a:latin typeface="Calibri Light"/>
                <a:cs typeface="Calibri Light"/>
              </a:rPr>
              <a:t>Affilliation: </a:t>
            </a:r>
            <a:r>
              <a:rPr dirty="0" sz="3600">
                <a:solidFill>
                  <a:srgbClr val="0066FF"/>
                </a:solidFill>
                <a:latin typeface="Calibri Light"/>
                <a:cs typeface="Calibri Light"/>
              </a:rPr>
              <a:t>Department</a:t>
            </a:r>
            <a:r>
              <a:rPr dirty="0" sz="3600" spc="-155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0066FF"/>
                </a:solidFill>
                <a:latin typeface="Calibri Light"/>
                <a:cs typeface="Calibri Light"/>
              </a:rPr>
              <a:t>of </a:t>
            </a:r>
            <a:r>
              <a:rPr dirty="0" sz="3600" spc="-10">
                <a:solidFill>
                  <a:srgbClr val="0066FF"/>
                </a:solidFill>
                <a:latin typeface="Calibri Light"/>
                <a:cs typeface="Calibri Light"/>
              </a:rPr>
              <a:t>Geography</a:t>
            </a:r>
            <a:endParaRPr sz="36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dirty="0" sz="3600">
                <a:solidFill>
                  <a:srgbClr val="0066FF"/>
                </a:solidFill>
                <a:latin typeface="Calibri Light"/>
                <a:cs typeface="Calibri Light"/>
              </a:rPr>
              <a:t>Unisa,</a:t>
            </a:r>
            <a:r>
              <a:rPr dirty="0" sz="3600" spc="-100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0066FF"/>
                </a:solidFill>
                <a:latin typeface="Calibri Light"/>
                <a:cs typeface="Calibri Light"/>
              </a:rPr>
              <a:t>South</a:t>
            </a:r>
            <a:r>
              <a:rPr dirty="0" sz="3600" spc="-85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0066FF"/>
                </a:solidFill>
                <a:latin typeface="Calibri Light"/>
                <a:cs typeface="Calibri Light"/>
              </a:rPr>
              <a:t>Africa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32787" y="1532648"/>
            <a:ext cx="3362325" cy="4751070"/>
            <a:chOff x="8332787" y="1532648"/>
            <a:chExt cx="3362325" cy="475107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42249" y="1542173"/>
              <a:ext cx="3342894" cy="473176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337550" y="1537411"/>
              <a:ext cx="3352800" cy="4741545"/>
            </a:xfrm>
            <a:custGeom>
              <a:avLst/>
              <a:gdLst/>
              <a:ahLst/>
              <a:cxnLst/>
              <a:rect l="l" t="t" r="r" b="b"/>
              <a:pathLst>
                <a:path w="3352800" h="4741545">
                  <a:moveTo>
                    <a:pt x="0" y="4741291"/>
                  </a:moveTo>
                  <a:lnTo>
                    <a:pt x="3352419" y="4741291"/>
                  </a:lnTo>
                  <a:lnTo>
                    <a:pt x="3352419" y="0"/>
                  </a:lnTo>
                  <a:lnTo>
                    <a:pt x="0" y="0"/>
                  </a:lnTo>
                  <a:lnTo>
                    <a:pt x="0" y="474129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686744" y="1532648"/>
            <a:ext cx="3419475" cy="4751070"/>
            <a:chOff x="4686744" y="1532648"/>
            <a:chExt cx="3419475" cy="4751070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96206" y="1542173"/>
              <a:ext cx="3400171" cy="473176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691507" y="1537411"/>
              <a:ext cx="3409950" cy="4741545"/>
            </a:xfrm>
            <a:custGeom>
              <a:avLst/>
              <a:gdLst/>
              <a:ahLst/>
              <a:cxnLst/>
              <a:rect l="l" t="t" r="r" b="b"/>
              <a:pathLst>
                <a:path w="3409950" h="4741545">
                  <a:moveTo>
                    <a:pt x="0" y="4741291"/>
                  </a:moveTo>
                  <a:lnTo>
                    <a:pt x="3409696" y="4741291"/>
                  </a:lnTo>
                  <a:lnTo>
                    <a:pt x="3409696" y="0"/>
                  </a:lnTo>
                  <a:lnTo>
                    <a:pt x="0" y="0"/>
                  </a:lnTo>
                  <a:lnTo>
                    <a:pt x="0" y="474129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92086" y="1039367"/>
            <a:ext cx="11005185" cy="1229360"/>
            <a:chOff x="692086" y="1039367"/>
            <a:chExt cx="1100518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696848" y="1142491"/>
              <a:ext cx="10995660" cy="889000"/>
            </a:xfrm>
            <a:custGeom>
              <a:avLst/>
              <a:gdLst/>
              <a:ahLst/>
              <a:cxnLst/>
              <a:rect l="l" t="t" r="r" b="b"/>
              <a:pathLst>
                <a:path w="10995660" h="889000">
                  <a:moveTo>
                    <a:pt x="10995152" y="0"/>
                  </a:moveTo>
                  <a:lnTo>
                    <a:pt x="0" y="0"/>
                  </a:lnTo>
                  <a:lnTo>
                    <a:pt x="0" y="888618"/>
                  </a:lnTo>
                  <a:lnTo>
                    <a:pt x="10995152" y="888618"/>
                  </a:lnTo>
                  <a:lnTo>
                    <a:pt x="1099515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96848" y="1142491"/>
              <a:ext cx="10995660" cy="889000"/>
            </a:xfrm>
            <a:custGeom>
              <a:avLst/>
              <a:gdLst/>
              <a:ahLst/>
              <a:cxnLst/>
              <a:rect l="l" t="t" r="r" b="b"/>
              <a:pathLst>
                <a:path w="10995660" h="889000">
                  <a:moveTo>
                    <a:pt x="0" y="888618"/>
                  </a:moveTo>
                  <a:lnTo>
                    <a:pt x="10995152" y="888618"/>
                  </a:lnTo>
                  <a:lnTo>
                    <a:pt x="10995152" y="0"/>
                  </a:lnTo>
                  <a:lnTo>
                    <a:pt x="0" y="0"/>
                  </a:lnTo>
                  <a:lnTo>
                    <a:pt x="0" y="888618"/>
                  </a:lnTo>
                  <a:close/>
                </a:path>
              </a:pathLst>
            </a:custGeom>
            <a:ln w="9524">
              <a:solidFill>
                <a:srgbClr val="45E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2287" y="1039367"/>
              <a:ext cx="2946654" cy="12291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2756" y="1039367"/>
              <a:ext cx="4799838" cy="122910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6407" y="1039367"/>
              <a:ext cx="3164586" cy="122910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70355">
              <a:lnSpc>
                <a:spcPct val="100000"/>
              </a:lnSpc>
              <a:spcBef>
                <a:spcPts val="105"/>
              </a:spcBef>
            </a:pPr>
            <a:r>
              <a:rPr dirty="0" spc="-20">
                <a:solidFill>
                  <a:srgbClr val="538235"/>
                </a:solidFill>
              </a:rPr>
              <a:t>Impact</a:t>
            </a:r>
            <a:r>
              <a:rPr dirty="0" spc="-175">
                <a:solidFill>
                  <a:srgbClr val="538235"/>
                </a:solidFill>
              </a:rPr>
              <a:t> </a:t>
            </a:r>
            <a:r>
              <a:rPr dirty="0">
                <a:solidFill>
                  <a:srgbClr val="538235"/>
                </a:solidFill>
              </a:rPr>
              <a:t>of</a:t>
            </a:r>
            <a:r>
              <a:rPr dirty="0" spc="-155">
                <a:solidFill>
                  <a:srgbClr val="538235"/>
                </a:solidFill>
              </a:rPr>
              <a:t> </a:t>
            </a:r>
            <a:r>
              <a:rPr dirty="0" spc="-80">
                <a:solidFill>
                  <a:srgbClr val="0066FF"/>
                </a:solidFill>
              </a:rPr>
              <a:t>CLIMATE</a:t>
            </a:r>
            <a:r>
              <a:rPr dirty="0" spc="-170">
                <a:solidFill>
                  <a:srgbClr val="0066FF"/>
                </a:solidFill>
              </a:rPr>
              <a:t> </a:t>
            </a:r>
            <a:r>
              <a:rPr dirty="0" spc="-25">
                <a:solidFill>
                  <a:srgbClr val="0066FF"/>
                </a:solidFill>
              </a:rPr>
              <a:t>CHANGE</a:t>
            </a:r>
            <a:r>
              <a:rPr dirty="0" spc="-155">
                <a:solidFill>
                  <a:srgbClr val="0066FF"/>
                </a:solidFill>
              </a:rPr>
              <a:t> </a:t>
            </a:r>
            <a:r>
              <a:rPr dirty="0">
                <a:solidFill>
                  <a:srgbClr val="538235"/>
                </a:solidFill>
              </a:rPr>
              <a:t>on</a:t>
            </a:r>
            <a:r>
              <a:rPr dirty="0" spc="-170">
                <a:solidFill>
                  <a:srgbClr val="538235"/>
                </a:solidFill>
              </a:rPr>
              <a:t> </a:t>
            </a:r>
            <a:r>
              <a:rPr dirty="0" spc="-10">
                <a:solidFill>
                  <a:srgbClr val="538235"/>
                </a:solidFill>
              </a:rPr>
              <a:t>Hunger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696848" y="2023872"/>
            <a:ext cx="11000105" cy="3477895"/>
            <a:chOff x="696848" y="2023872"/>
            <a:chExt cx="11000105" cy="3477895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848" y="2260346"/>
              <a:ext cx="2875661" cy="303466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801491" y="2185289"/>
              <a:ext cx="7890509" cy="3311525"/>
            </a:xfrm>
            <a:custGeom>
              <a:avLst/>
              <a:gdLst/>
              <a:ahLst/>
              <a:cxnLst/>
              <a:rect l="l" t="t" r="r" b="b"/>
              <a:pathLst>
                <a:path w="7890509" h="3311525">
                  <a:moveTo>
                    <a:pt x="7890509" y="0"/>
                  </a:moveTo>
                  <a:lnTo>
                    <a:pt x="0" y="0"/>
                  </a:lnTo>
                  <a:lnTo>
                    <a:pt x="0" y="3311398"/>
                  </a:lnTo>
                  <a:lnTo>
                    <a:pt x="7890509" y="3311398"/>
                  </a:lnTo>
                  <a:lnTo>
                    <a:pt x="789050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01491" y="2185289"/>
              <a:ext cx="7890509" cy="3311525"/>
            </a:xfrm>
            <a:custGeom>
              <a:avLst/>
              <a:gdLst/>
              <a:ahLst/>
              <a:cxnLst/>
              <a:rect l="l" t="t" r="r" b="b"/>
              <a:pathLst>
                <a:path w="7890509" h="3311525">
                  <a:moveTo>
                    <a:pt x="0" y="3311398"/>
                  </a:moveTo>
                  <a:lnTo>
                    <a:pt x="7890509" y="3311398"/>
                  </a:lnTo>
                  <a:lnTo>
                    <a:pt x="7890509" y="0"/>
                  </a:lnTo>
                  <a:lnTo>
                    <a:pt x="0" y="0"/>
                  </a:lnTo>
                  <a:lnTo>
                    <a:pt x="0" y="33113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1795" y="2042160"/>
              <a:ext cx="521982" cy="68198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6679" y="2023872"/>
              <a:ext cx="1553718" cy="73075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4168" y="2023872"/>
              <a:ext cx="890777" cy="7307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0239" y="2023872"/>
              <a:ext cx="1521714" cy="73075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0816" y="2301240"/>
              <a:ext cx="1261109" cy="73075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72143" y="2301240"/>
              <a:ext cx="1503426" cy="730758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3880865" y="2096770"/>
            <a:ext cx="7732395" cy="69977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Extreme</a:t>
            </a:r>
            <a:r>
              <a:rPr dirty="0" sz="2600" spc="2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hot</a:t>
            </a:r>
            <a:r>
              <a:rPr dirty="0" sz="2600" spc="2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weather,</a:t>
            </a:r>
            <a:r>
              <a:rPr dirty="0" sz="2600" spc="229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heavy</a:t>
            </a:r>
            <a:r>
              <a:rPr dirty="0" sz="2600" spc="2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or</a:t>
            </a:r>
            <a:r>
              <a:rPr dirty="0" sz="2600" spc="2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no</a:t>
            </a:r>
            <a:r>
              <a:rPr dirty="0" sz="2600" spc="2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precipitation</a:t>
            </a:r>
            <a:r>
              <a:rPr dirty="0" sz="2600" spc="2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result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more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extreme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storms,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floods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drought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880865" y="2778379"/>
            <a:ext cx="773430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  <a:tab pos="1508760" algn="l"/>
                <a:tab pos="2717800" algn="l"/>
                <a:tab pos="4328795" algn="l"/>
                <a:tab pos="5627370" algn="l"/>
                <a:tab pos="6219825" algn="l"/>
                <a:tab pos="6777990" algn="l"/>
              </a:tabLst>
            </a:pPr>
            <a:r>
              <a:rPr dirty="0" sz="2600" spc="-10">
                <a:latin typeface="Calibri"/>
                <a:cs typeface="Calibri"/>
              </a:rPr>
              <a:t>Climate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change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negatively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impacts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on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all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human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949440" y="2982467"/>
            <a:ext cx="3074670" cy="730885"/>
            <a:chOff x="6949440" y="2982467"/>
            <a:chExt cx="3074670" cy="730885"/>
          </a:xfrm>
        </p:grpSpPr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49440" y="2982467"/>
              <a:ext cx="1247394" cy="73075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39456" y="2982467"/>
              <a:ext cx="1047750" cy="73075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28304" y="2982467"/>
              <a:ext cx="1495805" cy="730758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4109465" y="3055747"/>
            <a:ext cx="570103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0">
                <a:latin typeface="Calibri"/>
                <a:cs typeface="Calibri"/>
              </a:rPr>
              <a:t>systems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especially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global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food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systems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701796" y="3386328"/>
            <a:ext cx="2134870" cy="730885"/>
            <a:chOff x="3701796" y="3386328"/>
            <a:chExt cx="2134870" cy="730885"/>
          </a:xfrm>
        </p:grpSpPr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1796" y="3404616"/>
              <a:ext cx="521982" cy="68199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16680" y="3386328"/>
              <a:ext cx="1919477" cy="730758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3880865" y="3459607"/>
            <a:ext cx="431038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  <a:tab pos="1861185" algn="l"/>
                <a:tab pos="2459990" algn="l"/>
                <a:tab pos="2932430" algn="l"/>
              </a:tabLst>
            </a:pPr>
            <a:r>
              <a:rPr dirty="0" sz="2600" spc="-10">
                <a:latin typeface="Calibri"/>
                <a:cs typeface="Calibri"/>
              </a:rPr>
              <a:t>Agriculture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0">
                <a:latin typeface="Calibri"/>
                <a:cs typeface="Calibri"/>
              </a:rPr>
              <a:t>will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be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negatively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433307" y="3459607"/>
            <a:ext cx="318198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9520" algn="l"/>
                <a:tab pos="1693545" algn="l"/>
                <a:tab pos="2919095" algn="l"/>
              </a:tabLst>
            </a:pPr>
            <a:r>
              <a:rPr dirty="0" sz="2600" spc="-10">
                <a:latin typeface="Calibri"/>
                <a:cs typeface="Calibri"/>
              </a:rPr>
              <a:t>affected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by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changes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109465" y="3736669"/>
            <a:ext cx="449707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0">
                <a:latin typeface="Calibri"/>
                <a:cs typeface="Calibri"/>
              </a:rPr>
              <a:t>rainfall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temperature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patterns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880865" y="4142613"/>
            <a:ext cx="82613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25">
                <a:latin typeface="Calibri"/>
                <a:cs typeface="Calibri"/>
              </a:rPr>
              <a:t>80%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941570" y="4142613"/>
            <a:ext cx="667385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7370" algn="l"/>
                <a:tab pos="1256030" algn="l"/>
                <a:tab pos="2417445" algn="l"/>
                <a:tab pos="3312160" algn="l"/>
                <a:tab pos="5033010" algn="l"/>
                <a:tab pos="6313170" algn="l"/>
              </a:tabLst>
            </a:pPr>
            <a:r>
              <a:rPr dirty="0" sz="2600" spc="-25">
                <a:latin typeface="Calibri"/>
                <a:cs typeface="Calibri"/>
              </a:rPr>
              <a:t>of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the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worlds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0">
                <a:latin typeface="Calibri"/>
                <a:cs typeface="Calibri"/>
              </a:rPr>
              <a:t>rural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population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depend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on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50964" y="4346447"/>
            <a:ext cx="1872233" cy="730757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4109465" y="4419980"/>
            <a:ext cx="750506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2270" algn="l"/>
                <a:tab pos="2220595" algn="l"/>
                <a:tab pos="3046730" algn="l"/>
                <a:tab pos="4671695" algn="l"/>
                <a:tab pos="5361940" algn="l"/>
                <a:tab pos="6529705" algn="l"/>
              </a:tabLst>
            </a:pPr>
            <a:r>
              <a:rPr dirty="0" sz="2600" spc="-10">
                <a:latin typeface="Calibri"/>
                <a:cs typeface="Calibri"/>
              </a:rPr>
              <a:t>agriculture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for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0">
                <a:latin typeface="Calibri"/>
                <a:cs typeface="Calibri"/>
              </a:rPr>
              <a:t>their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livelihoods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and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climate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change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8301228" y="4623815"/>
            <a:ext cx="2250440" cy="730885"/>
            <a:chOff x="8301228" y="4623815"/>
            <a:chExt cx="2250440" cy="730885"/>
          </a:xfrm>
        </p:grpSpPr>
        <p:pic>
          <p:nvPicPr>
            <p:cNvPr id="37" name="object 3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01228" y="4623815"/>
              <a:ext cx="1047750" cy="73075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60180" y="4623815"/>
              <a:ext cx="1491233" cy="730757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4109465" y="4697348"/>
            <a:ext cx="7505700" cy="69977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40"/>
              </a:spcBef>
              <a:tabLst>
                <a:tab pos="890269" algn="l"/>
                <a:tab pos="2839720" algn="l"/>
                <a:tab pos="3906520" algn="l"/>
                <a:tab pos="4397375" algn="l"/>
                <a:tab pos="5156200" algn="l"/>
                <a:tab pos="6358890" algn="l"/>
                <a:tab pos="6753225" algn="l"/>
              </a:tabLst>
            </a:pPr>
            <a:r>
              <a:rPr dirty="0" sz="2600" spc="-10">
                <a:latin typeface="Calibri"/>
                <a:cs typeface="Calibri"/>
              </a:rPr>
              <a:t>could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exponentially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impact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on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0">
                <a:latin typeface="Calibri"/>
                <a:cs typeface="Calibri"/>
              </a:rPr>
              <a:t>food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security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in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these areas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696848" y="5650565"/>
            <a:ext cx="10995660" cy="1116965"/>
          </a:xfrm>
          <a:prstGeom prst="rect">
            <a:avLst/>
          </a:prstGeom>
          <a:solidFill>
            <a:srgbClr val="A9D18E"/>
          </a:solidFill>
          <a:ln w="12700">
            <a:solidFill>
              <a:srgbClr val="41709C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3930015" marR="367030" indent="-3559175">
              <a:lnSpc>
                <a:spcPct val="100000"/>
              </a:lnSpc>
              <a:spcBef>
                <a:spcPts val="860"/>
              </a:spcBef>
            </a:pPr>
            <a:r>
              <a:rPr dirty="0" sz="2800" spc="-10">
                <a:latin typeface="Calibri"/>
                <a:cs typeface="Calibri"/>
              </a:rPr>
              <a:t>Urgent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climate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mitigating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strategies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needed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turn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tide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food </a:t>
            </a:r>
            <a:r>
              <a:rPr dirty="0" sz="2800">
                <a:latin typeface="Calibri"/>
                <a:cs typeface="Calibri"/>
              </a:rPr>
              <a:t>insecurity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hunger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1140" y="1110996"/>
            <a:ext cx="11725275" cy="1229360"/>
            <a:chOff x="131140" y="1110996"/>
            <a:chExt cx="1172527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131140" y="1195781"/>
              <a:ext cx="11725275" cy="925830"/>
            </a:xfrm>
            <a:custGeom>
              <a:avLst/>
              <a:gdLst/>
              <a:ahLst/>
              <a:cxnLst/>
              <a:rect l="l" t="t" r="r" b="b"/>
              <a:pathLst>
                <a:path w="11725275" h="925830">
                  <a:moveTo>
                    <a:pt x="11725275" y="0"/>
                  </a:moveTo>
                  <a:lnTo>
                    <a:pt x="0" y="0"/>
                  </a:lnTo>
                  <a:lnTo>
                    <a:pt x="0" y="925626"/>
                  </a:lnTo>
                  <a:lnTo>
                    <a:pt x="11725275" y="925626"/>
                  </a:lnTo>
                  <a:lnTo>
                    <a:pt x="11725275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1110996"/>
              <a:ext cx="2946654" cy="122910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8064" y="1110996"/>
              <a:ext cx="4799838" cy="12291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716" y="1110996"/>
              <a:ext cx="3297174" cy="122910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2703" y="1110996"/>
              <a:ext cx="2000250" cy="122910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1140" y="1195781"/>
            <a:ext cx="11725275" cy="925830"/>
          </a:xfrm>
          <a:prstGeom prst="rect"/>
          <a:ln w="9525">
            <a:solidFill>
              <a:srgbClr val="45E281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marL="793115">
              <a:lnSpc>
                <a:spcPct val="100000"/>
              </a:lnSpc>
              <a:spcBef>
                <a:spcPts val="459"/>
              </a:spcBef>
            </a:pPr>
            <a:r>
              <a:rPr dirty="0" spc="-20">
                <a:solidFill>
                  <a:srgbClr val="538235"/>
                </a:solidFill>
              </a:rPr>
              <a:t>Impact</a:t>
            </a:r>
            <a:r>
              <a:rPr dirty="0" spc="-180">
                <a:solidFill>
                  <a:srgbClr val="538235"/>
                </a:solidFill>
              </a:rPr>
              <a:t> </a:t>
            </a:r>
            <a:r>
              <a:rPr dirty="0">
                <a:solidFill>
                  <a:srgbClr val="538235"/>
                </a:solidFill>
              </a:rPr>
              <a:t>of</a:t>
            </a:r>
            <a:r>
              <a:rPr dirty="0" spc="-155">
                <a:solidFill>
                  <a:srgbClr val="538235"/>
                </a:solidFill>
              </a:rPr>
              <a:t> </a:t>
            </a:r>
            <a:r>
              <a:rPr dirty="0" spc="-80">
                <a:solidFill>
                  <a:srgbClr val="0066FF"/>
                </a:solidFill>
              </a:rPr>
              <a:t>CLIMATE</a:t>
            </a:r>
            <a:r>
              <a:rPr dirty="0" spc="-170">
                <a:solidFill>
                  <a:srgbClr val="0066FF"/>
                </a:solidFill>
              </a:rPr>
              <a:t> </a:t>
            </a:r>
            <a:r>
              <a:rPr dirty="0" spc="-25">
                <a:solidFill>
                  <a:srgbClr val="0066FF"/>
                </a:solidFill>
              </a:rPr>
              <a:t>CHANGE</a:t>
            </a:r>
            <a:r>
              <a:rPr dirty="0" spc="-175">
                <a:solidFill>
                  <a:srgbClr val="0066FF"/>
                </a:solidFill>
              </a:rPr>
              <a:t> </a:t>
            </a:r>
            <a:r>
              <a:rPr dirty="0">
                <a:solidFill>
                  <a:srgbClr val="538235"/>
                </a:solidFill>
              </a:rPr>
              <a:t>on</a:t>
            </a:r>
            <a:r>
              <a:rPr dirty="0" spc="-175">
                <a:solidFill>
                  <a:srgbClr val="538235"/>
                </a:solidFill>
              </a:rPr>
              <a:t> </a:t>
            </a:r>
            <a:r>
              <a:rPr dirty="0" spc="-45">
                <a:solidFill>
                  <a:srgbClr val="538235"/>
                </a:solidFill>
              </a:rPr>
              <a:t>food</a:t>
            </a:r>
            <a:r>
              <a:rPr dirty="0" spc="-180">
                <a:solidFill>
                  <a:srgbClr val="538235"/>
                </a:solidFill>
              </a:rPr>
              <a:t> </a:t>
            </a:r>
            <a:r>
              <a:rPr dirty="0" spc="-10">
                <a:solidFill>
                  <a:srgbClr val="538235"/>
                </a:solidFill>
              </a:rPr>
              <a:t>for</a:t>
            </a:r>
            <a:r>
              <a:rPr dirty="0" spc="-175">
                <a:solidFill>
                  <a:srgbClr val="538235"/>
                </a:solidFill>
              </a:rPr>
              <a:t> </a:t>
            </a:r>
            <a:r>
              <a:rPr dirty="0" u="sng" spc="-1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</a:rPr>
              <a:t>Africa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4238244" y="1872995"/>
            <a:ext cx="7590790" cy="3782695"/>
            <a:chOff x="4238244" y="1872995"/>
            <a:chExt cx="7590790" cy="378269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7984" y="1872995"/>
              <a:ext cx="1329690" cy="8458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338066" y="2328748"/>
              <a:ext cx="7353934" cy="3322320"/>
            </a:xfrm>
            <a:custGeom>
              <a:avLst/>
              <a:gdLst/>
              <a:ahLst/>
              <a:cxnLst/>
              <a:rect l="l" t="t" r="r" b="b"/>
              <a:pathLst>
                <a:path w="7353934" h="3322320">
                  <a:moveTo>
                    <a:pt x="7353934" y="0"/>
                  </a:moveTo>
                  <a:lnTo>
                    <a:pt x="0" y="0"/>
                  </a:lnTo>
                  <a:lnTo>
                    <a:pt x="0" y="3321812"/>
                  </a:lnTo>
                  <a:lnTo>
                    <a:pt x="7353934" y="3321812"/>
                  </a:lnTo>
                  <a:lnTo>
                    <a:pt x="735393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338066" y="2328748"/>
              <a:ext cx="7353934" cy="3322320"/>
            </a:xfrm>
            <a:custGeom>
              <a:avLst/>
              <a:gdLst/>
              <a:ahLst/>
              <a:cxnLst/>
              <a:rect l="l" t="t" r="r" b="b"/>
              <a:pathLst>
                <a:path w="7353934" h="3322320">
                  <a:moveTo>
                    <a:pt x="0" y="3321812"/>
                  </a:moveTo>
                  <a:lnTo>
                    <a:pt x="7353934" y="3321812"/>
                  </a:lnTo>
                  <a:lnTo>
                    <a:pt x="7353934" y="0"/>
                  </a:lnTo>
                  <a:lnTo>
                    <a:pt x="0" y="0"/>
                  </a:lnTo>
                  <a:lnTo>
                    <a:pt x="0" y="33218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8244" y="2589275"/>
              <a:ext cx="521982" cy="68198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3128" y="2570987"/>
              <a:ext cx="1128522" cy="73075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0283" y="2570987"/>
              <a:ext cx="1849373" cy="7307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08292" y="2570987"/>
              <a:ext cx="1287018" cy="73075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33944" y="2570987"/>
              <a:ext cx="683514" cy="73075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56091" y="2570987"/>
              <a:ext cx="881633" cy="73075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76359" y="2570987"/>
              <a:ext cx="1206246" cy="73075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98920" y="2848355"/>
              <a:ext cx="1369314" cy="73075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53528" y="2848355"/>
              <a:ext cx="1253490" cy="73075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2311" y="2848355"/>
              <a:ext cx="715518" cy="73075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93123" y="2848355"/>
              <a:ext cx="1207770" cy="73075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86188" y="2848355"/>
              <a:ext cx="723138" cy="73075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93096" y="2848355"/>
              <a:ext cx="1535429" cy="73075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814303" y="3529583"/>
              <a:ext cx="1014222" cy="73075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53128" y="3806951"/>
              <a:ext cx="1497329" cy="73075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02224" y="3806951"/>
              <a:ext cx="779526" cy="73075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3516" y="3806951"/>
              <a:ext cx="951738" cy="73075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51676" y="3806951"/>
              <a:ext cx="534149" cy="73075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652260" y="3806951"/>
              <a:ext cx="863346" cy="73075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67372" y="3806951"/>
              <a:ext cx="1957577" cy="73075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76715" y="3806951"/>
              <a:ext cx="1491233" cy="73075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8244" y="4507991"/>
              <a:ext cx="521982" cy="68199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53128" y="4489703"/>
              <a:ext cx="1613153" cy="73075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57672" y="4489703"/>
              <a:ext cx="1355598" cy="73075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77100" y="4489703"/>
              <a:ext cx="1032509" cy="73075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01000" y="4489703"/>
              <a:ext cx="1911857" cy="73075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235184" y="4489703"/>
              <a:ext cx="1593342" cy="73075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53128" y="4767072"/>
              <a:ext cx="1389126" cy="730757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4430014" y="2644520"/>
            <a:ext cx="7186295" cy="261874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algn="just" marL="228600" marR="5080" indent="-228600">
              <a:lnSpc>
                <a:spcPct val="70000"/>
              </a:lnSpc>
              <a:spcBef>
                <a:spcPts val="1040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600">
                <a:latin typeface="Calibri"/>
                <a:cs typeface="Calibri"/>
              </a:rPr>
              <a:t>Most</a:t>
            </a:r>
            <a:r>
              <a:rPr dirty="0" sz="2600" spc="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vulnerable</a:t>
            </a:r>
            <a:r>
              <a:rPr dirty="0" sz="2600" spc="6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region</a:t>
            </a:r>
            <a:r>
              <a:rPr dirty="0" sz="2600" spc="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world</a:t>
            </a:r>
            <a:r>
              <a:rPr dirty="0" sz="2600" spc="6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65">
                <a:latin typeface="Calibri"/>
                <a:cs typeface="Calibri"/>
              </a:rPr>
              <a:t>  </a:t>
            </a:r>
            <a:r>
              <a:rPr dirty="0" sz="2600" spc="-10">
                <a:latin typeface="Calibri"/>
                <a:cs typeface="Calibri"/>
              </a:rPr>
              <a:t>Climate </a:t>
            </a:r>
            <a:r>
              <a:rPr dirty="0" sz="2600">
                <a:latin typeface="Calibri"/>
                <a:cs typeface="Calibri"/>
              </a:rPr>
              <a:t>Change</a:t>
            </a:r>
            <a:r>
              <a:rPr dirty="0" sz="2600" spc="2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due</a:t>
            </a:r>
            <a:r>
              <a:rPr dirty="0" sz="2600" spc="2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2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limited</a:t>
            </a:r>
            <a:r>
              <a:rPr dirty="0" sz="2600" spc="30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ability</a:t>
            </a:r>
            <a:r>
              <a:rPr dirty="0" sz="2600" spc="2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2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adapt</a:t>
            </a:r>
            <a:r>
              <a:rPr dirty="0" sz="2600" spc="30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or</a:t>
            </a:r>
            <a:r>
              <a:rPr dirty="0" sz="2600" spc="29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mitigate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change.</a:t>
            </a:r>
            <a:endParaRPr sz="2600">
              <a:latin typeface="Calibri"/>
              <a:cs typeface="Calibri"/>
            </a:endParaRPr>
          </a:p>
          <a:p>
            <a:pPr algn="just" marL="228600" marR="508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600">
                <a:latin typeface="Calibri"/>
                <a:cs typeface="Calibri"/>
              </a:rPr>
              <a:t>More</a:t>
            </a:r>
            <a:r>
              <a:rPr dirty="0" sz="2600" spc="1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food</a:t>
            </a:r>
            <a:r>
              <a:rPr dirty="0" sz="2600" spc="1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production</a:t>
            </a:r>
            <a:r>
              <a:rPr dirty="0" sz="2600" spc="1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systems</a:t>
            </a:r>
            <a:r>
              <a:rPr dirty="0" sz="2600" spc="1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at</a:t>
            </a:r>
            <a:r>
              <a:rPr dirty="0" sz="2600" spc="1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risk</a:t>
            </a:r>
            <a:r>
              <a:rPr dirty="0" sz="2600" spc="1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due</a:t>
            </a:r>
            <a:r>
              <a:rPr dirty="0" sz="2600" spc="1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165">
                <a:latin typeface="Calibri"/>
                <a:cs typeface="Calibri"/>
              </a:rPr>
              <a:t>  </a:t>
            </a:r>
            <a:r>
              <a:rPr dirty="0" sz="2600" spc="-20">
                <a:latin typeface="Calibri"/>
                <a:cs typeface="Calibri"/>
              </a:rPr>
              <a:t>high </a:t>
            </a:r>
            <a:r>
              <a:rPr dirty="0" sz="2600">
                <a:latin typeface="Calibri"/>
                <a:cs typeface="Calibri"/>
              </a:rPr>
              <a:t>reliance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rain-</a:t>
            </a:r>
            <a:r>
              <a:rPr dirty="0" sz="2600">
                <a:latin typeface="Calibri"/>
                <a:cs typeface="Calibri"/>
              </a:rPr>
              <a:t>fed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agricultural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systems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 </a:t>
            </a:r>
            <a:r>
              <a:rPr dirty="0" sz="2600" spc="-10">
                <a:latin typeface="Calibri"/>
                <a:cs typeface="Calibri"/>
              </a:rPr>
              <a:t>produce </a:t>
            </a:r>
            <a:r>
              <a:rPr dirty="0" sz="2600" spc="-20">
                <a:latin typeface="Calibri"/>
                <a:cs typeface="Calibri"/>
              </a:rPr>
              <a:t>food</a:t>
            </a:r>
            <a:endParaRPr sz="2600">
              <a:latin typeface="Calibri"/>
              <a:cs typeface="Calibri"/>
            </a:endParaRPr>
          </a:p>
          <a:p>
            <a:pPr algn="just" marL="228600" marR="5715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600">
                <a:latin typeface="Calibri"/>
                <a:cs typeface="Calibri"/>
              </a:rPr>
              <a:t>Negative</a:t>
            </a:r>
            <a:r>
              <a:rPr dirty="0" sz="2600" spc="3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impact</a:t>
            </a:r>
            <a:r>
              <a:rPr dirty="0" sz="2600" spc="3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3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crop</a:t>
            </a:r>
            <a:r>
              <a:rPr dirty="0" sz="2600" spc="3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production</a:t>
            </a:r>
            <a:r>
              <a:rPr dirty="0" sz="2600" spc="3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3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livestock rearing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131140" y="74434"/>
            <a:ext cx="11915140" cy="5073015"/>
            <a:chOff x="131140" y="74434"/>
            <a:chExt cx="11915140" cy="5073015"/>
          </a:xfrm>
        </p:grpSpPr>
        <p:pic>
          <p:nvPicPr>
            <p:cNvPr id="43" name="object 4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189971" y="74434"/>
              <a:ext cx="1856104" cy="106805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1140" y="2279015"/>
              <a:ext cx="3824478" cy="2868294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131140" y="5857951"/>
            <a:ext cx="11725275" cy="688975"/>
          </a:xfrm>
          <a:prstGeom prst="rect">
            <a:avLst/>
          </a:prstGeom>
          <a:solidFill>
            <a:srgbClr val="A9D18E"/>
          </a:solidFill>
          <a:ln w="12700">
            <a:solidFill>
              <a:srgbClr val="41709C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65"/>
              </a:spcBef>
              <a:tabLst>
                <a:tab pos="9331325" algn="l"/>
                <a:tab pos="10822305" algn="l"/>
              </a:tabLst>
            </a:pPr>
            <a:r>
              <a:rPr dirty="0" sz="4000">
                <a:latin typeface="Calibri"/>
                <a:cs typeface="Calibri"/>
              </a:rPr>
              <a:t>Average</a:t>
            </a:r>
            <a:r>
              <a:rPr dirty="0" sz="4000" spc="-13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temperature</a:t>
            </a:r>
            <a:r>
              <a:rPr dirty="0" sz="4000" spc="-13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increase</a:t>
            </a:r>
            <a:r>
              <a:rPr dirty="0" sz="4000" spc="-12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between</a:t>
            </a:r>
            <a:r>
              <a:rPr dirty="0" sz="4000" spc="-135">
                <a:latin typeface="Calibri"/>
                <a:cs typeface="Calibri"/>
              </a:rPr>
              <a:t> </a:t>
            </a:r>
            <a:r>
              <a:rPr dirty="0" sz="4000" spc="-50">
                <a:latin typeface="Calibri"/>
                <a:cs typeface="Calibri"/>
              </a:rPr>
              <a:t>3</a:t>
            </a:r>
            <a:r>
              <a:rPr dirty="0" sz="4000">
                <a:latin typeface="Calibri"/>
                <a:cs typeface="Calibri"/>
              </a:rPr>
              <a:t>	̊</a:t>
            </a:r>
            <a:r>
              <a:rPr dirty="0" sz="4000" spc="-2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and </a:t>
            </a:r>
            <a:r>
              <a:rPr dirty="0" sz="4000" spc="-50">
                <a:latin typeface="Calibri"/>
                <a:cs typeface="Calibri"/>
              </a:rPr>
              <a:t>6</a:t>
            </a:r>
            <a:r>
              <a:rPr dirty="0" sz="4000">
                <a:latin typeface="Calibri"/>
                <a:cs typeface="Calibri"/>
              </a:rPr>
              <a:t>	̊</a:t>
            </a:r>
            <a:r>
              <a:rPr dirty="0" sz="4000" spc="-5">
                <a:latin typeface="Calibri"/>
                <a:cs typeface="Calibri"/>
              </a:rPr>
              <a:t> </a:t>
            </a:r>
            <a:r>
              <a:rPr dirty="0" sz="4000" spc="-50">
                <a:latin typeface="Calibri"/>
                <a:cs typeface="Calibri"/>
              </a:rPr>
              <a:t>C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4488" y="1181849"/>
            <a:ext cx="12034520" cy="1214755"/>
            <a:chOff x="94488" y="1181849"/>
            <a:chExt cx="12034520" cy="1214755"/>
          </a:xfrm>
        </p:grpSpPr>
        <p:sp>
          <p:nvSpPr>
            <p:cNvPr id="3" name="object 3" descr=""/>
            <p:cNvSpPr/>
            <p:nvPr/>
          </p:nvSpPr>
          <p:spPr>
            <a:xfrm>
              <a:off x="143840" y="1181849"/>
              <a:ext cx="11902440" cy="1127125"/>
            </a:xfrm>
            <a:custGeom>
              <a:avLst/>
              <a:gdLst/>
              <a:ahLst/>
              <a:cxnLst/>
              <a:rect l="l" t="t" r="r" b="b"/>
              <a:pathLst>
                <a:path w="11902440" h="1127125">
                  <a:moveTo>
                    <a:pt x="11902186" y="0"/>
                  </a:moveTo>
                  <a:lnTo>
                    <a:pt x="0" y="0"/>
                  </a:lnTo>
                  <a:lnTo>
                    <a:pt x="0" y="1126502"/>
                  </a:lnTo>
                  <a:lnTo>
                    <a:pt x="11902186" y="1126502"/>
                  </a:lnTo>
                  <a:lnTo>
                    <a:pt x="11902186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8" y="1223771"/>
              <a:ext cx="2815590" cy="117271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7420" y="1223771"/>
              <a:ext cx="4580382" cy="117271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5143" y="1223771"/>
              <a:ext cx="3153918" cy="11727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6404" y="1223771"/>
              <a:ext cx="3562350" cy="117271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3840" y="1181849"/>
            <a:ext cx="11902440" cy="1127125"/>
          </a:xfrm>
          <a:prstGeom prst="rect"/>
          <a:ln w="9525">
            <a:solidFill>
              <a:srgbClr val="45E281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280670">
              <a:lnSpc>
                <a:spcPct val="100000"/>
              </a:lnSpc>
              <a:spcBef>
                <a:spcPts val="1400"/>
              </a:spcBef>
            </a:pPr>
            <a:r>
              <a:rPr dirty="0" sz="4200" spc="-25">
                <a:solidFill>
                  <a:srgbClr val="538235"/>
                </a:solidFill>
              </a:rPr>
              <a:t>Impact</a:t>
            </a:r>
            <a:r>
              <a:rPr dirty="0" sz="4200" spc="-200">
                <a:solidFill>
                  <a:srgbClr val="538235"/>
                </a:solidFill>
              </a:rPr>
              <a:t> </a:t>
            </a:r>
            <a:r>
              <a:rPr dirty="0" sz="4200">
                <a:solidFill>
                  <a:srgbClr val="538235"/>
                </a:solidFill>
              </a:rPr>
              <a:t>of</a:t>
            </a:r>
            <a:r>
              <a:rPr dirty="0" sz="4200" spc="-125">
                <a:solidFill>
                  <a:srgbClr val="538235"/>
                </a:solidFill>
              </a:rPr>
              <a:t> </a:t>
            </a:r>
            <a:r>
              <a:rPr dirty="0" sz="4200" spc="-85">
                <a:solidFill>
                  <a:srgbClr val="0066FF"/>
                </a:solidFill>
              </a:rPr>
              <a:t>CLIMATE</a:t>
            </a:r>
            <a:r>
              <a:rPr dirty="0" sz="4200" spc="-150">
                <a:solidFill>
                  <a:srgbClr val="0066FF"/>
                </a:solidFill>
              </a:rPr>
              <a:t> </a:t>
            </a:r>
            <a:r>
              <a:rPr dirty="0" sz="4200" spc="-25">
                <a:solidFill>
                  <a:srgbClr val="0066FF"/>
                </a:solidFill>
              </a:rPr>
              <a:t>CHANGE</a:t>
            </a:r>
            <a:r>
              <a:rPr dirty="0" sz="4200" spc="-170">
                <a:solidFill>
                  <a:srgbClr val="0066FF"/>
                </a:solidFill>
              </a:rPr>
              <a:t> </a:t>
            </a:r>
            <a:r>
              <a:rPr dirty="0" sz="4200">
                <a:solidFill>
                  <a:srgbClr val="538235"/>
                </a:solidFill>
              </a:rPr>
              <a:t>on</a:t>
            </a:r>
            <a:r>
              <a:rPr dirty="0" sz="4200" spc="-160">
                <a:solidFill>
                  <a:srgbClr val="538235"/>
                </a:solidFill>
              </a:rPr>
              <a:t> </a:t>
            </a:r>
            <a:r>
              <a:rPr dirty="0" sz="4200" spc="-25">
                <a:solidFill>
                  <a:srgbClr val="538235"/>
                </a:solidFill>
              </a:rPr>
              <a:t>food</a:t>
            </a:r>
            <a:r>
              <a:rPr dirty="0" sz="4200" spc="-175">
                <a:solidFill>
                  <a:srgbClr val="538235"/>
                </a:solidFill>
              </a:rPr>
              <a:t> </a:t>
            </a:r>
            <a:r>
              <a:rPr dirty="0" sz="4200">
                <a:solidFill>
                  <a:srgbClr val="538235"/>
                </a:solidFill>
              </a:rPr>
              <a:t>for</a:t>
            </a:r>
            <a:r>
              <a:rPr dirty="0" sz="4200" spc="-125">
                <a:solidFill>
                  <a:srgbClr val="538235"/>
                </a:solidFill>
              </a:rPr>
              <a:t> </a:t>
            </a:r>
            <a:r>
              <a:rPr dirty="0" u="sng" sz="4200" spc="-2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</a:rPr>
              <a:t>Latin</a:t>
            </a:r>
            <a:r>
              <a:rPr dirty="0" u="sng" sz="4200" spc="-18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</a:rPr>
              <a:t> </a:t>
            </a:r>
            <a:r>
              <a:rPr dirty="0" u="sng" sz="4200" spc="-1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</a:rPr>
              <a:t>America</a:t>
            </a:r>
            <a:endParaRPr sz="4200"/>
          </a:p>
        </p:txBody>
      </p:sp>
      <p:grpSp>
        <p:nvGrpSpPr>
          <p:cNvPr id="9" name="object 9" descr=""/>
          <p:cNvGrpSpPr/>
          <p:nvPr/>
        </p:nvGrpSpPr>
        <p:grpSpPr>
          <a:xfrm>
            <a:off x="5170932" y="1952244"/>
            <a:ext cx="7011670" cy="3803650"/>
            <a:chOff x="5170932" y="1952244"/>
            <a:chExt cx="7011670" cy="380365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86444" y="1952244"/>
              <a:ext cx="2922270" cy="8001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270627" y="2373198"/>
              <a:ext cx="6775450" cy="3277870"/>
            </a:xfrm>
            <a:custGeom>
              <a:avLst/>
              <a:gdLst/>
              <a:ahLst/>
              <a:cxnLst/>
              <a:rect l="l" t="t" r="r" b="b"/>
              <a:pathLst>
                <a:path w="6775450" h="3277870">
                  <a:moveTo>
                    <a:pt x="6775323" y="0"/>
                  </a:moveTo>
                  <a:lnTo>
                    <a:pt x="0" y="0"/>
                  </a:lnTo>
                  <a:lnTo>
                    <a:pt x="0" y="3277362"/>
                  </a:lnTo>
                  <a:lnTo>
                    <a:pt x="6775323" y="3277362"/>
                  </a:lnTo>
                  <a:lnTo>
                    <a:pt x="6775323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04503" y="2630424"/>
              <a:ext cx="1962150" cy="73075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62616" y="2630424"/>
              <a:ext cx="1919477" cy="73075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5816" y="2987040"/>
              <a:ext cx="939546" cy="73075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4936" y="2987040"/>
              <a:ext cx="1037082" cy="7307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43116" y="2987040"/>
              <a:ext cx="1352550" cy="73075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35239" y="2987040"/>
              <a:ext cx="683514" cy="73075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59852" y="2987040"/>
              <a:ext cx="883157" cy="73075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81060" y="2987040"/>
              <a:ext cx="1293113" cy="73075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70932" y="3486911"/>
              <a:ext cx="521982" cy="68351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85816" y="3470147"/>
              <a:ext cx="1573530" cy="73075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68084" y="3470147"/>
              <a:ext cx="1835657" cy="73075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32576" y="4311395"/>
              <a:ext cx="1916429" cy="73075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85816" y="5024627"/>
              <a:ext cx="1576578" cy="73075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98920" y="5024627"/>
              <a:ext cx="2030729" cy="730757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5270627" y="2373198"/>
            <a:ext cx="6775450" cy="3277870"/>
          </a:xfrm>
          <a:prstGeom prst="rect">
            <a:avLst/>
          </a:prstGeom>
          <a:ln w="9525">
            <a:solidFill>
              <a:srgbClr val="6F2F9F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just" marL="320675" marR="81915" indent="-228600">
              <a:lnSpc>
                <a:spcPct val="90000"/>
              </a:lnSpc>
              <a:spcBef>
                <a:spcPts val="200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600">
                <a:latin typeface="Calibri"/>
                <a:cs typeface="Calibri"/>
              </a:rPr>
              <a:t>Changing</a:t>
            </a:r>
            <a:r>
              <a:rPr dirty="0" sz="2600" spc="8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rainfall</a:t>
            </a:r>
            <a:r>
              <a:rPr dirty="0" sz="2600" spc="9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patterns</a:t>
            </a:r>
            <a:r>
              <a:rPr dirty="0" sz="2600" spc="9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95">
                <a:latin typeface="Calibri"/>
                <a:cs typeface="Calibri"/>
              </a:rPr>
              <a:t>  </a:t>
            </a:r>
            <a:r>
              <a:rPr dirty="0" sz="2600" spc="-10">
                <a:latin typeface="Calibri"/>
                <a:cs typeface="Calibri"/>
              </a:rPr>
              <a:t>temperatures </a:t>
            </a:r>
            <a:r>
              <a:rPr dirty="0" sz="2600">
                <a:latin typeface="Calibri"/>
                <a:cs typeface="Calibri"/>
              </a:rPr>
              <a:t>have</a:t>
            </a:r>
            <a:r>
              <a:rPr dirty="0" sz="2600" spc="3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impacted</a:t>
            </a:r>
            <a:r>
              <a:rPr dirty="0" sz="2600" spc="3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3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3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agricultural</a:t>
            </a:r>
            <a:r>
              <a:rPr dirty="0" sz="2600" spc="4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production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crop quality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region</a:t>
            </a:r>
            <a:endParaRPr sz="2600">
              <a:latin typeface="Calibri"/>
              <a:cs typeface="Calibri"/>
            </a:endParaRPr>
          </a:p>
          <a:p>
            <a:pPr algn="just" marL="320675" marR="81915" indent="-228600">
              <a:lnSpc>
                <a:spcPts val="2810"/>
              </a:lnSpc>
              <a:spcBef>
                <a:spcPts val="103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600">
                <a:latin typeface="Calibri"/>
                <a:cs typeface="Calibri"/>
              </a:rPr>
              <a:t>Growing</a:t>
            </a:r>
            <a:r>
              <a:rPr dirty="0" sz="2600" spc="35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conditions</a:t>
            </a:r>
            <a:r>
              <a:rPr dirty="0" sz="2600" spc="35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35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crops</a:t>
            </a:r>
            <a:r>
              <a:rPr dirty="0" sz="2600" spc="3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360">
                <a:latin typeface="Calibri"/>
                <a:cs typeface="Calibri"/>
              </a:rPr>
              <a:t>  </a:t>
            </a:r>
            <a:r>
              <a:rPr dirty="0" sz="2600" spc="-10">
                <a:latin typeface="Calibri"/>
                <a:cs typeface="Calibri"/>
              </a:rPr>
              <a:t>planting </a:t>
            </a:r>
            <a:r>
              <a:rPr dirty="0" sz="2600">
                <a:latin typeface="Calibri"/>
                <a:cs typeface="Calibri"/>
              </a:rPr>
              <a:t>seasons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have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changed</a:t>
            </a:r>
            <a:endParaRPr sz="2600">
              <a:latin typeface="Calibri"/>
              <a:cs typeface="Calibri"/>
            </a:endParaRPr>
          </a:p>
          <a:p>
            <a:pPr algn="just" marL="320675" marR="81915" indent="-228600">
              <a:lnSpc>
                <a:spcPts val="2810"/>
              </a:lnSpc>
              <a:spcBef>
                <a:spcPts val="100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36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production</a:t>
            </a:r>
            <a:r>
              <a:rPr dirty="0" sz="2600" spc="36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37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soyabeans</a:t>
            </a:r>
            <a:r>
              <a:rPr dirty="0" sz="2600" spc="37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has</a:t>
            </a:r>
            <a:r>
              <a:rPr dirty="0" sz="2600" spc="370">
                <a:latin typeface="Calibri"/>
                <a:cs typeface="Calibri"/>
              </a:rPr>
              <a:t>  </a:t>
            </a:r>
            <a:r>
              <a:rPr dirty="0" sz="2600" spc="-10">
                <a:latin typeface="Calibri"/>
                <a:cs typeface="Calibri"/>
              </a:rPr>
              <a:t>already </a:t>
            </a:r>
            <a:r>
              <a:rPr dirty="0" sz="2600">
                <a:latin typeface="Calibri"/>
                <a:cs typeface="Calibri"/>
              </a:rPr>
              <a:t>reduced</a:t>
            </a:r>
            <a:r>
              <a:rPr dirty="0" sz="2600" spc="3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by</a:t>
            </a:r>
            <a:r>
              <a:rPr dirty="0" sz="2600" spc="3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20%,</a:t>
            </a:r>
            <a:r>
              <a:rPr dirty="0" sz="2600" spc="3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while</a:t>
            </a:r>
            <a:r>
              <a:rPr dirty="0" sz="2600" spc="3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3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cereal</a:t>
            </a:r>
            <a:r>
              <a:rPr dirty="0" sz="2600" spc="3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harvest</a:t>
            </a:r>
            <a:r>
              <a:rPr dirty="0" sz="2600" spc="33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has </a:t>
            </a:r>
            <a:r>
              <a:rPr dirty="0" sz="2600">
                <a:latin typeface="Calibri"/>
                <a:cs typeface="Calibri"/>
              </a:rPr>
              <a:t>declined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significantly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all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due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climate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change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43840" y="74434"/>
            <a:ext cx="11686540" cy="5521325"/>
            <a:chOff x="143840" y="74434"/>
            <a:chExt cx="11686540" cy="5521325"/>
          </a:xfrm>
        </p:grpSpPr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80668" y="74434"/>
              <a:ext cx="1449287" cy="106805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3840" y="2486126"/>
              <a:ext cx="4976941" cy="3109594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143840" y="5857951"/>
            <a:ext cx="11902440" cy="861060"/>
          </a:xfrm>
          <a:prstGeom prst="rect">
            <a:avLst/>
          </a:prstGeom>
          <a:solidFill>
            <a:srgbClr val="A9D18E"/>
          </a:solidFill>
          <a:ln w="12700">
            <a:solidFill>
              <a:srgbClr val="41709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215"/>
              </a:lnSpc>
            </a:pPr>
            <a:r>
              <a:rPr dirty="0" sz="2800">
                <a:latin typeface="Calibri"/>
                <a:cs typeface="Calibri"/>
              </a:rPr>
              <a:t>Extreme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weather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events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hazards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already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increasing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levels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food</a:t>
            </a:r>
            <a:endParaRPr sz="2800">
              <a:latin typeface="Calibri"/>
              <a:cs typeface="Calibri"/>
            </a:endParaRPr>
          </a:p>
          <a:p>
            <a:pPr algn="ctr" marL="5080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insecurity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region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8239" y="1117091"/>
            <a:ext cx="11690350" cy="1229360"/>
            <a:chOff x="238239" y="1117091"/>
            <a:chExt cx="11690350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238239" y="1207477"/>
              <a:ext cx="11690350" cy="914400"/>
            </a:xfrm>
            <a:custGeom>
              <a:avLst/>
              <a:gdLst/>
              <a:ahLst/>
              <a:cxnLst/>
              <a:rect l="l" t="t" r="r" b="b"/>
              <a:pathLst>
                <a:path w="11690350" h="914400">
                  <a:moveTo>
                    <a:pt x="11690096" y="0"/>
                  </a:moveTo>
                  <a:lnTo>
                    <a:pt x="0" y="0"/>
                  </a:lnTo>
                  <a:lnTo>
                    <a:pt x="0" y="913930"/>
                  </a:lnTo>
                  <a:lnTo>
                    <a:pt x="11690096" y="913930"/>
                  </a:lnTo>
                  <a:lnTo>
                    <a:pt x="11690096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636" y="1117091"/>
              <a:ext cx="2946654" cy="122910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7104" y="1117091"/>
              <a:ext cx="4799838" cy="12291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0755" y="1117091"/>
              <a:ext cx="3297174" cy="122910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1743" y="1117091"/>
              <a:ext cx="2302002" cy="122910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8239" y="1207477"/>
            <a:ext cx="11690350" cy="914400"/>
          </a:xfrm>
          <a:prstGeom prst="rect"/>
          <a:ln w="9525">
            <a:solidFill>
              <a:srgbClr val="45E281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marL="623570">
              <a:lnSpc>
                <a:spcPct val="100000"/>
              </a:lnSpc>
              <a:spcBef>
                <a:spcPts val="409"/>
              </a:spcBef>
            </a:pPr>
            <a:r>
              <a:rPr dirty="0" spc="-20">
                <a:solidFill>
                  <a:srgbClr val="538235"/>
                </a:solidFill>
              </a:rPr>
              <a:t>Impact</a:t>
            </a:r>
            <a:r>
              <a:rPr dirty="0" spc="-180">
                <a:solidFill>
                  <a:srgbClr val="538235"/>
                </a:solidFill>
              </a:rPr>
              <a:t> </a:t>
            </a:r>
            <a:r>
              <a:rPr dirty="0">
                <a:solidFill>
                  <a:srgbClr val="538235"/>
                </a:solidFill>
              </a:rPr>
              <a:t>of</a:t>
            </a:r>
            <a:r>
              <a:rPr dirty="0" spc="-155">
                <a:solidFill>
                  <a:srgbClr val="538235"/>
                </a:solidFill>
              </a:rPr>
              <a:t> </a:t>
            </a:r>
            <a:r>
              <a:rPr dirty="0" spc="-80">
                <a:solidFill>
                  <a:srgbClr val="0066FF"/>
                </a:solidFill>
              </a:rPr>
              <a:t>CLIMATE</a:t>
            </a:r>
            <a:r>
              <a:rPr dirty="0" spc="-170">
                <a:solidFill>
                  <a:srgbClr val="0066FF"/>
                </a:solidFill>
              </a:rPr>
              <a:t> </a:t>
            </a:r>
            <a:r>
              <a:rPr dirty="0" spc="-25">
                <a:solidFill>
                  <a:srgbClr val="0066FF"/>
                </a:solidFill>
              </a:rPr>
              <a:t>CHANGE</a:t>
            </a:r>
            <a:r>
              <a:rPr dirty="0" spc="-175">
                <a:solidFill>
                  <a:srgbClr val="0066FF"/>
                </a:solidFill>
              </a:rPr>
              <a:t> </a:t>
            </a:r>
            <a:r>
              <a:rPr dirty="0">
                <a:solidFill>
                  <a:srgbClr val="538235"/>
                </a:solidFill>
              </a:rPr>
              <a:t>on</a:t>
            </a:r>
            <a:r>
              <a:rPr dirty="0" spc="-175">
                <a:solidFill>
                  <a:srgbClr val="538235"/>
                </a:solidFill>
              </a:rPr>
              <a:t> </a:t>
            </a:r>
            <a:r>
              <a:rPr dirty="0" spc="-45">
                <a:solidFill>
                  <a:srgbClr val="538235"/>
                </a:solidFill>
              </a:rPr>
              <a:t>food</a:t>
            </a:r>
            <a:r>
              <a:rPr dirty="0" spc="-180">
                <a:solidFill>
                  <a:srgbClr val="538235"/>
                </a:solidFill>
              </a:rPr>
              <a:t> </a:t>
            </a:r>
            <a:r>
              <a:rPr dirty="0" spc="-10">
                <a:solidFill>
                  <a:srgbClr val="538235"/>
                </a:solidFill>
              </a:rPr>
              <a:t>for</a:t>
            </a:r>
            <a:r>
              <a:rPr dirty="0" spc="-170">
                <a:solidFill>
                  <a:srgbClr val="538235"/>
                </a:solidFill>
              </a:rPr>
              <a:t> </a:t>
            </a:r>
            <a:r>
              <a:rPr dirty="0" u="sng" spc="-1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</a:rPr>
              <a:t>Europe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3808476" y="1879092"/>
            <a:ext cx="8273415" cy="3740785"/>
            <a:chOff x="3808476" y="1879092"/>
            <a:chExt cx="8273415" cy="374078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7023" y="1879092"/>
              <a:ext cx="1631442" cy="8458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923411" y="2340483"/>
              <a:ext cx="8005445" cy="3155950"/>
            </a:xfrm>
            <a:custGeom>
              <a:avLst/>
              <a:gdLst/>
              <a:ahLst/>
              <a:cxnLst/>
              <a:rect l="l" t="t" r="r" b="b"/>
              <a:pathLst>
                <a:path w="8005445" h="3155950">
                  <a:moveTo>
                    <a:pt x="8004936" y="0"/>
                  </a:moveTo>
                  <a:lnTo>
                    <a:pt x="0" y="0"/>
                  </a:lnTo>
                  <a:lnTo>
                    <a:pt x="0" y="3155950"/>
                  </a:lnTo>
                  <a:lnTo>
                    <a:pt x="8004936" y="3155950"/>
                  </a:lnTo>
                  <a:lnTo>
                    <a:pt x="800493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0040" y="3125724"/>
              <a:ext cx="1869186" cy="78714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4416" y="3125724"/>
              <a:ext cx="948689" cy="78714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8296" y="3125724"/>
              <a:ext cx="1379981" cy="78714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71944" y="3125724"/>
              <a:ext cx="1696974" cy="78714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84108" y="3125724"/>
              <a:ext cx="1314450" cy="78714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8476" y="3570732"/>
              <a:ext cx="560070" cy="73380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21836" y="3552444"/>
              <a:ext cx="1718310" cy="78714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99532" y="3552444"/>
              <a:ext cx="1343406" cy="78714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2324" y="3552444"/>
              <a:ext cx="1290066" cy="78714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21836" y="3979164"/>
              <a:ext cx="1151382" cy="78714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90516" y="3979164"/>
              <a:ext cx="709422" cy="78714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7236" y="3979164"/>
              <a:ext cx="1643634" cy="78714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21836" y="4405884"/>
              <a:ext cx="1764030" cy="78714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37860" y="4405884"/>
              <a:ext cx="1680210" cy="78714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70064" y="4405884"/>
              <a:ext cx="1747266" cy="78714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23932" y="4405884"/>
              <a:ext cx="1957577" cy="78714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82840" y="4832604"/>
              <a:ext cx="1870709" cy="787145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4002785" y="2351277"/>
            <a:ext cx="7849234" cy="3013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0029" marR="5080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Increasing</a:t>
            </a:r>
            <a:r>
              <a:rPr dirty="0" sz="2800" spc="4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evidence</a:t>
            </a:r>
            <a:r>
              <a:rPr dirty="0" sz="2800" spc="40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4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negative</a:t>
            </a:r>
            <a:r>
              <a:rPr dirty="0" sz="2800" spc="4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impact</a:t>
            </a:r>
            <a:r>
              <a:rPr dirty="0" sz="2800" spc="4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4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Climate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Change</a:t>
            </a:r>
            <a:r>
              <a:rPr dirty="0" sz="2800" spc="6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6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6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6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nutrition</a:t>
            </a:r>
            <a:r>
              <a:rPr dirty="0" sz="2800" spc="6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security</a:t>
            </a:r>
            <a:r>
              <a:rPr dirty="0" sz="2800" spc="6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6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6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EU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(especially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newer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member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states)</a:t>
            </a:r>
            <a:endParaRPr sz="2800">
              <a:latin typeface="Calibri"/>
              <a:cs typeface="Calibri"/>
            </a:endParaRPr>
          </a:p>
          <a:p>
            <a:pPr algn="just" marL="240029" marR="5080" indent="-227329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Reduced</a:t>
            </a:r>
            <a:r>
              <a:rPr dirty="0" sz="2800" spc="2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cereal</a:t>
            </a:r>
            <a:r>
              <a:rPr dirty="0" sz="2800" spc="2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yields</a:t>
            </a:r>
            <a:r>
              <a:rPr dirty="0" sz="2800" spc="2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2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southern</a:t>
            </a:r>
            <a:r>
              <a:rPr dirty="0" sz="2800" spc="2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Europe,</a:t>
            </a:r>
            <a:r>
              <a:rPr dirty="0" sz="2800" spc="2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reduced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yield</a:t>
            </a:r>
            <a:r>
              <a:rPr dirty="0" sz="2800" spc="5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&amp;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nutrient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content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fruit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6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vegetables,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changing</a:t>
            </a:r>
            <a:r>
              <a:rPr dirty="0" sz="2800" spc="450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fisheries</a:t>
            </a:r>
            <a:r>
              <a:rPr dirty="0" sz="2800" spc="450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activities,</a:t>
            </a:r>
            <a:r>
              <a:rPr dirty="0" sz="2800" spc="45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455">
                <a:latin typeface="Calibri"/>
                <a:cs typeface="Calibri"/>
              </a:rPr>
              <a:t>   </a:t>
            </a:r>
            <a:r>
              <a:rPr dirty="0" sz="2800" spc="-10">
                <a:latin typeface="Calibri"/>
                <a:cs typeface="Calibri"/>
              </a:rPr>
              <a:t>expanding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distribution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livestock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infections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238239" y="74434"/>
            <a:ext cx="11808460" cy="4930140"/>
            <a:chOff x="238239" y="74434"/>
            <a:chExt cx="11808460" cy="4930140"/>
          </a:xfrm>
        </p:grpSpPr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65098" y="189823"/>
              <a:ext cx="1845526" cy="73883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8239" y="2409316"/>
              <a:ext cx="3460241" cy="2595117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238239" y="5650560"/>
            <a:ext cx="11690350" cy="927100"/>
          </a:xfrm>
          <a:prstGeom prst="rect">
            <a:avLst/>
          </a:prstGeom>
          <a:solidFill>
            <a:srgbClr val="A9D18E"/>
          </a:solidFill>
          <a:ln w="12700">
            <a:solidFill>
              <a:srgbClr val="41709C"/>
            </a:solidFill>
          </a:ln>
        </p:spPr>
        <p:txBody>
          <a:bodyPr wrap="square" lIns="0" tIns="14605" rIns="0" bIns="0" rtlCol="0" vert="horz">
            <a:spAutoFit/>
          </a:bodyPr>
          <a:lstStyle/>
          <a:p>
            <a:pPr marL="3561079" marR="195580" indent="-3362325">
              <a:lnSpc>
                <a:spcPct val="100000"/>
              </a:lnSpc>
              <a:spcBef>
                <a:spcPts val="115"/>
              </a:spcBef>
              <a:tabLst>
                <a:tab pos="1964689" algn="l"/>
                <a:tab pos="4840605" algn="l"/>
              </a:tabLst>
            </a:pPr>
            <a:r>
              <a:rPr dirty="0" sz="2800" spc="-10">
                <a:latin typeface="Calibri"/>
                <a:cs typeface="Calibri"/>
              </a:rPr>
              <a:t>Adaptation</a:t>
            </a:r>
            <a:r>
              <a:rPr dirty="0" sz="2800">
                <a:latin typeface="Calibri"/>
                <a:cs typeface="Calibri"/>
              </a:rPr>
              <a:t>	includes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modifying</a:t>
            </a:r>
            <a:r>
              <a:rPr dirty="0" sz="2800">
                <a:latin typeface="Calibri"/>
                <a:cs typeface="Calibri"/>
              </a:rPr>
              <a:t>	farming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practices,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breeding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crops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are </a:t>
            </a:r>
            <a:r>
              <a:rPr dirty="0" sz="2800">
                <a:latin typeface="Calibri"/>
                <a:cs typeface="Calibri"/>
              </a:rPr>
              <a:t>more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resilient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(a)biotic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stress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973" y="597408"/>
            <a:ext cx="11656060" cy="2430780"/>
            <a:chOff x="145973" y="597408"/>
            <a:chExt cx="11656060" cy="2430780"/>
          </a:xfrm>
        </p:grpSpPr>
        <p:sp>
          <p:nvSpPr>
            <p:cNvPr id="3" name="object 3" descr=""/>
            <p:cNvSpPr/>
            <p:nvPr/>
          </p:nvSpPr>
          <p:spPr>
            <a:xfrm>
              <a:off x="145973" y="1151140"/>
              <a:ext cx="11656060" cy="1068070"/>
            </a:xfrm>
            <a:custGeom>
              <a:avLst/>
              <a:gdLst/>
              <a:ahLst/>
              <a:cxnLst/>
              <a:rect l="l" t="t" r="r" b="b"/>
              <a:pathLst>
                <a:path w="11656060" h="1068070">
                  <a:moveTo>
                    <a:pt x="11655552" y="0"/>
                  </a:moveTo>
                  <a:lnTo>
                    <a:pt x="0" y="0"/>
                  </a:lnTo>
                  <a:lnTo>
                    <a:pt x="0" y="1068057"/>
                  </a:lnTo>
                  <a:lnTo>
                    <a:pt x="11655552" y="1068057"/>
                  </a:lnTo>
                  <a:lnTo>
                    <a:pt x="1165555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0108" y="597408"/>
              <a:ext cx="4253484" cy="243078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8651" y="597408"/>
              <a:ext cx="1761744" cy="243078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5456" y="597408"/>
              <a:ext cx="2535936" cy="243078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22572" y="863295"/>
            <a:ext cx="4304030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800" spc="-135">
                <a:solidFill>
                  <a:srgbClr val="C00000"/>
                </a:solidFill>
              </a:rPr>
              <a:t>COVID-</a:t>
            </a:r>
            <a:r>
              <a:rPr dirty="0" sz="8800" spc="-25">
                <a:solidFill>
                  <a:srgbClr val="C00000"/>
                </a:solidFill>
              </a:rPr>
              <a:t>19</a:t>
            </a:r>
            <a:endParaRPr sz="8800"/>
          </a:p>
        </p:txBody>
      </p:sp>
      <p:grpSp>
        <p:nvGrpSpPr>
          <p:cNvPr id="8" name="object 8" descr=""/>
          <p:cNvGrpSpPr/>
          <p:nvPr/>
        </p:nvGrpSpPr>
        <p:grpSpPr>
          <a:xfrm>
            <a:off x="170637" y="74434"/>
            <a:ext cx="11664315" cy="6783705"/>
            <a:chOff x="170637" y="74434"/>
            <a:chExt cx="11664315" cy="678370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0505" y="198754"/>
              <a:ext cx="2591943" cy="6714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76987" y="5986487"/>
              <a:ext cx="11577955" cy="741045"/>
            </a:xfrm>
            <a:custGeom>
              <a:avLst/>
              <a:gdLst/>
              <a:ahLst/>
              <a:cxnLst/>
              <a:rect l="l" t="t" r="r" b="b"/>
              <a:pathLst>
                <a:path w="11577955" h="741045">
                  <a:moveTo>
                    <a:pt x="11577574" y="0"/>
                  </a:moveTo>
                  <a:lnTo>
                    <a:pt x="0" y="0"/>
                  </a:lnTo>
                  <a:lnTo>
                    <a:pt x="0" y="740524"/>
                  </a:lnTo>
                  <a:lnTo>
                    <a:pt x="11577574" y="740524"/>
                  </a:lnTo>
                  <a:lnTo>
                    <a:pt x="11577574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6987" y="5986487"/>
              <a:ext cx="11577955" cy="741045"/>
            </a:xfrm>
            <a:custGeom>
              <a:avLst/>
              <a:gdLst/>
              <a:ahLst/>
              <a:cxnLst/>
              <a:rect l="l" t="t" r="r" b="b"/>
              <a:pathLst>
                <a:path w="11577955" h="741045">
                  <a:moveTo>
                    <a:pt x="0" y="740524"/>
                  </a:moveTo>
                  <a:lnTo>
                    <a:pt x="11577574" y="740524"/>
                  </a:lnTo>
                  <a:lnTo>
                    <a:pt x="11577574" y="0"/>
                  </a:lnTo>
                  <a:lnTo>
                    <a:pt x="0" y="0"/>
                  </a:lnTo>
                  <a:lnTo>
                    <a:pt x="0" y="74052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643" y="5815583"/>
              <a:ext cx="8059674" cy="78714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92212" y="5815583"/>
              <a:ext cx="1091946" cy="78714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7051" y="5815583"/>
              <a:ext cx="3417570" cy="78714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8728" y="6242302"/>
              <a:ext cx="4956810" cy="615697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408838" y="5895847"/>
            <a:ext cx="1111567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51529" marR="5080" indent="-333946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Preliminary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data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indicates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during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pandemic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350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million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people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were 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insecure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across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globe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94068" y="2257107"/>
            <a:ext cx="10958830" cy="3617595"/>
            <a:chOff x="494068" y="2257107"/>
            <a:chExt cx="10958830" cy="3617595"/>
          </a:xfrm>
        </p:grpSpPr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593" y="2266632"/>
              <a:ext cx="5683504" cy="358546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98830" y="2261870"/>
              <a:ext cx="5693410" cy="3595370"/>
            </a:xfrm>
            <a:custGeom>
              <a:avLst/>
              <a:gdLst/>
              <a:ahLst/>
              <a:cxnLst/>
              <a:rect l="l" t="t" r="r" b="b"/>
              <a:pathLst>
                <a:path w="5693410" h="3595370">
                  <a:moveTo>
                    <a:pt x="0" y="3594989"/>
                  </a:moveTo>
                  <a:lnTo>
                    <a:pt x="5693029" y="3594989"/>
                  </a:lnTo>
                  <a:lnTo>
                    <a:pt x="5693029" y="0"/>
                  </a:lnTo>
                  <a:lnTo>
                    <a:pt x="0" y="0"/>
                  </a:lnTo>
                  <a:lnTo>
                    <a:pt x="0" y="359498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18757" y="2281377"/>
              <a:ext cx="5124322" cy="358368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314058" y="2276614"/>
              <a:ext cx="5133975" cy="3593465"/>
            </a:xfrm>
            <a:custGeom>
              <a:avLst/>
              <a:gdLst/>
              <a:ahLst/>
              <a:cxnLst/>
              <a:rect l="l" t="t" r="r" b="b"/>
              <a:pathLst>
                <a:path w="5133975" h="3593465">
                  <a:moveTo>
                    <a:pt x="0" y="3593211"/>
                  </a:moveTo>
                  <a:lnTo>
                    <a:pt x="5133975" y="3593211"/>
                  </a:lnTo>
                  <a:lnTo>
                    <a:pt x="5133975" y="0"/>
                  </a:lnTo>
                  <a:lnTo>
                    <a:pt x="0" y="0"/>
                  </a:lnTo>
                  <a:lnTo>
                    <a:pt x="0" y="3593211"/>
                  </a:lnTo>
                  <a:close/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9861" y="975360"/>
            <a:ext cx="11202035" cy="1229360"/>
            <a:chOff x="669861" y="975360"/>
            <a:chExt cx="1120203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674623" y="1142530"/>
              <a:ext cx="11192510" cy="760095"/>
            </a:xfrm>
            <a:custGeom>
              <a:avLst/>
              <a:gdLst/>
              <a:ahLst/>
              <a:cxnLst/>
              <a:rect l="l" t="t" r="r" b="b"/>
              <a:pathLst>
                <a:path w="11192510" h="760094">
                  <a:moveTo>
                    <a:pt x="11192002" y="0"/>
                  </a:moveTo>
                  <a:lnTo>
                    <a:pt x="0" y="0"/>
                  </a:lnTo>
                  <a:lnTo>
                    <a:pt x="0" y="759802"/>
                  </a:lnTo>
                  <a:lnTo>
                    <a:pt x="11192002" y="759802"/>
                  </a:lnTo>
                  <a:lnTo>
                    <a:pt x="1119200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4623" y="1142530"/>
              <a:ext cx="11192510" cy="760095"/>
            </a:xfrm>
            <a:custGeom>
              <a:avLst/>
              <a:gdLst/>
              <a:ahLst/>
              <a:cxnLst/>
              <a:rect l="l" t="t" r="r" b="b"/>
              <a:pathLst>
                <a:path w="11192510" h="760094">
                  <a:moveTo>
                    <a:pt x="0" y="759802"/>
                  </a:moveTo>
                  <a:lnTo>
                    <a:pt x="11192002" y="759802"/>
                  </a:lnTo>
                  <a:lnTo>
                    <a:pt x="11192002" y="0"/>
                  </a:lnTo>
                  <a:lnTo>
                    <a:pt x="0" y="0"/>
                  </a:lnTo>
                  <a:lnTo>
                    <a:pt x="0" y="759802"/>
                  </a:lnTo>
                  <a:close/>
                </a:path>
              </a:pathLst>
            </a:custGeom>
            <a:ln w="9525">
              <a:solidFill>
                <a:srgbClr val="45E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3744" y="975360"/>
              <a:ext cx="2946654" cy="12291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491" y="1737360"/>
              <a:ext cx="2315717" cy="8458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4212" y="975360"/>
              <a:ext cx="2141982" cy="12291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0008" y="975360"/>
              <a:ext cx="895349" cy="12291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9171" y="975360"/>
              <a:ext cx="1401318" cy="122910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4303" y="975360"/>
              <a:ext cx="3164586" cy="122910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52700">
              <a:lnSpc>
                <a:spcPct val="100000"/>
              </a:lnSpc>
              <a:spcBef>
                <a:spcPts val="105"/>
              </a:spcBef>
            </a:pPr>
            <a:r>
              <a:rPr dirty="0" spc="-20">
                <a:solidFill>
                  <a:srgbClr val="006FC0"/>
                </a:solidFill>
              </a:rPr>
              <a:t>Impact</a:t>
            </a:r>
            <a:r>
              <a:rPr dirty="0" spc="-14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of</a:t>
            </a:r>
            <a:r>
              <a:rPr dirty="0" spc="-135">
                <a:solidFill>
                  <a:srgbClr val="006FC0"/>
                </a:solidFill>
              </a:rPr>
              <a:t> </a:t>
            </a:r>
            <a:r>
              <a:rPr dirty="0" u="sng" spc="-6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COVID-</a:t>
            </a:r>
            <a:r>
              <a:rPr dirty="0" u="sng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19</a:t>
            </a:r>
            <a:r>
              <a:rPr dirty="0" u="sng" spc="-16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>
                <a:solidFill>
                  <a:srgbClr val="006FC0"/>
                </a:solidFill>
              </a:rPr>
              <a:t>on</a:t>
            </a:r>
            <a:r>
              <a:rPr dirty="0" spc="-155">
                <a:solidFill>
                  <a:srgbClr val="006FC0"/>
                </a:solidFill>
              </a:rPr>
              <a:t> </a:t>
            </a:r>
            <a:r>
              <a:rPr dirty="0" spc="-10">
                <a:solidFill>
                  <a:srgbClr val="006FC0"/>
                </a:solidFill>
              </a:rPr>
              <a:t>Hunger</a:t>
            </a:r>
          </a:p>
        </p:txBody>
      </p:sp>
      <p:grpSp>
        <p:nvGrpSpPr>
          <p:cNvPr id="12" name="object 12" descr=""/>
          <p:cNvGrpSpPr/>
          <p:nvPr/>
        </p:nvGrpSpPr>
        <p:grpSpPr>
          <a:xfrm>
            <a:off x="6156959" y="2036013"/>
            <a:ext cx="5709920" cy="3615054"/>
            <a:chOff x="6156959" y="2036013"/>
            <a:chExt cx="5709920" cy="3615054"/>
          </a:xfrm>
        </p:grpSpPr>
        <p:sp>
          <p:nvSpPr>
            <p:cNvPr id="13" name="object 13" descr=""/>
            <p:cNvSpPr/>
            <p:nvPr/>
          </p:nvSpPr>
          <p:spPr>
            <a:xfrm>
              <a:off x="6256908" y="2036013"/>
              <a:ext cx="5610225" cy="3615054"/>
            </a:xfrm>
            <a:custGeom>
              <a:avLst/>
              <a:gdLst/>
              <a:ahLst/>
              <a:cxnLst/>
              <a:rect l="l" t="t" r="r" b="b"/>
              <a:pathLst>
                <a:path w="5610225" h="3615054">
                  <a:moveTo>
                    <a:pt x="5609717" y="0"/>
                  </a:moveTo>
                  <a:lnTo>
                    <a:pt x="0" y="0"/>
                  </a:lnTo>
                  <a:lnTo>
                    <a:pt x="0" y="3614547"/>
                  </a:lnTo>
                  <a:lnTo>
                    <a:pt x="5609717" y="3614547"/>
                  </a:lnTo>
                  <a:lnTo>
                    <a:pt x="5609717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53955" y="2292095"/>
              <a:ext cx="1812798" cy="73075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1843" y="2648711"/>
              <a:ext cx="1402842" cy="7307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1843" y="3488435"/>
              <a:ext cx="5490209" cy="73075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6959" y="4704587"/>
              <a:ext cx="521969" cy="68199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1843" y="4686300"/>
              <a:ext cx="1102613" cy="73075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72855" y="4686300"/>
              <a:ext cx="998981" cy="73075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38259" y="4686300"/>
              <a:ext cx="601218" cy="73075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56647" y="4686300"/>
              <a:ext cx="998981" cy="73075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22051" y="4686300"/>
              <a:ext cx="672846" cy="730758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6256909" y="2036013"/>
            <a:ext cx="5610225" cy="3615054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20675" marR="107950" indent="-228600">
              <a:lnSpc>
                <a:spcPts val="2810"/>
              </a:lnSpc>
              <a:spcBef>
                <a:spcPts val="240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600">
                <a:latin typeface="Calibri"/>
                <a:cs typeface="Calibri"/>
              </a:rPr>
              <a:t>Global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livelihoods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food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availability </a:t>
            </a:r>
            <a:r>
              <a:rPr dirty="0" sz="2600">
                <a:latin typeface="Calibri"/>
                <a:cs typeface="Calibri"/>
              </a:rPr>
              <a:t>negatively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impacted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by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economic </a:t>
            </a:r>
            <a:r>
              <a:rPr dirty="0" sz="2600">
                <a:latin typeface="Calibri"/>
                <a:cs typeface="Calibri"/>
              </a:rPr>
              <a:t>shocks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related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pandemic</a:t>
            </a:r>
            <a:endParaRPr sz="2600">
              <a:latin typeface="Calibri"/>
              <a:cs typeface="Calibri"/>
            </a:endParaRPr>
          </a:p>
          <a:p>
            <a:pPr marL="320675" indent="-228600">
              <a:lnSpc>
                <a:spcPts val="2965"/>
              </a:lnSpc>
              <a:spcBef>
                <a:spcPts val="640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600">
                <a:latin typeface="Calibri"/>
                <a:cs typeface="Calibri"/>
              </a:rPr>
              <a:t>Lockdowns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negatively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impacted</a:t>
            </a:r>
            <a:endParaRPr sz="2600">
              <a:latin typeface="Calibri"/>
              <a:cs typeface="Calibri"/>
            </a:endParaRPr>
          </a:p>
          <a:p>
            <a:pPr marL="320675" marR="172720">
              <a:lnSpc>
                <a:spcPts val="2810"/>
              </a:lnSpc>
              <a:spcBef>
                <a:spcPts val="195"/>
              </a:spcBef>
            </a:pPr>
            <a:r>
              <a:rPr dirty="0" sz="2600">
                <a:latin typeface="Calibri"/>
                <a:cs typeface="Calibri"/>
              </a:rPr>
              <a:t>economy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agricultural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production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availability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distribution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food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globally</a:t>
            </a:r>
            <a:endParaRPr sz="2600">
              <a:latin typeface="Calibri"/>
              <a:cs typeface="Calibri"/>
            </a:endParaRPr>
          </a:p>
          <a:p>
            <a:pPr marL="320675" marR="1162685" indent="-228600">
              <a:lnSpc>
                <a:spcPts val="2810"/>
              </a:lnSpc>
              <a:spcBef>
                <a:spcPts val="100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600">
                <a:latin typeface="Calibri"/>
                <a:cs typeface="Calibri"/>
              </a:rPr>
              <a:t>Links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between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SDG1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SDG2 </a:t>
            </a:r>
            <a:r>
              <a:rPr dirty="0" sz="2600" spc="-10">
                <a:latin typeface="Calibri"/>
                <a:cs typeface="Calibri"/>
              </a:rPr>
              <a:t>enforced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256121" y="74434"/>
            <a:ext cx="11790045" cy="5576570"/>
            <a:chOff x="256121" y="74434"/>
            <a:chExt cx="11790045" cy="5576570"/>
          </a:xfrm>
        </p:grpSpPr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37149" y="127406"/>
              <a:ext cx="2339467" cy="8609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74624" y="2056460"/>
              <a:ext cx="5345430" cy="3594100"/>
            </a:xfrm>
            <a:custGeom>
              <a:avLst/>
              <a:gdLst/>
              <a:ahLst/>
              <a:cxnLst/>
              <a:rect l="l" t="t" r="r" b="b"/>
              <a:pathLst>
                <a:path w="5345430" h="3594100">
                  <a:moveTo>
                    <a:pt x="5345176" y="0"/>
                  </a:moveTo>
                  <a:lnTo>
                    <a:pt x="0" y="0"/>
                  </a:lnTo>
                  <a:lnTo>
                    <a:pt x="0" y="3594100"/>
                  </a:lnTo>
                  <a:lnTo>
                    <a:pt x="5345176" y="3594100"/>
                  </a:lnTo>
                  <a:lnTo>
                    <a:pt x="5345176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4547" y="1973580"/>
              <a:ext cx="521982" cy="68351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9431" y="1956815"/>
              <a:ext cx="2967990" cy="73075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82567" y="2796540"/>
              <a:ext cx="1922526" cy="73075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9431" y="3153156"/>
              <a:ext cx="2451354" cy="73075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57243" y="3153156"/>
              <a:ext cx="1187958" cy="73075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17264" y="3509771"/>
              <a:ext cx="1291589" cy="73075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81199" y="4351020"/>
              <a:ext cx="3425190" cy="730757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674623" y="5775959"/>
            <a:ext cx="11192510" cy="897255"/>
            <a:chOff x="674623" y="5775959"/>
            <a:chExt cx="11192510" cy="897255"/>
          </a:xfrm>
        </p:grpSpPr>
        <p:sp>
          <p:nvSpPr>
            <p:cNvPr id="39" name="object 39" descr=""/>
            <p:cNvSpPr/>
            <p:nvPr/>
          </p:nvSpPr>
          <p:spPr>
            <a:xfrm>
              <a:off x="674623" y="5804687"/>
              <a:ext cx="11192510" cy="688975"/>
            </a:xfrm>
            <a:custGeom>
              <a:avLst/>
              <a:gdLst/>
              <a:ahLst/>
              <a:cxnLst/>
              <a:rect l="l" t="t" r="r" b="b"/>
              <a:pathLst>
                <a:path w="11192510" h="688975">
                  <a:moveTo>
                    <a:pt x="11192002" y="0"/>
                  </a:moveTo>
                  <a:lnTo>
                    <a:pt x="0" y="0"/>
                  </a:lnTo>
                  <a:lnTo>
                    <a:pt x="0" y="688365"/>
                  </a:lnTo>
                  <a:lnTo>
                    <a:pt x="11192002" y="688365"/>
                  </a:lnTo>
                  <a:lnTo>
                    <a:pt x="1119200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82040" y="5775959"/>
              <a:ext cx="1591818" cy="89687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42743" y="5775959"/>
              <a:ext cx="656082" cy="89687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67712" y="5775959"/>
              <a:ext cx="9219438" cy="896874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674623" y="5804687"/>
            <a:ext cx="11192510" cy="688975"/>
          </a:xfrm>
          <a:prstGeom prst="rect">
            <a:avLst/>
          </a:prstGeom>
          <a:ln w="12700">
            <a:solidFill>
              <a:srgbClr val="41709C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659130">
              <a:lnSpc>
                <a:spcPct val="100000"/>
              </a:lnSpc>
              <a:spcBef>
                <a:spcPts val="600"/>
              </a:spcBef>
            </a:pPr>
            <a:r>
              <a:rPr dirty="0" sz="3200" spc="-35">
                <a:latin typeface="Calibri"/>
                <a:cs typeface="Calibri"/>
              </a:rPr>
              <a:t>COVID-</a:t>
            </a:r>
            <a:r>
              <a:rPr dirty="0" sz="3200">
                <a:latin typeface="Calibri"/>
                <a:cs typeface="Calibri"/>
              </a:rPr>
              <a:t>19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highlighted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interconnectedness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all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17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SDGs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74623" y="2056460"/>
            <a:ext cx="5345430" cy="35941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20040" marR="779145" indent="-228600">
              <a:lnSpc>
                <a:spcPts val="2810"/>
              </a:lnSpc>
              <a:spcBef>
                <a:spcPts val="240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600">
                <a:latin typeface="Calibri"/>
                <a:cs typeface="Calibri"/>
              </a:rPr>
              <a:t>Spatial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differences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direct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and </a:t>
            </a:r>
            <a:r>
              <a:rPr dirty="0" sz="2600">
                <a:latin typeface="Calibri"/>
                <a:cs typeface="Calibri"/>
              </a:rPr>
              <a:t>indirect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impact</a:t>
            </a:r>
            <a:endParaRPr sz="2600">
              <a:latin typeface="Calibri"/>
              <a:cs typeface="Calibri"/>
            </a:endParaRPr>
          </a:p>
          <a:p>
            <a:pPr marL="320040" marR="534670" indent="-228600">
              <a:lnSpc>
                <a:spcPct val="90000"/>
              </a:lnSpc>
              <a:spcBef>
                <a:spcPts val="950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600">
                <a:latin typeface="Calibri"/>
                <a:cs typeface="Calibri"/>
              </a:rPr>
              <a:t>Exposed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extent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insufficient </a:t>
            </a:r>
            <a:r>
              <a:rPr dirty="0" sz="2600">
                <a:latin typeface="Calibri"/>
                <a:cs typeface="Calibri"/>
              </a:rPr>
              <a:t>public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systems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such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social </a:t>
            </a:r>
            <a:r>
              <a:rPr dirty="0" sz="2600">
                <a:latin typeface="Calibri"/>
                <a:cs typeface="Calibri"/>
              </a:rPr>
              <a:t>protection,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weak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public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health systems</a:t>
            </a:r>
            <a:endParaRPr sz="2600">
              <a:latin typeface="Calibri"/>
              <a:cs typeface="Calibri"/>
            </a:endParaRPr>
          </a:p>
          <a:p>
            <a:pPr marL="320040" marR="583565" indent="-228600">
              <a:lnSpc>
                <a:spcPts val="2810"/>
              </a:lnSpc>
              <a:spcBef>
                <a:spcPts val="1050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600">
                <a:latin typeface="Calibri"/>
                <a:cs typeface="Calibri"/>
              </a:rPr>
              <a:t>Exposed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structural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inequalities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in </a:t>
            </a:r>
            <a:r>
              <a:rPr dirty="0" sz="2600" spc="-10">
                <a:latin typeface="Calibri"/>
                <a:cs typeface="Calibri"/>
              </a:rPr>
              <a:t>societies.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5808" y="960119"/>
            <a:ext cx="11655425" cy="1229360"/>
            <a:chOff x="395808" y="960119"/>
            <a:chExt cx="1165542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400570" y="1112926"/>
              <a:ext cx="11645900" cy="789940"/>
            </a:xfrm>
            <a:custGeom>
              <a:avLst/>
              <a:gdLst/>
              <a:ahLst/>
              <a:cxnLst/>
              <a:rect l="l" t="t" r="r" b="b"/>
              <a:pathLst>
                <a:path w="11645900" h="789939">
                  <a:moveTo>
                    <a:pt x="11645392" y="0"/>
                  </a:moveTo>
                  <a:lnTo>
                    <a:pt x="0" y="0"/>
                  </a:lnTo>
                  <a:lnTo>
                    <a:pt x="0" y="789406"/>
                  </a:lnTo>
                  <a:lnTo>
                    <a:pt x="11645392" y="789406"/>
                  </a:lnTo>
                  <a:lnTo>
                    <a:pt x="1164539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00570" y="1112926"/>
              <a:ext cx="11645900" cy="789940"/>
            </a:xfrm>
            <a:custGeom>
              <a:avLst/>
              <a:gdLst/>
              <a:ahLst/>
              <a:cxnLst/>
              <a:rect l="l" t="t" r="r" b="b"/>
              <a:pathLst>
                <a:path w="11645900" h="789939">
                  <a:moveTo>
                    <a:pt x="0" y="789406"/>
                  </a:moveTo>
                  <a:lnTo>
                    <a:pt x="11645392" y="789406"/>
                  </a:lnTo>
                  <a:lnTo>
                    <a:pt x="11645392" y="0"/>
                  </a:lnTo>
                  <a:lnTo>
                    <a:pt x="0" y="0"/>
                  </a:lnTo>
                  <a:lnTo>
                    <a:pt x="0" y="789406"/>
                  </a:lnTo>
                  <a:close/>
                </a:path>
              </a:pathLst>
            </a:custGeom>
            <a:ln w="9524">
              <a:solidFill>
                <a:srgbClr val="45E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500" y="960119"/>
              <a:ext cx="2946654" cy="12291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4968" y="960119"/>
              <a:ext cx="2141982" cy="122910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0763" y="960119"/>
              <a:ext cx="895350" cy="122910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9927" y="960119"/>
              <a:ext cx="1280922" cy="122910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5060" y="960119"/>
              <a:ext cx="3297174" cy="122910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66047" y="960119"/>
              <a:ext cx="2000250" cy="122910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48382" y="1089482"/>
            <a:ext cx="8357234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>
                <a:solidFill>
                  <a:srgbClr val="006FC0"/>
                </a:solidFill>
              </a:rPr>
              <a:t>Impact</a:t>
            </a:r>
            <a:r>
              <a:rPr dirty="0" spc="-16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of</a:t>
            </a:r>
            <a:r>
              <a:rPr dirty="0" spc="-145">
                <a:solidFill>
                  <a:srgbClr val="006FC0"/>
                </a:solidFill>
              </a:rPr>
              <a:t> </a:t>
            </a:r>
            <a:r>
              <a:rPr dirty="0" spc="-65">
                <a:solidFill>
                  <a:srgbClr val="C00000"/>
                </a:solidFill>
              </a:rPr>
              <a:t>COVID-</a:t>
            </a:r>
            <a:r>
              <a:rPr dirty="0">
                <a:solidFill>
                  <a:srgbClr val="C00000"/>
                </a:solidFill>
              </a:rPr>
              <a:t>19</a:t>
            </a:r>
            <a:r>
              <a:rPr dirty="0" spc="-17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on</a:t>
            </a:r>
            <a:r>
              <a:rPr dirty="0" spc="-170">
                <a:solidFill>
                  <a:srgbClr val="006FC0"/>
                </a:solidFill>
              </a:rPr>
              <a:t> </a:t>
            </a:r>
            <a:r>
              <a:rPr dirty="0" spc="-45">
                <a:solidFill>
                  <a:srgbClr val="006FC0"/>
                </a:solidFill>
              </a:rPr>
              <a:t>food</a:t>
            </a:r>
            <a:r>
              <a:rPr dirty="0" spc="-180">
                <a:solidFill>
                  <a:srgbClr val="006FC0"/>
                </a:solidFill>
              </a:rPr>
              <a:t> </a:t>
            </a:r>
            <a:r>
              <a:rPr dirty="0" spc="-10">
                <a:solidFill>
                  <a:srgbClr val="006FC0"/>
                </a:solidFill>
              </a:rPr>
              <a:t>for</a:t>
            </a:r>
            <a:r>
              <a:rPr dirty="0" spc="-160">
                <a:solidFill>
                  <a:srgbClr val="006FC0"/>
                </a:solidFill>
              </a:rPr>
              <a:t> </a:t>
            </a:r>
            <a:r>
              <a:rPr dirty="0" u="sng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Africa</a:t>
            </a:r>
          </a:p>
        </p:txBody>
      </p:sp>
      <p:grpSp>
        <p:nvGrpSpPr>
          <p:cNvPr id="12" name="object 12" descr=""/>
          <p:cNvGrpSpPr/>
          <p:nvPr/>
        </p:nvGrpSpPr>
        <p:grpSpPr>
          <a:xfrm>
            <a:off x="4747259" y="1722120"/>
            <a:ext cx="7386320" cy="5083810"/>
            <a:chOff x="4747259" y="1722120"/>
            <a:chExt cx="7386320" cy="5083810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01327" y="1722120"/>
              <a:ext cx="1329690" cy="8458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862448" y="2026767"/>
              <a:ext cx="7183755" cy="4600575"/>
            </a:xfrm>
            <a:custGeom>
              <a:avLst/>
              <a:gdLst/>
              <a:ahLst/>
              <a:cxnLst/>
              <a:rect l="l" t="t" r="r" b="b"/>
              <a:pathLst>
                <a:path w="7183755" h="4600575">
                  <a:moveTo>
                    <a:pt x="7183628" y="0"/>
                  </a:moveTo>
                  <a:lnTo>
                    <a:pt x="0" y="0"/>
                  </a:lnTo>
                  <a:lnTo>
                    <a:pt x="0" y="4600067"/>
                  </a:lnTo>
                  <a:lnTo>
                    <a:pt x="7183628" y="4600067"/>
                  </a:lnTo>
                  <a:lnTo>
                    <a:pt x="718362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7259" y="1900428"/>
              <a:ext cx="560070" cy="73380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60619" y="1882140"/>
              <a:ext cx="3295650" cy="78714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81159" y="2223516"/>
              <a:ext cx="2820161" cy="78714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60619" y="2564892"/>
              <a:ext cx="1128522" cy="78714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7259" y="3051048"/>
              <a:ext cx="560070" cy="73380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60619" y="3032760"/>
              <a:ext cx="3237737" cy="78714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01911" y="3374136"/>
              <a:ext cx="2885694" cy="78714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60619" y="3715512"/>
              <a:ext cx="904494" cy="78714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13119" y="4184904"/>
              <a:ext cx="1992629" cy="78714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7259" y="5012435"/>
              <a:ext cx="560070" cy="73380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60619" y="4994148"/>
              <a:ext cx="3283458" cy="78714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01811" y="4994148"/>
              <a:ext cx="3731513" cy="78714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60619" y="5335523"/>
              <a:ext cx="1128522" cy="78714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33815" y="5335523"/>
              <a:ext cx="1974342" cy="78714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08875" y="5676900"/>
              <a:ext cx="2509266" cy="78714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41635" y="5676900"/>
              <a:ext cx="2038350" cy="78714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60619" y="6018279"/>
              <a:ext cx="1887474" cy="787146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4941823" y="1960829"/>
            <a:ext cx="6877684" cy="458914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0029" marR="36195" indent="-227329">
              <a:lnSpc>
                <a:spcPct val="8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Enforced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directives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contain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virus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no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regard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livelihoods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ability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access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food</a:t>
            </a:r>
            <a:endParaRPr sz="2800">
              <a:latin typeface="Calibri"/>
              <a:cs typeface="Calibri"/>
            </a:endParaRPr>
          </a:p>
          <a:p>
            <a:pPr algn="just" marL="240029" marR="49530" indent="-227329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Urban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populations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Africa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were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hardest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hit,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triggering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implementation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emergency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food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aid</a:t>
            </a:r>
            <a:endParaRPr sz="2800">
              <a:latin typeface="Calibri"/>
              <a:cs typeface="Calibri"/>
            </a:endParaRPr>
          </a:p>
          <a:p>
            <a:pPr marL="240029" marR="659765" indent="-227329">
              <a:lnSpc>
                <a:spcPts val="269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Major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corruption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exposed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at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government 	levels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80000"/>
              </a:lnSpc>
              <a:spcBef>
                <a:spcPts val="10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Drop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production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limited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importation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of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meant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projected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73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million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more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Africans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were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insecure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the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pandemic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56121" y="74434"/>
            <a:ext cx="11790045" cy="5977255"/>
            <a:chOff x="256121" y="74434"/>
            <a:chExt cx="11790045" cy="5977255"/>
          </a:xfrm>
        </p:grpSpPr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37149" y="127406"/>
              <a:ext cx="2339467" cy="8609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0583" y="2095550"/>
              <a:ext cx="4376915" cy="39559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0648" y="1063752"/>
            <a:ext cx="11071860" cy="1229360"/>
            <a:chOff x="620648" y="1063752"/>
            <a:chExt cx="11071860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620648" y="1142504"/>
              <a:ext cx="11071860" cy="936625"/>
            </a:xfrm>
            <a:custGeom>
              <a:avLst/>
              <a:gdLst/>
              <a:ahLst/>
              <a:cxnLst/>
              <a:rect l="l" t="t" r="r" b="b"/>
              <a:pathLst>
                <a:path w="11071860" h="936625">
                  <a:moveTo>
                    <a:pt x="11071352" y="0"/>
                  </a:moveTo>
                  <a:lnTo>
                    <a:pt x="0" y="0"/>
                  </a:lnTo>
                  <a:lnTo>
                    <a:pt x="0" y="936231"/>
                  </a:lnTo>
                  <a:lnTo>
                    <a:pt x="11071352" y="936231"/>
                  </a:lnTo>
                  <a:lnTo>
                    <a:pt x="1107135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287" y="1063752"/>
              <a:ext cx="2946654" cy="12291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0756" y="1063752"/>
              <a:ext cx="2141982" cy="12291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6552" y="1063752"/>
              <a:ext cx="895350" cy="12291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5715" y="1063752"/>
              <a:ext cx="1280922" cy="12291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0847" y="1063752"/>
              <a:ext cx="3297174" cy="12291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31835" y="1063752"/>
              <a:ext cx="3734562" cy="122910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20648" y="1142504"/>
            <a:ext cx="11071860" cy="936625"/>
          </a:xfrm>
          <a:prstGeom prst="rect"/>
          <a:ln w="9525">
            <a:solidFill>
              <a:srgbClr val="45E281"/>
            </a:solidFill>
          </a:ln>
        </p:spPr>
        <p:txBody>
          <a:bodyPr wrap="square" lIns="0" tIns="63500" rIns="0" bIns="0" rtlCol="0" vert="horz">
            <a:spAutoFit/>
          </a:bodyPr>
          <a:lstStyle/>
          <a:p>
            <a:pPr marL="504825">
              <a:lnSpc>
                <a:spcPct val="100000"/>
              </a:lnSpc>
              <a:spcBef>
                <a:spcPts val="500"/>
              </a:spcBef>
            </a:pPr>
            <a:r>
              <a:rPr dirty="0" spc="-25">
                <a:solidFill>
                  <a:srgbClr val="006FC0"/>
                </a:solidFill>
              </a:rPr>
              <a:t>Impact</a:t>
            </a:r>
            <a:r>
              <a:rPr dirty="0" spc="-17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of</a:t>
            </a:r>
            <a:r>
              <a:rPr dirty="0" spc="-160">
                <a:solidFill>
                  <a:srgbClr val="006FC0"/>
                </a:solidFill>
              </a:rPr>
              <a:t> </a:t>
            </a:r>
            <a:r>
              <a:rPr dirty="0" spc="-65">
                <a:solidFill>
                  <a:srgbClr val="C00000"/>
                </a:solidFill>
              </a:rPr>
              <a:t>COVID-</a:t>
            </a:r>
            <a:r>
              <a:rPr dirty="0">
                <a:solidFill>
                  <a:srgbClr val="C00000"/>
                </a:solidFill>
              </a:rPr>
              <a:t>19</a:t>
            </a:r>
            <a:r>
              <a:rPr dirty="0" spc="-18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on</a:t>
            </a:r>
            <a:r>
              <a:rPr dirty="0" spc="-180">
                <a:solidFill>
                  <a:srgbClr val="006FC0"/>
                </a:solidFill>
              </a:rPr>
              <a:t> </a:t>
            </a:r>
            <a:r>
              <a:rPr dirty="0" spc="-45">
                <a:solidFill>
                  <a:srgbClr val="006FC0"/>
                </a:solidFill>
              </a:rPr>
              <a:t>food</a:t>
            </a:r>
            <a:r>
              <a:rPr dirty="0" spc="-195">
                <a:solidFill>
                  <a:srgbClr val="006FC0"/>
                </a:solidFill>
              </a:rPr>
              <a:t> </a:t>
            </a:r>
            <a:r>
              <a:rPr dirty="0" spc="-10">
                <a:solidFill>
                  <a:srgbClr val="006FC0"/>
                </a:solidFill>
              </a:rPr>
              <a:t>for</a:t>
            </a:r>
            <a:r>
              <a:rPr dirty="0" spc="-170">
                <a:solidFill>
                  <a:srgbClr val="006FC0"/>
                </a:solidFill>
              </a:rPr>
              <a:t> </a:t>
            </a:r>
            <a:r>
              <a:rPr dirty="0" u="sng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Latin</a:t>
            </a:r>
            <a:r>
              <a:rPr dirty="0" u="sng" spc="-17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dirty="0" u="sng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America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4747259" y="1825751"/>
            <a:ext cx="7096759" cy="3825240"/>
            <a:chOff x="4747259" y="1825751"/>
            <a:chExt cx="7096759" cy="3825240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7115" y="1825751"/>
              <a:ext cx="3064002" cy="8458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862448" y="2307285"/>
              <a:ext cx="6830059" cy="3343275"/>
            </a:xfrm>
            <a:custGeom>
              <a:avLst/>
              <a:gdLst/>
              <a:ahLst/>
              <a:cxnLst/>
              <a:rect l="l" t="t" r="r" b="b"/>
              <a:pathLst>
                <a:path w="6830059" h="3343275">
                  <a:moveTo>
                    <a:pt x="6829552" y="0"/>
                  </a:moveTo>
                  <a:lnTo>
                    <a:pt x="0" y="0"/>
                  </a:lnTo>
                  <a:lnTo>
                    <a:pt x="0" y="3343275"/>
                  </a:lnTo>
                  <a:lnTo>
                    <a:pt x="6829552" y="3343275"/>
                  </a:lnTo>
                  <a:lnTo>
                    <a:pt x="68295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39" y="2162555"/>
              <a:ext cx="1674114" cy="78714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06100" y="2162555"/>
              <a:ext cx="1137666" cy="78714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60619" y="2503931"/>
              <a:ext cx="1404365" cy="78714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84747" y="2503931"/>
              <a:ext cx="1379981" cy="78714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7259" y="2990087"/>
              <a:ext cx="560070" cy="73380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0619" y="2971799"/>
              <a:ext cx="826770" cy="78714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20283" y="2971799"/>
              <a:ext cx="721613" cy="78714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09487" y="2971799"/>
              <a:ext cx="1674114" cy="78714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60619" y="4465319"/>
              <a:ext cx="1555242" cy="78714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03947" y="4465319"/>
              <a:ext cx="1152905" cy="78714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94547" y="4465319"/>
              <a:ext cx="2181605" cy="78714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60619" y="4806695"/>
              <a:ext cx="1856994" cy="78714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34327" y="4806695"/>
              <a:ext cx="1212342" cy="78714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79563" y="4806695"/>
              <a:ext cx="575297" cy="78714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87767" y="4806695"/>
              <a:ext cx="1870710" cy="78714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75191" y="4806695"/>
              <a:ext cx="2494026" cy="787146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4862448" y="2307285"/>
            <a:ext cx="6830059" cy="3343275"/>
          </a:xfrm>
          <a:prstGeom prst="rect">
            <a:avLst/>
          </a:prstGeom>
          <a:ln w="9525">
            <a:solidFill>
              <a:srgbClr val="6F2F9F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algn="just" marL="319405" marR="85725" indent="-227329">
              <a:lnSpc>
                <a:spcPts val="2690"/>
              </a:lnSpc>
              <a:spcBef>
                <a:spcPts val="229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Reduced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incomes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disruption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food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supply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chains</a:t>
            </a:r>
            <a:endParaRPr sz="2800">
              <a:latin typeface="Calibri"/>
              <a:cs typeface="Calibri"/>
            </a:endParaRPr>
          </a:p>
          <a:p>
            <a:pPr algn="just" marL="319405" marR="83185" indent="-227329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30%</a:t>
            </a:r>
            <a:r>
              <a:rPr dirty="0" sz="2800" spc="2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increase</a:t>
            </a:r>
            <a:r>
              <a:rPr dirty="0" sz="2800" spc="2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2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2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number</a:t>
            </a:r>
            <a:r>
              <a:rPr dirty="0" sz="2800" spc="2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28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people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impacted</a:t>
            </a:r>
            <a:r>
              <a:rPr dirty="0" sz="2800" spc="1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1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hunger</a:t>
            </a:r>
            <a:r>
              <a:rPr dirty="0" sz="2800" spc="1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during</a:t>
            </a:r>
            <a:r>
              <a:rPr dirty="0" sz="2800" spc="2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2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first</a:t>
            </a:r>
            <a:r>
              <a:rPr dirty="0" sz="2800" spc="1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year</a:t>
            </a:r>
            <a:r>
              <a:rPr dirty="0" sz="2800" spc="19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of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pandemic</a:t>
            </a:r>
            <a:endParaRPr sz="2800">
              <a:latin typeface="Calibri"/>
              <a:cs typeface="Calibri"/>
            </a:endParaRPr>
          </a:p>
          <a:p>
            <a:pPr algn="just" marL="319405" marR="83820" indent="-227329">
              <a:lnSpc>
                <a:spcPct val="80000"/>
              </a:lnSpc>
              <a:spcBef>
                <a:spcPts val="100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Higher</a:t>
            </a:r>
            <a:r>
              <a:rPr dirty="0" sz="2800" spc="15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levels</a:t>
            </a:r>
            <a:r>
              <a:rPr dirty="0" sz="2800" spc="1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1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1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insecurity</a:t>
            </a:r>
            <a:r>
              <a:rPr dirty="0" sz="2800" spc="15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amongst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women</a:t>
            </a:r>
            <a:r>
              <a:rPr dirty="0" sz="2800" spc="52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5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rural</a:t>
            </a:r>
            <a:r>
              <a:rPr dirty="0" sz="2800" spc="52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populations</a:t>
            </a:r>
            <a:r>
              <a:rPr dirty="0" sz="2800" spc="55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due</a:t>
            </a:r>
            <a:r>
              <a:rPr dirty="0" sz="2800" spc="525">
                <a:latin typeface="Calibri"/>
                <a:cs typeface="Calibri"/>
              </a:rPr>
              <a:t>  </a:t>
            </a:r>
            <a:r>
              <a:rPr dirty="0" sz="2800" spc="-35">
                <a:latin typeface="Calibri"/>
                <a:cs typeface="Calibri"/>
              </a:rPr>
              <a:t>to </a:t>
            </a:r>
            <a:r>
              <a:rPr dirty="0" sz="2800" spc="-3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increased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socio-</a:t>
            </a:r>
            <a:r>
              <a:rPr dirty="0" sz="2800">
                <a:latin typeface="Calibri"/>
                <a:cs typeface="Calibri"/>
              </a:rPr>
              <a:t>economic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vulnerabilities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256121" y="74434"/>
            <a:ext cx="11790045" cy="5620385"/>
            <a:chOff x="256121" y="74434"/>
            <a:chExt cx="11790045" cy="5620385"/>
          </a:xfrm>
        </p:grpSpPr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0636" y="2232875"/>
              <a:ext cx="4084954" cy="3461385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614286" y="5798337"/>
            <a:ext cx="11084560" cy="701675"/>
            <a:chOff x="614286" y="5798337"/>
            <a:chExt cx="11084560" cy="701675"/>
          </a:xfrm>
        </p:grpSpPr>
        <p:sp>
          <p:nvSpPr>
            <p:cNvPr id="39" name="object 39" descr=""/>
            <p:cNvSpPr/>
            <p:nvPr/>
          </p:nvSpPr>
          <p:spPr>
            <a:xfrm>
              <a:off x="620636" y="5804687"/>
              <a:ext cx="11071860" cy="688975"/>
            </a:xfrm>
            <a:custGeom>
              <a:avLst/>
              <a:gdLst/>
              <a:ahLst/>
              <a:cxnLst/>
              <a:rect l="l" t="t" r="r" b="b"/>
              <a:pathLst>
                <a:path w="11071860" h="688975">
                  <a:moveTo>
                    <a:pt x="11071352" y="0"/>
                  </a:moveTo>
                  <a:lnTo>
                    <a:pt x="0" y="0"/>
                  </a:lnTo>
                  <a:lnTo>
                    <a:pt x="0" y="688365"/>
                  </a:lnTo>
                  <a:lnTo>
                    <a:pt x="11071352" y="688365"/>
                  </a:lnTo>
                  <a:lnTo>
                    <a:pt x="1107135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20636" y="5804687"/>
              <a:ext cx="11071860" cy="688975"/>
            </a:xfrm>
            <a:custGeom>
              <a:avLst/>
              <a:gdLst/>
              <a:ahLst/>
              <a:cxnLst/>
              <a:rect l="l" t="t" r="r" b="b"/>
              <a:pathLst>
                <a:path w="11071860" h="688975">
                  <a:moveTo>
                    <a:pt x="0" y="688365"/>
                  </a:moveTo>
                  <a:lnTo>
                    <a:pt x="11071352" y="688365"/>
                  </a:lnTo>
                  <a:lnTo>
                    <a:pt x="11071352" y="0"/>
                  </a:lnTo>
                  <a:lnTo>
                    <a:pt x="0" y="0"/>
                  </a:lnTo>
                  <a:lnTo>
                    <a:pt x="0" y="68836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98423" y="1050036"/>
            <a:ext cx="11094085" cy="1229360"/>
            <a:chOff x="598423" y="1050036"/>
            <a:chExt cx="1109408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598423" y="1142479"/>
              <a:ext cx="11094085" cy="910590"/>
            </a:xfrm>
            <a:custGeom>
              <a:avLst/>
              <a:gdLst/>
              <a:ahLst/>
              <a:cxnLst/>
              <a:rect l="l" t="t" r="r" b="b"/>
              <a:pathLst>
                <a:path w="11094085" h="910589">
                  <a:moveTo>
                    <a:pt x="11093577" y="0"/>
                  </a:moveTo>
                  <a:lnTo>
                    <a:pt x="0" y="0"/>
                  </a:lnTo>
                  <a:lnTo>
                    <a:pt x="0" y="910094"/>
                  </a:lnTo>
                  <a:lnTo>
                    <a:pt x="11093577" y="910094"/>
                  </a:lnTo>
                  <a:lnTo>
                    <a:pt x="11093577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4376" y="1050036"/>
              <a:ext cx="2946654" cy="12291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44" y="1050036"/>
              <a:ext cx="2141981" cy="12291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0639" y="1050036"/>
              <a:ext cx="895350" cy="12291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9803" y="1050036"/>
              <a:ext cx="1280922" cy="12291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4935" y="1050036"/>
              <a:ext cx="3297173" cy="12291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5923" y="1050036"/>
              <a:ext cx="2302002" cy="122910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8423" y="1142479"/>
            <a:ext cx="11094085" cy="910590"/>
          </a:xfrm>
          <a:prstGeom prst="rect"/>
          <a:ln w="9525">
            <a:solidFill>
              <a:srgbClr val="45E281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1231900">
              <a:lnSpc>
                <a:spcPct val="100000"/>
              </a:lnSpc>
              <a:spcBef>
                <a:spcPts val="400"/>
              </a:spcBef>
            </a:pPr>
            <a:r>
              <a:rPr dirty="0" spc="-20">
                <a:solidFill>
                  <a:srgbClr val="006FC0"/>
                </a:solidFill>
              </a:rPr>
              <a:t>Impact</a:t>
            </a:r>
            <a:r>
              <a:rPr dirty="0" spc="-15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of</a:t>
            </a:r>
            <a:r>
              <a:rPr dirty="0" spc="-160">
                <a:solidFill>
                  <a:srgbClr val="006FC0"/>
                </a:solidFill>
              </a:rPr>
              <a:t> </a:t>
            </a:r>
            <a:r>
              <a:rPr dirty="0" spc="-65">
                <a:solidFill>
                  <a:srgbClr val="C00000"/>
                </a:solidFill>
              </a:rPr>
              <a:t>COVID-</a:t>
            </a:r>
            <a:r>
              <a:rPr dirty="0">
                <a:solidFill>
                  <a:srgbClr val="C00000"/>
                </a:solidFill>
              </a:rPr>
              <a:t>19</a:t>
            </a:r>
            <a:r>
              <a:rPr dirty="0" spc="-17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on</a:t>
            </a:r>
            <a:r>
              <a:rPr dirty="0" spc="-165">
                <a:solidFill>
                  <a:srgbClr val="006FC0"/>
                </a:solidFill>
              </a:rPr>
              <a:t> </a:t>
            </a:r>
            <a:r>
              <a:rPr dirty="0" spc="-45">
                <a:solidFill>
                  <a:srgbClr val="006FC0"/>
                </a:solidFill>
              </a:rPr>
              <a:t>food</a:t>
            </a:r>
            <a:r>
              <a:rPr dirty="0" spc="-175">
                <a:solidFill>
                  <a:srgbClr val="006FC0"/>
                </a:solidFill>
              </a:rPr>
              <a:t> </a:t>
            </a:r>
            <a:r>
              <a:rPr dirty="0" spc="-10">
                <a:solidFill>
                  <a:srgbClr val="006FC0"/>
                </a:solidFill>
              </a:rPr>
              <a:t>for</a:t>
            </a:r>
            <a:r>
              <a:rPr dirty="0" spc="-160">
                <a:solidFill>
                  <a:srgbClr val="006FC0"/>
                </a:solidFill>
              </a:rPr>
              <a:t> </a:t>
            </a:r>
            <a:r>
              <a:rPr dirty="0" u="sng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Europe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256121" y="74434"/>
            <a:ext cx="11790045" cy="5576570"/>
            <a:chOff x="256121" y="74434"/>
            <a:chExt cx="11790045" cy="5576570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71203" y="1812036"/>
              <a:ext cx="1631442" cy="8458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1804" y="2121357"/>
              <a:ext cx="4361179" cy="352920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5137150" y="2121357"/>
            <a:ext cx="6555105" cy="3529329"/>
          </a:xfrm>
          <a:prstGeom prst="rect">
            <a:avLst/>
          </a:prstGeom>
          <a:solidFill>
            <a:srgbClr val="DEEBF7"/>
          </a:solidFill>
          <a:ln w="9525">
            <a:solidFill>
              <a:srgbClr val="6F2F9F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just" marL="320040" marR="81915" indent="-228600">
              <a:lnSpc>
                <a:spcPts val="2500"/>
              </a:lnSpc>
              <a:spcBef>
                <a:spcPts val="235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38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achievement</a:t>
            </a:r>
            <a:r>
              <a:rPr dirty="0" sz="2600" spc="39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38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SDG2</a:t>
            </a:r>
            <a:r>
              <a:rPr dirty="0" sz="2600" spc="39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prior</a:t>
            </a:r>
            <a:r>
              <a:rPr dirty="0" sz="2600" spc="39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395">
                <a:latin typeface="Calibri"/>
                <a:cs typeface="Calibri"/>
              </a:rPr>
              <a:t>  </a:t>
            </a:r>
            <a:r>
              <a:rPr dirty="0" sz="2600" spc="-25">
                <a:latin typeface="Calibri"/>
                <a:cs typeface="Calibri"/>
              </a:rPr>
              <a:t>the </a:t>
            </a:r>
            <a:r>
              <a:rPr dirty="0" sz="2600">
                <a:latin typeface="Calibri"/>
                <a:cs typeface="Calibri"/>
              </a:rPr>
              <a:t>pandemic</a:t>
            </a:r>
            <a:r>
              <a:rPr dirty="0" sz="2600" spc="18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was</a:t>
            </a:r>
            <a:r>
              <a:rPr dirty="0" sz="2600" spc="19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spatially</a:t>
            </a:r>
            <a:r>
              <a:rPr dirty="0" sz="2600" spc="19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unequal,</a:t>
            </a:r>
            <a:r>
              <a:rPr dirty="0" sz="2600" spc="20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200">
                <a:latin typeface="Calibri"/>
                <a:cs typeface="Calibri"/>
              </a:rPr>
              <a:t>  </a:t>
            </a:r>
            <a:r>
              <a:rPr dirty="0" sz="2600" spc="-20">
                <a:latin typeface="Calibri"/>
                <a:cs typeface="Calibri"/>
              </a:rPr>
              <a:t>just </a:t>
            </a:r>
            <a:r>
              <a:rPr dirty="0" sz="2600">
                <a:latin typeface="Calibri"/>
                <a:cs typeface="Calibri"/>
              </a:rPr>
              <a:t>became</a:t>
            </a:r>
            <a:r>
              <a:rPr dirty="0" sz="2600" spc="4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more</a:t>
            </a:r>
            <a:r>
              <a:rPr dirty="0" sz="2600" spc="5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challenging</a:t>
            </a:r>
            <a:r>
              <a:rPr dirty="0" sz="2600" spc="4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during</a:t>
            </a:r>
            <a:r>
              <a:rPr dirty="0" sz="2600" spc="4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45">
                <a:latin typeface="Calibri"/>
                <a:cs typeface="Calibri"/>
              </a:rPr>
              <a:t>  </a:t>
            </a:r>
            <a:r>
              <a:rPr dirty="0" sz="2600" spc="-10">
                <a:latin typeface="Calibri"/>
                <a:cs typeface="Calibri"/>
              </a:rPr>
              <a:t>after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pandemic</a:t>
            </a:r>
            <a:endParaRPr sz="2600">
              <a:latin typeface="Calibri"/>
              <a:cs typeface="Calibri"/>
            </a:endParaRPr>
          </a:p>
          <a:p>
            <a:pPr algn="just" marL="320040" marR="82550" indent="-228600">
              <a:lnSpc>
                <a:spcPct val="80000"/>
              </a:lnSpc>
              <a:spcBef>
                <a:spcPts val="1005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600">
                <a:latin typeface="Calibri"/>
                <a:cs typeface="Calibri"/>
              </a:rPr>
              <a:t>Lockdown</a:t>
            </a:r>
            <a:r>
              <a:rPr dirty="0" sz="2600" spc="400">
                <a:latin typeface="Calibri"/>
                <a:cs typeface="Calibri"/>
              </a:rPr>
              <a:t>   </a:t>
            </a:r>
            <a:r>
              <a:rPr dirty="0" sz="2600">
                <a:latin typeface="Calibri"/>
                <a:cs typeface="Calibri"/>
              </a:rPr>
              <a:t>measures</a:t>
            </a:r>
            <a:r>
              <a:rPr dirty="0" sz="2600" spc="400">
                <a:latin typeface="Calibri"/>
                <a:cs typeface="Calibri"/>
              </a:rPr>
              <a:t>   </a:t>
            </a:r>
            <a:r>
              <a:rPr dirty="0" sz="2600">
                <a:latin typeface="Calibri"/>
                <a:cs typeface="Calibri"/>
              </a:rPr>
              <a:t>put</a:t>
            </a:r>
            <a:r>
              <a:rPr dirty="0" sz="2600" spc="395">
                <a:latin typeface="Calibri"/>
                <a:cs typeface="Calibri"/>
              </a:rPr>
              <a:t>   </a:t>
            </a:r>
            <a:r>
              <a:rPr dirty="0" sz="2600">
                <a:latin typeface="Calibri"/>
                <a:cs typeface="Calibri"/>
              </a:rPr>
              <a:t>pressure</a:t>
            </a:r>
            <a:r>
              <a:rPr dirty="0" sz="2600" spc="400">
                <a:latin typeface="Calibri"/>
                <a:cs typeface="Calibri"/>
              </a:rPr>
              <a:t>   </a:t>
            </a:r>
            <a:r>
              <a:rPr dirty="0" sz="2600" spc="-25">
                <a:latin typeface="Calibri"/>
                <a:cs typeface="Calibri"/>
              </a:rPr>
              <a:t>on </a:t>
            </a:r>
            <a:r>
              <a:rPr dirty="0" sz="2600">
                <a:latin typeface="Calibri"/>
                <a:cs typeface="Calibri"/>
              </a:rPr>
              <a:t>vulnerable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populations</a:t>
            </a:r>
            <a:r>
              <a:rPr dirty="0" sz="2600" spc="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terms</a:t>
            </a:r>
            <a:r>
              <a:rPr dirty="0" sz="2600" spc="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labour markets</a:t>
            </a:r>
            <a:endParaRPr sz="2600">
              <a:latin typeface="Calibri"/>
              <a:cs typeface="Calibri"/>
            </a:endParaRPr>
          </a:p>
          <a:p>
            <a:pPr algn="just" marL="320040" marR="83820" indent="-228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434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impact</a:t>
            </a:r>
            <a:r>
              <a:rPr dirty="0" sz="2600" spc="4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4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early</a:t>
            </a:r>
            <a:r>
              <a:rPr dirty="0" sz="2600" spc="4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response</a:t>
            </a:r>
            <a:r>
              <a:rPr dirty="0" sz="2600" spc="4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measures</a:t>
            </a:r>
            <a:r>
              <a:rPr dirty="0" sz="2600" spc="45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will </a:t>
            </a:r>
            <a:r>
              <a:rPr dirty="0" sz="2600">
                <a:latin typeface="Calibri"/>
                <a:cs typeface="Calibri"/>
              </a:rPr>
              <a:t>seen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due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time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92073" y="5851601"/>
            <a:ext cx="11124565" cy="701675"/>
            <a:chOff x="592073" y="5851601"/>
            <a:chExt cx="11124565" cy="701675"/>
          </a:xfrm>
        </p:grpSpPr>
        <p:sp>
          <p:nvSpPr>
            <p:cNvPr id="21" name="object 21" descr=""/>
            <p:cNvSpPr/>
            <p:nvPr/>
          </p:nvSpPr>
          <p:spPr>
            <a:xfrm>
              <a:off x="598423" y="5857951"/>
              <a:ext cx="11111865" cy="688975"/>
            </a:xfrm>
            <a:custGeom>
              <a:avLst/>
              <a:gdLst/>
              <a:ahLst/>
              <a:cxnLst/>
              <a:rect l="l" t="t" r="r" b="b"/>
              <a:pathLst>
                <a:path w="11111865" h="688975">
                  <a:moveTo>
                    <a:pt x="11111738" y="0"/>
                  </a:moveTo>
                  <a:lnTo>
                    <a:pt x="0" y="0"/>
                  </a:lnTo>
                  <a:lnTo>
                    <a:pt x="0" y="688365"/>
                  </a:lnTo>
                  <a:lnTo>
                    <a:pt x="11111738" y="688365"/>
                  </a:lnTo>
                  <a:lnTo>
                    <a:pt x="11111738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98423" y="5857951"/>
              <a:ext cx="11111865" cy="688975"/>
            </a:xfrm>
            <a:custGeom>
              <a:avLst/>
              <a:gdLst/>
              <a:ahLst/>
              <a:cxnLst/>
              <a:rect l="l" t="t" r="r" b="b"/>
              <a:pathLst>
                <a:path w="11111865" h="688975">
                  <a:moveTo>
                    <a:pt x="0" y="688365"/>
                  </a:moveTo>
                  <a:lnTo>
                    <a:pt x="11111738" y="688365"/>
                  </a:lnTo>
                  <a:lnTo>
                    <a:pt x="11111738" y="0"/>
                  </a:lnTo>
                  <a:lnTo>
                    <a:pt x="0" y="0"/>
                  </a:lnTo>
                  <a:lnTo>
                    <a:pt x="0" y="68836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3437" y="743712"/>
            <a:ext cx="10525125" cy="2430780"/>
            <a:chOff x="833437" y="743712"/>
            <a:chExt cx="10525125" cy="2430780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1297190"/>
              <a:ext cx="10515600" cy="1068070"/>
            </a:xfrm>
            <a:custGeom>
              <a:avLst/>
              <a:gdLst/>
              <a:ahLst/>
              <a:cxnLst/>
              <a:rect l="l" t="t" r="r" b="b"/>
              <a:pathLst>
                <a:path w="10515600" h="1068070">
                  <a:moveTo>
                    <a:pt x="10515600" y="0"/>
                  </a:moveTo>
                  <a:lnTo>
                    <a:pt x="0" y="0"/>
                  </a:lnTo>
                  <a:lnTo>
                    <a:pt x="0" y="1068057"/>
                  </a:lnTo>
                  <a:lnTo>
                    <a:pt x="10515600" y="1068057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38200" y="1297190"/>
              <a:ext cx="10515600" cy="1068070"/>
            </a:xfrm>
            <a:custGeom>
              <a:avLst/>
              <a:gdLst/>
              <a:ahLst/>
              <a:cxnLst/>
              <a:rect l="l" t="t" r="r" b="b"/>
              <a:pathLst>
                <a:path w="10515600" h="1068070">
                  <a:moveTo>
                    <a:pt x="0" y="1068057"/>
                  </a:moveTo>
                  <a:lnTo>
                    <a:pt x="10515600" y="1068057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1068057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6179" y="743712"/>
              <a:ext cx="4794504" cy="24307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9026" y="1009904"/>
            <a:ext cx="3401060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800" spc="-55">
                <a:solidFill>
                  <a:srgbClr val="6F2F9F"/>
                </a:solidFill>
              </a:rPr>
              <a:t>Conflict</a:t>
            </a:r>
            <a:endParaRPr sz="8800"/>
          </a:p>
        </p:txBody>
      </p:sp>
      <p:grpSp>
        <p:nvGrpSpPr>
          <p:cNvPr id="7" name="object 7" descr=""/>
          <p:cNvGrpSpPr/>
          <p:nvPr/>
        </p:nvGrpSpPr>
        <p:grpSpPr>
          <a:xfrm>
            <a:off x="256121" y="74434"/>
            <a:ext cx="11574145" cy="5629275"/>
            <a:chOff x="256121" y="74434"/>
            <a:chExt cx="11574145" cy="562927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2502" y="2546388"/>
              <a:ext cx="4801362" cy="31568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2105" y="2500375"/>
              <a:ext cx="2175255" cy="157810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0505" y="198754"/>
              <a:ext cx="2591943" cy="6714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65717" y="2516759"/>
              <a:ext cx="2200782" cy="156171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21752" y="4230065"/>
              <a:ext cx="2488056" cy="139954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924369" y="5781192"/>
            <a:ext cx="10515600" cy="83248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4400">
                <a:latin typeface="Calibri"/>
                <a:cs typeface="Calibri"/>
              </a:rPr>
              <a:t>Global</a:t>
            </a:r>
            <a:r>
              <a:rPr dirty="0" sz="4400" spc="-9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and</a:t>
            </a:r>
            <a:r>
              <a:rPr dirty="0" sz="4400" spc="-9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regional</a:t>
            </a:r>
            <a:r>
              <a:rPr dirty="0" sz="4400" spc="-9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in</a:t>
            </a:r>
            <a:r>
              <a:rPr dirty="0" sz="4400" spc="-9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nature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93800" y="1080516"/>
            <a:ext cx="10515600" cy="1229360"/>
            <a:chOff x="793800" y="1080516"/>
            <a:chExt cx="10515600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793800" y="1174394"/>
              <a:ext cx="10515600" cy="905510"/>
            </a:xfrm>
            <a:custGeom>
              <a:avLst/>
              <a:gdLst/>
              <a:ahLst/>
              <a:cxnLst/>
              <a:rect l="l" t="t" r="r" b="b"/>
              <a:pathLst>
                <a:path w="10515600" h="905510">
                  <a:moveTo>
                    <a:pt x="10515600" y="0"/>
                  </a:moveTo>
                  <a:lnTo>
                    <a:pt x="0" y="0"/>
                  </a:lnTo>
                  <a:lnTo>
                    <a:pt x="0" y="905103"/>
                  </a:lnTo>
                  <a:lnTo>
                    <a:pt x="10515600" y="905103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0607" y="1080516"/>
              <a:ext cx="3667505" cy="122910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1927" y="1080516"/>
              <a:ext cx="2512314" cy="12291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3800" y="1174394"/>
            <a:ext cx="10515600" cy="905510"/>
          </a:xfrm>
          <a:prstGeom prst="rect"/>
          <a:ln w="9525">
            <a:solidFill>
              <a:srgbClr val="6F2F9F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375"/>
              </a:spcBef>
            </a:pPr>
            <a:r>
              <a:rPr dirty="0" spc="-35">
                <a:solidFill>
                  <a:srgbClr val="0066FF"/>
                </a:solidFill>
              </a:rPr>
              <a:t>Presentation</a:t>
            </a:r>
            <a:r>
              <a:rPr dirty="0" spc="-170">
                <a:solidFill>
                  <a:srgbClr val="0066FF"/>
                </a:solidFill>
              </a:rPr>
              <a:t> </a:t>
            </a:r>
            <a:r>
              <a:rPr dirty="0" spc="-10">
                <a:solidFill>
                  <a:srgbClr val="0066FF"/>
                </a:solidFill>
              </a:rPr>
              <a:t>Content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38200" y="2330246"/>
            <a:ext cx="10515600" cy="4232910"/>
          </a:xfrm>
          <a:prstGeom prst="rect">
            <a:avLst/>
          </a:prstGeom>
          <a:solidFill>
            <a:srgbClr val="DEEBF7"/>
          </a:solidFill>
          <a:ln w="9525">
            <a:solidFill>
              <a:srgbClr val="92D0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42595" indent="-351155">
              <a:lnSpc>
                <a:spcPts val="2940"/>
              </a:lnSpc>
              <a:buAutoNum type="arabicPeriod"/>
              <a:tabLst>
                <a:tab pos="442595" algn="l"/>
              </a:tabLst>
            </a:pPr>
            <a:r>
              <a:rPr dirty="0" sz="2800" spc="-10">
                <a:latin typeface="Calibri"/>
                <a:cs typeface="Calibri"/>
              </a:rPr>
              <a:t>Introduction</a:t>
            </a:r>
            <a:endParaRPr sz="2800">
              <a:latin typeface="Calibri"/>
              <a:cs typeface="Calibri"/>
            </a:endParaRPr>
          </a:p>
          <a:p>
            <a:pPr marL="442595" indent="-35115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42595" algn="l"/>
              </a:tabLst>
            </a:pPr>
            <a:r>
              <a:rPr dirty="0" sz="2800">
                <a:latin typeface="Calibri"/>
                <a:cs typeface="Calibri"/>
              </a:rPr>
              <a:t>Defining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marL="442595" indent="-351155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42595" algn="l"/>
              </a:tabLst>
            </a:pPr>
            <a:r>
              <a:rPr dirty="0" sz="2800">
                <a:latin typeface="Calibri"/>
                <a:cs typeface="Calibri"/>
              </a:rPr>
              <a:t>Key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Drivers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World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Hunger</a:t>
            </a:r>
            <a:endParaRPr sz="2800">
              <a:latin typeface="Calibri"/>
              <a:cs typeface="Calibri"/>
            </a:endParaRPr>
          </a:p>
          <a:p>
            <a:pPr marL="442595" indent="-35115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42595" algn="l"/>
              </a:tabLst>
            </a:pPr>
            <a:r>
              <a:rPr dirty="0" sz="2800">
                <a:latin typeface="Calibri"/>
                <a:cs typeface="Calibri"/>
              </a:rPr>
              <a:t>Progress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towards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Achievement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marL="442595" indent="-35115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42595" algn="l"/>
              </a:tabLst>
            </a:pPr>
            <a:r>
              <a:rPr dirty="0" sz="2800">
                <a:latin typeface="Calibri"/>
                <a:cs typeface="Calibri"/>
              </a:rPr>
              <a:t>Case </a:t>
            </a:r>
            <a:r>
              <a:rPr dirty="0" sz="2800" spc="-10">
                <a:latin typeface="Calibri"/>
                <a:cs typeface="Calibri"/>
              </a:rPr>
              <a:t>Studies</a:t>
            </a:r>
            <a:endParaRPr sz="2800">
              <a:latin typeface="Calibri"/>
              <a:cs typeface="Calibri"/>
            </a:endParaRPr>
          </a:p>
          <a:p>
            <a:pPr marL="442595" indent="-351155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42595" algn="l"/>
              </a:tabLst>
            </a:pPr>
            <a:r>
              <a:rPr dirty="0" sz="2800" spc="-10">
                <a:latin typeface="Calibri"/>
                <a:cs typeface="Calibri"/>
              </a:rPr>
              <a:t>Exercises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Assessment</a:t>
            </a:r>
            <a:endParaRPr sz="2800">
              <a:latin typeface="Calibri"/>
              <a:cs typeface="Calibri"/>
            </a:endParaRPr>
          </a:p>
          <a:p>
            <a:pPr marL="91440" marR="7938134" indent="351155">
              <a:lnSpc>
                <a:spcPts val="3690"/>
              </a:lnSpc>
              <a:spcBef>
                <a:spcPts val="175"/>
              </a:spcBef>
              <a:buAutoNum type="arabicPeriod"/>
              <a:tabLst>
                <a:tab pos="442595" algn="l"/>
                <a:tab pos="1637030" algn="l"/>
              </a:tabLst>
            </a:pPr>
            <a:r>
              <a:rPr dirty="0" sz="2800" spc="-10">
                <a:latin typeface="Calibri"/>
                <a:cs typeface="Calibri"/>
              </a:rPr>
              <a:t>Closing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0">
                <a:latin typeface="Calibri"/>
                <a:cs typeface="Calibri"/>
              </a:rPr>
              <a:t>Words </a:t>
            </a:r>
            <a:r>
              <a:rPr dirty="0" sz="2800" spc="-10">
                <a:latin typeface="Calibri"/>
                <a:cs typeface="Calibri"/>
              </a:rPr>
              <a:t>References</a:t>
            </a:r>
            <a:endParaRPr sz="2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55"/>
              </a:spcBef>
            </a:pPr>
            <a:r>
              <a:rPr dirty="0" sz="2800">
                <a:latin typeface="Calibri"/>
                <a:cs typeface="Calibri"/>
              </a:rPr>
              <a:t>Contact</a:t>
            </a:r>
            <a:r>
              <a:rPr dirty="0" sz="2800" spc="-1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information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56121" y="74434"/>
            <a:ext cx="11574145" cy="1068070"/>
            <a:chOff x="256121" y="74434"/>
            <a:chExt cx="11574145" cy="106807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3437" y="743712"/>
            <a:ext cx="10525125" cy="2430780"/>
            <a:chOff x="833437" y="743712"/>
            <a:chExt cx="10525125" cy="2430780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1297190"/>
              <a:ext cx="10515600" cy="1068070"/>
            </a:xfrm>
            <a:custGeom>
              <a:avLst/>
              <a:gdLst/>
              <a:ahLst/>
              <a:cxnLst/>
              <a:rect l="l" t="t" r="r" b="b"/>
              <a:pathLst>
                <a:path w="10515600" h="1068070">
                  <a:moveTo>
                    <a:pt x="10515600" y="0"/>
                  </a:moveTo>
                  <a:lnTo>
                    <a:pt x="0" y="0"/>
                  </a:lnTo>
                  <a:lnTo>
                    <a:pt x="0" y="1068057"/>
                  </a:lnTo>
                  <a:lnTo>
                    <a:pt x="10515600" y="1068057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38200" y="1297190"/>
              <a:ext cx="10515600" cy="1068070"/>
            </a:xfrm>
            <a:custGeom>
              <a:avLst/>
              <a:gdLst/>
              <a:ahLst/>
              <a:cxnLst/>
              <a:rect l="l" t="t" r="r" b="b"/>
              <a:pathLst>
                <a:path w="10515600" h="1068070">
                  <a:moveTo>
                    <a:pt x="0" y="1068057"/>
                  </a:moveTo>
                  <a:lnTo>
                    <a:pt x="10515600" y="1068057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1068057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6179" y="743712"/>
              <a:ext cx="4794504" cy="24307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9026" y="1009904"/>
            <a:ext cx="3401060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800" spc="-55">
                <a:solidFill>
                  <a:srgbClr val="6F2F9F"/>
                </a:solidFill>
              </a:rPr>
              <a:t>Conflict</a:t>
            </a:r>
            <a:endParaRPr sz="8800"/>
          </a:p>
        </p:txBody>
      </p:sp>
      <p:sp>
        <p:nvSpPr>
          <p:cNvPr id="7" name="object 7" descr=""/>
          <p:cNvSpPr txBox="1"/>
          <p:nvPr/>
        </p:nvSpPr>
        <p:spPr>
          <a:xfrm>
            <a:off x="838200" y="2546578"/>
            <a:ext cx="5181600" cy="3099435"/>
          </a:xfrm>
          <a:prstGeom prst="rect">
            <a:avLst/>
          </a:prstGeom>
          <a:solidFill>
            <a:srgbClr val="FFF1CC"/>
          </a:solidFill>
        </p:spPr>
        <p:txBody>
          <a:bodyPr wrap="square" lIns="0" tIns="0" rIns="0" bIns="0" rtlCol="0" vert="horz">
            <a:spAutoFit/>
          </a:bodyPr>
          <a:lstStyle/>
          <a:p>
            <a:pPr marL="318770" indent="-227329">
              <a:lnSpc>
                <a:spcPts val="3204"/>
              </a:lnSpc>
              <a:buFont typeface="Arial MT"/>
              <a:buChar char="•"/>
              <a:tabLst>
                <a:tab pos="318770" algn="l"/>
              </a:tabLst>
            </a:pPr>
            <a:r>
              <a:rPr dirty="0" sz="2800" spc="-10">
                <a:latin typeface="Calibri"/>
                <a:cs typeface="Calibri"/>
              </a:rPr>
              <a:t>Destruction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danger,</a:t>
            </a:r>
            <a:endParaRPr sz="2800">
              <a:latin typeface="Calibri"/>
              <a:cs typeface="Calibri"/>
            </a:endParaRPr>
          </a:p>
          <a:p>
            <a:pPr marL="318770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18770" algn="l"/>
              </a:tabLst>
            </a:pPr>
            <a:r>
              <a:rPr dirty="0" sz="2800" spc="-10">
                <a:latin typeface="Calibri"/>
                <a:cs typeface="Calibri"/>
              </a:rPr>
              <a:t>Reduction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crop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production</a:t>
            </a:r>
            <a:endParaRPr sz="2800">
              <a:latin typeface="Calibri"/>
              <a:cs typeface="Calibri"/>
            </a:endParaRPr>
          </a:p>
          <a:p>
            <a:pPr marL="318770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18770" algn="l"/>
              </a:tabLst>
            </a:pPr>
            <a:r>
              <a:rPr dirty="0" sz="2800" spc="-10">
                <a:latin typeface="Calibri"/>
                <a:cs typeface="Calibri"/>
              </a:rPr>
              <a:t>Environmental</a:t>
            </a:r>
            <a:r>
              <a:rPr dirty="0" sz="2800" spc="-1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deterioration</a:t>
            </a:r>
            <a:endParaRPr sz="2800">
              <a:latin typeface="Calibri"/>
              <a:cs typeface="Calibri"/>
            </a:endParaRPr>
          </a:p>
          <a:p>
            <a:pPr marL="318770" indent="-227329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318770" algn="l"/>
              </a:tabLst>
            </a:pPr>
            <a:r>
              <a:rPr dirty="0" sz="2800">
                <a:latin typeface="Calibri"/>
                <a:cs typeface="Calibri"/>
              </a:rPr>
              <a:t>Displacement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people</a:t>
            </a:r>
            <a:endParaRPr sz="2800">
              <a:latin typeface="Calibri"/>
              <a:cs typeface="Calibri"/>
            </a:endParaRPr>
          </a:p>
          <a:p>
            <a:pPr marL="318770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18770" algn="l"/>
              </a:tabLst>
            </a:pP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weapon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war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72200" y="2546578"/>
            <a:ext cx="5181600" cy="3099435"/>
          </a:xfrm>
          <a:prstGeom prst="rect">
            <a:avLst/>
          </a:prstGeom>
          <a:solidFill>
            <a:srgbClr val="F8CAAC"/>
          </a:solidFill>
        </p:spPr>
        <p:txBody>
          <a:bodyPr wrap="square" lIns="0" tIns="0" rIns="0" bIns="0" rtlCol="0" vert="horz">
            <a:spAutoFit/>
          </a:bodyPr>
          <a:lstStyle/>
          <a:p>
            <a:pPr marL="319405" indent="-227329">
              <a:lnSpc>
                <a:spcPts val="3204"/>
              </a:lnSpc>
              <a:buFont typeface="Arial MT"/>
              <a:buChar char="•"/>
              <a:tabLst>
                <a:tab pos="319405" algn="l"/>
              </a:tabLst>
            </a:pPr>
            <a:r>
              <a:rPr dirty="0" sz="2800" spc="-10">
                <a:latin typeface="Calibri"/>
                <a:cs typeface="Calibri"/>
              </a:rPr>
              <a:t>International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trade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barriers</a:t>
            </a:r>
            <a:endParaRPr sz="2800">
              <a:latin typeface="Calibri"/>
              <a:cs typeface="Calibri"/>
            </a:endParaRPr>
          </a:p>
          <a:p>
            <a:pPr marL="319405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2800">
                <a:latin typeface="Calibri"/>
                <a:cs typeface="Calibri"/>
              </a:rPr>
              <a:t>Economic</a:t>
            </a:r>
            <a:r>
              <a:rPr dirty="0" sz="2800" spc="-1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recession</a:t>
            </a:r>
            <a:endParaRPr sz="2800">
              <a:latin typeface="Calibri"/>
              <a:cs typeface="Calibri"/>
            </a:endParaRPr>
          </a:p>
          <a:p>
            <a:pPr marL="319405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2800">
                <a:latin typeface="Calibri"/>
                <a:cs typeface="Calibri"/>
              </a:rPr>
              <a:t>Political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instability</a:t>
            </a:r>
            <a:endParaRPr sz="2800">
              <a:latin typeface="Calibri"/>
              <a:cs typeface="Calibri"/>
            </a:endParaRPr>
          </a:p>
          <a:p>
            <a:pPr marL="319405" indent="-227329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2800">
                <a:latin typeface="Calibri"/>
                <a:cs typeface="Calibri"/>
              </a:rPr>
              <a:t>Energy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prices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escalation</a:t>
            </a:r>
            <a:endParaRPr sz="2800">
              <a:latin typeface="Calibri"/>
              <a:cs typeface="Calibri"/>
            </a:endParaRPr>
          </a:p>
          <a:p>
            <a:pPr marL="319405" marR="770890" indent="-227329">
              <a:lnSpc>
                <a:spcPts val="3020"/>
              </a:lnSpc>
              <a:spcBef>
                <a:spcPts val="105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Availability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pesticides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and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fertilizers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56121" y="74434"/>
            <a:ext cx="11574145" cy="1068070"/>
            <a:chOff x="256121" y="74434"/>
            <a:chExt cx="11574145" cy="106807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0505" y="198754"/>
              <a:ext cx="2591943" cy="6714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838200" y="5827204"/>
            <a:ext cx="10515600" cy="83248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wrap="square" lIns="0" tIns="147955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1165"/>
              </a:spcBef>
            </a:pPr>
            <a:r>
              <a:rPr dirty="0" sz="3200">
                <a:latin typeface="Calibri"/>
                <a:cs typeface="Calibri"/>
              </a:rPr>
              <a:t>Significantly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reduces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ability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provide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distribute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food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09905" y="1025652"/>
            <a:ext cx="11439525" cy="1229360"/>
            <a:chOff x="409905" y="1025652"/>
            <a:chExt cx="1143952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414667" y="1142390"/>
              <a:ext cx="11430000" cy="861060"/>
            </a:xfrm>
            <a:custGeom>
              <a:avLst/>
              <a:gdLst/>
              <a:ahLst/>
              <a:cxnLst/>
              <a:rect l="l" t="t" r="r" b="b"/>
              <a:pathLst>
                <a:path w="11430000" h="861060">
                  <a:moveTo>
                    <a:pt x="11430000" y="0"/>
                  </a:moveTo>
                  <a:lnTo>
                    <a:pt x="0" y="0"/>
                  </a:lnTo>
                  <a:lnTo>
                    <a:pt x="0" y="860907"/>
                  </a:lnTo>
                  <a:lnTo>
                    <a:pt x="11430000" y="860907"/>
                  </a:lnTo>
                  <a:lnTo>
                    <a:pt x="1143000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14667" y="1142390"/>
              <a:ext cx="11430000" cy="861060"/>
            </a:xfrm>
            <a:custGeom>
              <a:avLst/>
              <a:gdLst/>
              <a:ahLst/>
              <a:cxnLst/>
              <a:rect l="l" t="t" r="r" b="b"/>
              <a:pathLst>
                <a:path w="11430000" h="861060">
                  <a:moveTo>
                    <a:pt x="0" y="860907"/>
                  </a:moveTo>
                  <a:lnTo>
                    <a:pt x="11430000" y="860907"/>
                  </a:lnTo>
                  <a:lnTo>
                    <a:pt x="11430000" y="0"/>
                  </a:lnTo>
                  <a:lnTo>
                    <a:pt x="0" y="0"/>
                  </a:lnTo>
                  <a:lnTo>
                    <a:pt x="0" y="860907"/>
                  </a:lnTo>
                  <a:close/>
                </a:path>
              </a:pathLst>
            </a:custGeom>
            <a:ln w="9525">
              <a:solidFill>
                <a:srgbClr val="45E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724" y="1025652"/>
              <a:ext cx="2946654" cy="12291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2191" y="1025652"/>
              <a:ext cx="3024377" cy="12291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0384" y="1025652"/>
              <a:ext cx="4571238" cy="122910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2941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Impact</a:t>
            </a:r>
            <a:r>
              <a:rPr dirty="0" spc="-170"/>
              <a:t> </a:t>
            </a:r>
            <a:r>
              <a:rPr dirty="0"/>
              <a:t>of</a:t>
            </a:r>
            <a:r>
              <a:rPr dirty="0" spc="-180"/>
              <a:t> </a:t>
            </a:r>
            <a:r>
              <a:rPr dirty="0" spc="-30">
                <a:solidFill>
                  <a:srgbClr val="6F2F9F"/>
                </a:solidFill>
              </a:rPr>
              <a:t>CONFLICT</a:t>
            </a:r>
            <a:r>
              <a:rPr dirty="0" spc="-190">
                <a:solidFill>
                  <a:srgbClr val="6F2F9F"/>
                </a:solidFill>
              </a:rPr>
              <a:t> </a:t>
            </a:r>
            <a:r>
              <a:rPr dirty="0"/>
              <a:t>on</a:t>
            </a:r>
            <a:r>
              <a:rPr dirty="0" spc="-185"/>
              <a:t> </a:t>
            </a:r>
            <a:r>
              <a:rPr dirty="0" spc="-45"/>
              <a:t>food</a:t>
            </a:r>
            <a:r>
              <a:rPr dirty="0" spc="-200"/>
              <a:t> </a:t>
            </a:r>
            <a:r>
              <a:rPr dirty="0" spc="-10"/>
              <a:t>for</a:t>
            </a:r>
            <a:r>
              <a:rPr dirty="0" spc="-185"/>
              <a:t> </a:t>
            </a:r>
            <a:r>
              <a:rPr dirty="0" spc="-10"/>
              <a:t>Africa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256121" y="74434"/>
            <a:ext cx="11790045" cy="5292090"/>
            <a:chOff x="256121" y="74434"/>
            <a:chExt cx="11790045" cy="529209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8753" y="2121408"/>
              <a:ext cx="2689352" cy="314172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7353" y="2085340"/>
              <a:ext cx="2868167" cy="328104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1452752" y="5336235"/>
            <a:ext cx="94519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0770" algn="l"/>
              </a:tabLst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Kemmerling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(2022)</a:t>
            </a:r>
            <a:r>
              <a:rPr dirty="0" sz="1800">
                <a:latin typeface="Calibri"/>
                <a:cs typeface="Calibri"/>
              </a:rPr>
              <a:t>	Source: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Africa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Center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Strategic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Studies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(2021)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4667" y="5922340"/>
            <a:ext cx="11430000" cy="73723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55"/>
              </a:lnSpc>
            </a:pPr>
            <a:r>
              <a:rPr dirty="0" sz="2400">
                <a:latin typeface="Calibri"/>
                <a:cs typeface="Calibri"/>
              </a:rPr>
              <a:t>Endemic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regional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conflict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Africa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over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decades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negatively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impacted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aspects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food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security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including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agricultural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production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3437" y="1050036"/>
            <a:ext cx="10863580" cy="1229360"/>
            <a:chOff x="833437" y="1050036"/>
            <a:chExt cx="10863580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1206487"/>
              <a:ext cx="10854055" cy="780415"/>
            </a:xfrm>
            <a:custGeom>
              <a:avLst/>
              <a:gdLst/>
              <a:ahLst/>
              <a:cxnLst/>
              <a:rect l="l" t="t" r="r" b="b"/>
              <a:pathLst>
                <a:path w="10854055" h="780414">
                  <a:moveTo>
                    <a:pt x="10853801" y="0"/>
                  </a:moveTo>
                  <a:lnTo>
                    <a:pt x="0" y="0"/>
                  </a:lnTo>
                  <a:lnTo>
                    <a:pt x="0" y="780173"/>
                  </a:lnTo>
                  <a:lnTo>
                    <a:pt x="10853801" y="780173"/>
                  </a:lnTo>
                  <a:lnTo>
                    <a:pt x="1085380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38200" y="1206487"/>
              <a:ext cx="10854055" cy="780415"/>
            </a:xfrm>
            <a:custGeom>
              <a:avLst/>
              <a:gdLst/>
              <a:ahLst/>
              <a:cxnLst/>
              <a:rect l="l" t="t" r="r" b="b"/>
              <a:pathLst>
                <a:path w="10854055" h="780414">
                  <a:moveTo>
                    <a:pt x="0" y="780173"/>
                  </a:moveTo>
                  <a:lnTo>
                    <a:pt x="10853801" y="780173"/>
                  </a:lnTo>
                  <a:lnTo>
                    <a:pt x="10853801" y="0"/>
                  </a:lnTo>
                  <a:lnTo>
                    <a:pt x="0" y="0"/>
                  </a:lnTo>
                  <a:lnTo>
                    <a:pt x="0" y="780173"/>
                  </a:lnTo>
                  <a:close/>
                </a:path>
              </a:pathLst>
            </a:custGeom>
            <a:ln w="9525">
              <a:solidFill>
                <a:srgbClr val="45E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680" y="1050036"/>
              <a:ext cx="2946654" cy="12291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9148" y="1050036"/>
              <a:ext cx="3024378" cy="12291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7340" y="1050036"/>
              <a:ext cx="6305550" cy="122910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02842" y="1179068"/>
            <a:ext cx="101358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Impact</a:t>
            </a:r>
            <a:r>
              <a:rPr dirty="0" spc="-190"/>
              <a:t> </a:t>
            </a:r>
            <a:r>
              <a:rPr dirty="0"/>
              <a:t>of</a:t>
            </a:r>
            <a:r>
              <a:rPr dirty="0" spc="-170"/>
              <a:t> </a:t>
            </a:r>
            <a:r>
              <a:rPr dirty="0" spc="-30">
                <a:solidFill>
                  <a:srgbClr val="6F2F9F"/>
                </a:solidFill>
              </a:rPr>
              <a:t>CONFLICT</a:t>
            </a:r>
            <a:r>
              <a:rPr dirty="0" spc="-195">
                <a:solidFill>
                  <a:srgbClr val="6F2F9F"/>
                </a:solidFill>
              </a:rPr>
              <a:t> </a:t>
            </a:r>
            <a:r>
              <a:rPr dirty="0"/>
              <a:t>on</a:t>
            </a:r>
            <a:r>
              <a:rPr dirty="0" spc="-185"/>
              <a:t> </a:t>
            </a:r>
            <a:r>
              <a:rPr dirty="0" spc="-40"/>
              <a:t>food</a:t>
            </a:r>
            <a:r>
              <a:rPr dirty="0" spc="-195"/>
              <a:t> </a:t>
            </a:r>
            <a:r>
              <a:rPr dirty="0" spc="-10"/>
              <a:t>for</a:t>
            </a:r>
            <a:r>
              <a:rPr dirty="0" spc="-185"/>
              <a:t> </a:t>
            </a:r>
            <a:r>
              <a:rPr dirty="0" spc="-10"/>
              <a:t>Latin</a:t>
            </a:r>
            <a:r>
              <a:rPr dirty="0" spc="-195"/>
              <a:t> </a:t>
            </a:r>
            <a:r>
              <a:rPr dirty="0" spc="-10"/>
              <a:t>America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6167437" y="2031250"/>
            <a:ext cx="5529580" cy="3624579"/>
            <a:chOff x="6167437" y="2031250"/>
            <a:chExt cx="5529580" cy="3624579"/>
          </a:xfrm>
        </p:grpSpPr>
        <p:sp>
          <p:nvSpPr>
            <p:cNvPr id="10" name="object 10" descr=""/>
            <p:cNvSpPr/>
            <p:nvPr/>
          </p:nvSpPr>
          <p:spPr>
            <a:xfrm>
              <a:off x="6172200" y="2036013"/>
              <a:ext cx="5520055" cy="3615054"/>
            </a:xfrm>
            <a:custGeom>
              <a:avLst/>
              <a:gdLst/>
              <a:ahLst/>
              <a:cxnLst/>
              <a:rect l="l" t="t" r="r" b="b"/>
              <a:pathLst>
                <a:path w="5520055" h="3615054">
                  <a:moveTo>
                    <a:pt x="5519801" y="0"/>
                  </a:moveTo>
                  <a:lnTo>
                    <a:pt x="0" y="0"/>
                  </a:lnTo>
                  <a:lnTo>
                    <a:pt x="0" y="3614547"/>
                  </a:lnTo>
                  <a:lnTo>
                    <a:pt x="5519801" y="3614547"/>
                  </a:lnTo>
                  <a:lnTo>
                    <a:pt x="5519801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172200" y="2036013"/>
              <a:ext cx="5520055" cy="3615054"/>
            </a:xfrm>
            <a:custGeom>
              <a:avLst/>
              <a:gdLst/>
              <a:ahLst/>
              <a:cxnLst/>
              <a:rect l="l" t="t" r="r" b="b"/>
              <a:pathLst>
                <a:path w="5520055" h="3615054">
                  <a:moveTo>
                    <a:pt x="0" y="3614547"/>
                  </a:moveTo>
                  <a:lnTo>
                    <a:pt x="5519801" y="3614547"/>
                  </a:lnTo>
                  <a:lnTo>
                    <a:pt x="5519801" y="0"/>
                  </a:lnTo>
                  <a:lnTo>
                    <a:pt x="0" y="0"/>
                  </a:lnTo>
                  <a:lnTo>
                    <a:pt x="0" y="3614547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264528" y="2008758"/>
            <a:ext cx="5350510" cy="268922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algn="just" marL="228600" marR="5080" indent="-228600">
              <a:lnSpc>
                <a:spcPts val="2810"/>
              </a:lnSpc>
              <a:spcBef>
                <a:spcPts val="455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600">
                <a:latin typeface="Calibri"/>
                <a:cs typeface="Calibri"/>
              </a:rPr>
              <a:t>Huge</a:t>
            </a:r>
            <a:r>
              <a:rPr dirty="0" sz="2600" spc="409">
                <a:latin typeface="Calibri"/>
                <a:cs typeface="Calibri"/>
              </a:rPr>
              <a:t>   </a:t>
            </a:r>
            <a:r>
              <a:rPr dirty="0" sz="2600">
                <a:latin typeface="Calibri"/>
                <a:cs typeface="Calibri"/>
              </a:rPr>
              <a:t>dependency</a:t>
            </a:r>
            <a:r>
              <a:rPr dirty="0" sz="2600" spc="420">
                <a:latin typeface="Calibri"/>
                <a:cs typeface="Calibri"/>
              </a:rPr>
              <a:t>  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425">
                <a:latin typeface="Calibri"/>
                <a:cs typeface="Calibri"/>
              </a:rPr>
              <a:t>   </a:t>
            </a:r>
            <a:r>
              <a:rPr dirty="0" sz="2600" spc="-10">
                <a:latin typeface="Calibri"/>
                <a:cs typeface="Calibri"/>
              </a:rPr>
              <a:t>imported </a:t>
            </a:r>
            <a:r>
              <a:rPr dirty="0" sz="2600">
                <a:latin typeface="Calibri"/>
                <a:cs typeface="Calibri"/>
              </a:rPr>
              <a:t>fertilizer</a:t>
            </a:r>
            <a:r>
              <a:rPr dirty="0" sz="2600" spc="1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from</a:t>
            </a:r>
            <a:r>
              <a:rPr dirty="0" sz="2600" spc="1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1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Ukraine</a:t>
            </a:r>
            <a:r>
              <a:rPr dirty="0" sz="2600" spc="1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1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support </a:t>
            </a:r>
            <a:r>
              <a:rPr dirty="0" sz="2600">
                <a:latin typeface="Calibri"/>
                <a:cs typeface="Calibri"/>
              </a:rPr>
              <a:t>its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trade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surplus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food.</a:t>
            </a:r>
            <a:endParaRPr sz="2600">
              <a:latin typeface="Calibri"/>
              <a:cs typeface="Calibri"/>
            </a:endParaRPr>
          </a:p>
          <a:p>
            <a:pPr algn="just" marL="228600" marR="5080" indent="-228600">
              <a:lnSpc>
                <a:spcPts val="2810"/>
              </a:lnSpc>
              <a:spcBef>
                <a:spcPts val="990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600">
                <a:latin typeface="Calibri"/>
                <a:cs typeface="Calibri"/>
              </a:rPr>
              <a:t>This</a:t>
            </a:r>
            <a:r>
              <a:rPr dirty="0" sz="2600" spc="18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will</a:t>
            </a:r>
            <a:r>
              <a:rPr dirty="0" sz="2600" spc="19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affect</a:t>
            </a:r>
            <a:r>
              <a:rPr dirty="0" sz="2600" spc="19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production</a:t>
            </a:r>
            <a:r>
              <a:rPr dirty="0" sz="2600" spc="19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190">
                <a:latin typeface="Calibri"/>
                <a:cs typeface="Calibri"/>
              </a:rPr>
              <a:t>  </a:t>
            </a:r>
            <a:r>
              <a:rPr dirty="0" sz="2600" spc="-25">
                <a:latin typeface="Calibri"/>
                <a:cs typeface="Calibri"/>
              </a:rPr>
              <a:t>an </a:t>
            </a:r>
            <a:r>
              <a:rPr dirty="0" sz="2600">
                <a:latin typeface="Calibri"/>
                <a:cs typeface="Calibri"/>
              </a:rPr>
              <a:t>increase</a:t>
            </a:r>
            <a:r>
              <a:rPr dirty="0" sz="2600" spc="4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4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food</a:t>
            </a:r>
            <a:r>
              <a:rPr dirty="0" sz="2600" spc="484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prices</a:t>
            </a:r>
            <a:r>
              <a:rPr dirty="0" sz="2600" spc="4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484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increase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625">
                <a:latin typeface="Calibri"/>
                <a:cs typeface="Calibri"/>
              </a:rPr>
              <a:t>   </a:t>
            </a:r>
            <a:r>
              <a:rPr dirty="0" sz="2600">
                <a:latin typeface="Calibri"/>
                <a:cs typeface="Calibri"/>
              </a:rPr>
              <a:t>percentage</a:t>
            </a:r>
            <a:r>
              <a:rPr dirty="0" sz="2600" spc="630">
                <a:latin typeface="Calibri"/>
                <a:cs typeface="Calibri"/>
              </a:rPr>
              <a:t>  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635">
                <a:latin typeface="Calibri"/>
                <a:cs typeface="Calibri"/>
              </a:rPr>
              <a:t>   </a:t>
            </a:r>
            <a:r>
              <a:rPr dirty="0" sz="2600" spc="-10">
                <a:latin typeface="Calibri"/>
                <a:cs typeface="Calibri"/>
              </a:rPr>
              <a:t>population </a:t>
            </a:r>
            <a:r>
              <a:rPr dirty="0" sz="2600">
                <a:latin typeface="Calibri"/>
                <a:cs typeface="Calibri"/>
              </a:rPr>
              <a:t>impacted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by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food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insecurity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838200" y="2036013"/>
            <a:ext cx="5181600" cy="3615054"/>
          </a:xfrm>
          <a:prstGeom prst="rect">
            <a:avLst/>
          </a:prstGeom>
          <a:solidFill>
            <a:srgbClr val="DEEBF7"/>
          </a:solidFill>
          <a:ln w="9525">
            <a:solidFill>
              <a:srgbClr val="6F2F9F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320040" marR="307340" indent="-228600">
              <a:lnSpc>
                <a:spcPct val="90000"/>
              </a:lnSpc>
              <a:spcBef>
                <a:spcPts val="200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600">
                <a:latin typeface="Calibri"/>
                <a:cs typeface="Calibri"/>
              </a:rPr>
              <a:t>Economy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dependent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on </a:t>
            </a:r>
            <a:r>
              <a:rPr dirty="0" sz="2600" spc="-10">
                <a:latin typeface="Calibri"/>
                <a:cs typeface="Calibri"/>
              </a:rPr>
              <a:t>international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market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any </a:t>
            </a:r>
            <a:r>
              <a:rPr dirty="0" sz="2600" spc="-10">
                <a:latin typeface="Calibri"/>
                <a:cs typeface="Calibri"/>
              </a:rPr>
              <a:t>instability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creates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uncertainty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and </a:t>
            </a:r>
            <a:r>
              <a:rPr dirty="0" sz="2600">
                <a:latin typeface="Calibri"/>
                <a:cs typeface="Calibri"/>
              </a:rPr>
              <a:t>thus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economic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trade slowdowns.</a:t>
            </a:r>
            <a:endParaRPr sz="2600">
              <a:latin typeface="Calibri"/>
              <a:cs typeface="Calibri"/>
            </a:endParaRPr>
          </a:p>
          <a:p>
            <a:pPr marL="320040" marR="169545" indent="-228600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Ukraine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War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varied </a:t>
            </a:r>
            <a:r>
              <a:rPr dirty="0" sz="2600">
                <a:latin typeface="Calibri"/>
                <a:cs typeface="Calibri"/>
              </a:rPr>
              <a:t>impact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countries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region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50">
                <a:latin typeface="Calibri"/>
                <a:cs typeface="Calibri"/>
              </a:rPr>
              <a:t>– </a:t>
            </a:r>
            <a:r>
              <a:rPr dirty="0" sz="2600">
                <a:latin typeface="Calibri"/>
                <a:cs typeface="Calibri"/>
              </a:rPr>
              <a:t>low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levels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economic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growth,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fall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70">
                <a:latin typeface="Calibri"/>
                <a:cs typeface="Calibri"/>
              </a:rPr>
              <a:t>GDP,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increased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inflation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1161" y="5804687"/>
            <a:ext cx="10881360" cy="854710"/>
          </a:xfrm>
          <a:prstGeom prst="rect">
            <a:avLst/>
          </a:prstGeom>
          <a:solidFill>
            <a:srgbClr val="C5DFB4"/>
          </a:solidFill>
          <a:ln w="12700">
            <a:solidFill>
              <a:srgbClr val="41709C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2298700" marR="250825" indent="-2041525">
              <a:lnSpc>
                <a:spcPct val="100000"/>
              </a:lnSpc>
              <a:spcBef>
                <a:spcPts val="340"/>
              </a:spcBef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disruption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fertilizer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fuel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systems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Ukraine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negatively </a:t>
            </a:r>
            <a:r>
              <a:rPr dirty="0" sz="2400">
                <a:latin typeface="Calibri"/>
                <a:cs typeface="Calibri"/>
              </a:rPr>
              <a:t>impact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vulnerable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populations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region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324" y="1092708"/>
            <a:ext cx="11770360" cy="1229360"/>
            <a:chOff x="106324" y="1092708"/>
            <a:chExt cx="11770360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106324" y="1142504"/>
              <a:ext cx="11770360" cy="995044"/>
            </a:xfrm>
            <a:custGeom>
              <a:avLst/>
              <a:gdLst/>
              <a:ahLst/>
              <a:cxnLst/>
              <a:rect l="l" t="t" r="r" b="b"/>
              <a:pathLst>
                <a:path w="11770360" h="995044">
                  <a:moveTo>
                    <a:pt x="11770233" y="0"/>
                  </a:moveTo>
                  <a:lnTo>
                    <a:pt x="0" y="0"/>
                  </a:lnTo>
                  <a:lnTo>
                    <a:pt x="0" y="995032"/>
                  </a:lnTo>
                  <a:lnTo>
                    <a:pt x="11770233" y="995032"/>
                  </a:lnTo>
                  <a:lnTo>
                    <a:pt x="1177023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2163" y="1092708"/>
              <a:ext cx="2946654" cy="12291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2631" y="1092708"/>
              <a:ext cx="3024377" cy="12291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0823" y="1092708"/>
              <a:ext cx="4874514" cy="122910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324" y="1142504"/>
            <a:ext cx="11770360" cy="995044"/>
          </a:xfrm>
          <a:prstGeom prst="rect"/>
          <a:ln w="9525">
            <a:solidFill>
              <a:srgbClr val="45E281"/>
            </a:solidFill>
          </a:ln>
        </p:spPr>
        <p:txBody>
          <a:bodyPr wrap="square" lIns="0" tIns="9271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730"/>
              </a:spcBef>
            </a:pPr>
            <a:r>
              <a:rPr dirty="0" spc="-20"/>
              <a:t>Impact</a:t>
            </a:r>
            <a:r>
              <a:rPr dirty="0" spc="-175"/>
              <a:t> </a:t>
            </a:r>
            <a:r>
              <a:rPr dirty="0"/>
              <a:t>of</a:t>
            </a:r>
            <a:r>
              <a:rPr dirty="0" spc="-160"/>
              <a:t> </a:t>
            </a:r>
            <a:r>
              <a:rPr dirty="0" spc="-30">
                <a:solidFill>
                  <a:srgbClr val="6F2F9F"/>
                </a:solidFill>
              </a:rPr>
              <a:t>CONFLICT</a:t>
            </a:r>
            <a:r>
              <a:rPr dirty="0" spc="-195">
                <a:solidFill>
                  <a:srgbClr val="6F2F9F"/>
                </a:solidFill>
              </a:rPr>
              <a:t> </a:t>
            </a:r>
            <a:r>
              <a:rPr dirty="0"/>
              <a:t>on</a:t>
            </a:r>
            <a:r>
              <a:rPr dirty="0" spc="-180"/>
              <a:t> </a:t>
            </a:r>
            <a:r>
              <a:rPr dirty="0" spc="-45"/>
              <a:t>food</a:t>
            </a:r>
            <a:r>
              <a:rPr dirty="0" spc="-190"/>
              <a:t> </a:t>
            </a:r>
            <a:r>
              <a:rPr dirty="0" spc="-10"/>
              <a:t>for</a:t>
            </a:r>
            <a:r>
              <a:rPr dirty="0" spc="-180"/>
              <a:t> </a:t>
            </a:r>
            <a:r>
              <a:rPr dirty="0" spc="-10"/>
              <a:t>Europe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101561" y="74434"/>
            <a:ext cx="11944985" cy="5767705"/>
            <a:chOff x="101561" y="74434"/>
            <a:chExt cx="11944985" cy="5767705"/>
          </a:xfrm>
        </p:grpSpPr>
        <p:sp>
          <p:nvSpPr>
            <p:cNvPr id="9" name="object 9" descr=""/>
            <p:cNvSpPr/>
            <p:nvPr/>
          </p:nvSpPr>
          <p:spPr>
            <a:xfrm>
              <a:off x="106324" y="2210536"/>
              <a:ext cx="11770360" cy="3627120"/>
            </a:xfrm>
            <a:custGeom>
              <a:avLst/>
              <a:gdLst/>
              <a:ahLst/>
              <a:cxnLst/>
              <a:rect l="l" t="t" r="r" b="b"/>
              <a:pathLst>
                <a:path w="11770360" h="3627120">
                  <a:moveTo>
                    <a:pt x="11770233" y="0"/>
                  </a:moveTo>
                  <a:lnTo>
                    <a:pt x="0" y="0"/>
                  </a:lnTo>
                  <a:lnTo>
                    <a:pt x="0" y="3626739"/>
                  </a:lnTo>
                  <a:lnTo>
                    <a:pt x="11770233" y="3626739"/>
                  </a:lnTo>
                  <a:lnTo>
                    <a:pt x="11770233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6324" y="2210536"/>
              <a:ext cx="11770360" cy="3627120"/>
            </a:xfrm>
            <a:custGeom>
              <a:avLst/>
              <a:gdLst/>
              <a:ahLst/>
              <a:cxnLst/>
              <a:rect l="l" t="t" r="r" b="b"/>
              <a:pathLst>
                <a:path w="11770360" h="3627120">
                  <a:moveTo>
                    <a:pt x="0" y="3626739"/>
                  </a:moveTo>
                  <a:lnTo>
                    <a:pt x="11770233" y="3626739"/>
                  </a:lnTo>
                  <a:lnTo>
                    <a:pt x="11770233" y="0"/>
                  </a:lnTo>
                  <a:lnTo>
                    <a:pt x="0" y="0"/>
                  </a:lnTo>
                  <a:lnTo>
                    <a:pt x="0" y="3626739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9971" y="74434"/>
              <a:ext cx="1856104" cy="106805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99974" y="5978385"/>
            <a:ext cx="11783060" cy="812165"/>
            <a:chOff x="99974" y="5978385"/>
            <a:chExt cx="11783060" cy="812165"/>
          </a:xfrm>
        </p:grpSpPr>
        <p:sp>
          <p:nvSpPr>
            <p:cNvPr id="17" name="object 17" descr=""/>
            <p:cNvSpPr/>
            <p:nvPr/>
          </p:nvSpPr>
          <p:spPr>
            <a:xfrm>
              <a:off x="106324" y="5984735"/>
              <a:ext cx="11770360" cy="799465"/>
            </a:xfrm>
            <a:custGeom>
              <a:avLst/>
              <a:gdLst/>
              <a:ahLst/>
              <a:cxnLst/>
              <a:rect l="l" t="t" r="r" b="b"/>
              <a:pathLst>
                <a:path w="11770360" h="799465">
                  <a:moveTo>
                    <a:pt x="11770233" y="0"/>
                  </a:moveTo>
                  <a:lnTo>
                    <a:pt x="0" y="0"/>
                  </a:lnTo>
                  <a:lnTo>
                    <a:pt x="0" y="798842"/>
                  </a:lnTo>
                  <a:lnTo>
                    <a:pt x="11770233" y="798842"/>
                  </a:lnTo>
                  <a:lnTo>
                    <a:pt x="1177023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6324" y="5984735"/>
              <a:ext cx="11770360" cy="799465"/>
            </a:xfrm>
            <a:custGeom>
              <a:avLst/>
              <a:gdLst/>
              <a:ahLst/>
              <a:cxnLst/>
              <a:rect l="l" t="t" r="r" b="b"/>
              <a:pathLst>
                <a:path w="11770360" h="799465">
                  <a:moveTo>
                    <a:pt x="0" y="798842"/>
                  </a:moveTo>
                  <a:lnTo>
                    <a:pt x="11770233" y="798842"/>
                  </a:lnTo>
                  <a:lnTo>
                    <a:pt x="11770233" y="0"/>
                  </a:lnTo>
                  <a:lnTo>
                    <a:pt x="0" y="0"/>
                  </a:lnTo>
                  <a:lnTo>
                    <a:pt x="0" y="798842"/>
                  </a:lnTo>
                  <a:close/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85115" y="2092032"/>
            <a:ext cx="11459845" cy="476885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Ukraine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War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had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huge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consequences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global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security:</a:t>
            </a:r>
            <a:endParaRPr sz="2800">
              <a:latin typeface="Calibri"/>
              <a:cs typeface="Calibri"/>
            </a:endParaRPr>
          </a:p>
          <a:p>
            <a:pPr marL="241300" marR="397510" indent="-229870">
              <a:lnSpc>
                <a:spcPts val="3020"/>
              </a:lnSpc>
              <a:spcBef>
                <a:spcPts val="1060"/>
              </a:spcBef>
              <a:buSzPct val="96428"/>
              <a:buFont typeface="Wingdings"/>
              <a:buChar char=""/>
              <a:tabLst>
                <a:tab pos="241300" algn="l"/>
                <a:tab pos="328930" algn="l"/>
                <a:tab pos="4908550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Ukrainian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exports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delayed,</a:t>
            </a:r>
            <a:r>
              <a:rPr dirty="0" sz="2800">
                <a:latin typeface="Calibri"/>
                <a:cs typeface="Calibri"/>
              </a:rPr>
              <a:t>	and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this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cumulative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impact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global 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security</a:t>
            </a:r>
            <a:endParaRPr sz="2800">
              <a:latin typeface="Calibri"/>
              <a:cs typeface="Calibri"/>
            </a:endParaRPr>
          </a:p>
          <a:p>
            <a:pPr marL="241300" marR="591820" indent="-229870">
              <a:lnSpc>
                <a:spcPts val="3030"/>
              </a:lnSpc>
              <a:spcBef>
                <a:spcPts val="994"/>
              </a:spcBef>
              <a:buSzPct val="96428"/>
              <a:buFont typeface="Wingdings"/>
              <a:buChar char=""/>
              <a:tabLst>
                <a:tab pos="241300" algn="l"/>
                <a:tab pos="328930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population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displacement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conscription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caused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labor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shortages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on </a:t>
            </a:r>
            <a:r>
              <a:rPr dirty="0" sz="2800" spc="-10">
                <a:latin typeface="Calibri"/>
                <a:cs typeface="Calibri"/>
              </a:rPr>
              <a:t>farms</a:t>
            </a:r>
            <a:endParaRPr sz="2800">
              <a:latin typeface="Calibri"/>
              <a:cs typeface="Calibri"/>
            </a:endParaRPr>
          </a:p>
          <a:p>
            <a:pPr marL="328930" indent="-317500">
              <a:lnSpc>
                <a:spcPct val="100000"/>
              </a:lnSpc>
              <a:spcBef>
                <a:spcPts val="610"/>
              </a:spcBef>
              <a:buSzPct val="96428"/>
              <a:buFont typeface="Wingdings"/>
              <a:buChar char=""/>
              <a:tabLst>
                <a:tab pos="328930" algn="l"/>
              </a:tabLst>
            </a:pPr>
            <a:r>
              <a:rPr dirty="0" sz="2800">
                <a:latin typeface="Calibri"/>
                <a:cs typeface="Calibri"/>
              </a:rPr>
              <a:t>access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fertilizers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restricted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this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will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reduce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yields</a:t>
            </a:r>
            <a:endParaRPr sz="2800">
              <a:latin typeface="Calibri"/>
              <a:cs typeface="Calibri"/>
            </a:endParaRPr>
          </a:p>
          <a:p>
            <a:pPr marL="241300" marR="1074420" indent="-229870">
              <a:lnSpc>
                <a:spcPts val="3030"/>
              </a:lnSpc>
              <a:spcBef>
                <a:spcPts val="1050"/>
              </a:spcBef>
              <a:buSzPct val="96428"/>
              <a:buFont typeface="Wingdings"/>
              <a:buChar char=""/>
              <a:tabLst>
                <a:tab pos="241300" algn="l"/>
                <a:tab pos="328930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Delays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planting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harvesting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creates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uncertainty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terms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food </a:t>
            </a:r>
            <a:r>
              <a:rPr dirty="0" sz="2800" spc="-10">
                <a:latin typeface="Calibri"/>
                <a:cs typeface="Calibri"/>
              </a:rPr>
              <a:t>production</a:t>
            </a:r>
            <a:endParaRPr sz="2800">
              <a:latin typeface="Calibri"/>
              <a:cs typeface="Calibri"/>
            </a:endParaRPr>
          </a:p>
          <a:p>
            <a:pPr marL="1655445" marR="5080" indent="-1472565">
              <a:lnSpc>
                <a:spcPct val="100000"/>
              </a:lnSpc>
              <a:spcBef>
                <a:spcPts val="395"/>
              </a:spcBef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Ukraine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War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will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result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global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food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shortages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will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make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it </a:t>
            </a:r>
            <a:r>
              <a:rPr dirty="0" sz="3200">
                <a:latin typeface="Calibri"/>
                <a:cs typeface="Calibri"/>
              </a:rPr>
              <a:t>difficult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world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achieve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Targets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446" y="1040968"/>
            <a:ext cx="1071245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0066FF"/>
                </a:solidFill>
              </a:rPr>
              <a:t>4.</a:t>
            </a:r>
            <a:r>
              <a:rPr dirty="0" sz="6000" spc="-200">
                <a:solidFill>
                  <a:srgbClr val="0066FF"/>
                </a:solidFill>
              </a:rPr>
              <a:t> </a:t>
            </a:r>
            <a:r>
              <a:rPr dirty="0" sz="6000" spc="-60">
                <a:solidFill>
                  <a:srgbClr val="0066FF"/>
                </a:solidFill>
              </a:rPr>
              <a:t>Progress</a:t>
            </a:r>
            <a:r>
              <a:rPr dirty="0" sz="6000" spc="-220">
                <a:solidFill>
                  <a:srgbClr val="0066FF"/>
                </a:solidFill>
              </a:rPr>
              <a:t> </a:t>
            </a:r>
            <a:r>
              <a:rPr dirty="0" sz="6000" spc="-70">
                <a:solidFill>
                  <a:srgbClr val="0066FF"/>
                </a:solidFill>
              </a:rPr>
              <a:t>towards</a:t>
            </a:r>
            <a:r>
              <a:rPr dirty="0" sz="6000" spc="-229">
                <a:solidFill>
                  <a:srgbClr val="0066FF"/>
                </a:solidFill>
              </a:rPr>
              <a:t> </a:t>
            </a:r>
            <a:r>
              <a:rPr dirty="0" sz="6000" spc="-25">
                <a:solidFill>
                  <a:srgbClr val="0066FF"/>
                </a:solidFill>
              </a:rPr>
              <a:t>achieving</a:t>
            </a:r>
            <a:r>
              <a:rPr dirty="0" sz="6000" spc="-235">
                <a:solidFill>
                  <a:srgbClr val="0066FF"/>
                </a:solidFill>
              </a:rPr>
              <a:t> </a:t>
            </a:r>
            <a:r>
              <a:rPr dirty="0" sz="6000" spc="-20">
                <a:solidFill>
                  <a:srgbClr val="0066FF"/>
                </a:solidFill>
              </a:rPr>
              <a:t>SDG2</a:t>
            </a:r>
            <a:endParaRPr sz="6000"/>
          </a:p>
        </p:txBody>
      </p:sp>
      <p:grpSp>
        <p:nvGrpSpPr>
          <p:cNvPr id="3" name="object 3" descr=""/>
          <p:cNvGrpSpPr/>
          <p:nvPr/>
        </p:nvGrpSpPr>
        <p:grpSpPr>
          <a:xfrm>
            <a:off x="238239" y="74434"/>
            <a:ext cx="11808460" cy="6415405"/>
            <a:chOff x="238239" y="74434"/>
            <a:chExt cx="11808460" cy="64154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5275" y="2210498"/>
              <a:ext cx="9590532" cy="426948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260513" y="2205736"/>
              <a:ext cx="9600565" cy="4279265"/>
            </a:xfrm>
            <a:custGeom>
              <a:avLst/>
              <a:gdLst/>
              <a:ahLst/>
              <a:cxnLst/>
              <a:rect l="l" t="t" r="r" b="b"/>
              <a:pathLst>
                <a:path w="9600565" h="4279265">
                  <a:moveTo>
                    <a:pt x="0" y="4279011"/>
                  </a:moveTo>
                  <a:lnTo>
                    <a:pt x="9600057" y="4279011"/>
                  </a:lnTo>
                  <a:lnTo>
                    <a:pt x="9600057" y="0"/>
                  </a:lnTo>
                  <a:lnTo>
                    <a:pt x="0" y="0"/>
                  </a:lnTo>
                  <a:lnTo>
                    <a:pt x="0" y="427901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239" y="139433"/>
              <a:ext cx="1675002" cy="78017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0505" y="198754"/>
              <a:ext cx="2591943" cy="6714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752092" y="6370116"/>
            <a:ext cx="2740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United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Nations,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8200" y="1645920"/>
            <a:ext cx="10887075" cy="1339215"/>
            <a:chOff x="838200" y="1645920"/>
            <a:chExt cx="10887075" cy="1339215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1654111"/>
              <a:ext cx="10887075" cy="1179195"/>
            </a:xfrm>
            <a:custGeom>
              <a:avLst/>
              <a:gdLst/>
              <a:ahLst/>
              <a:cxnLst/>
              <a:rect l="l" t="t" r="r" b="b"/>
              <a:pathLst>
                <a:path w="10887075" h="1179195">
                  <a:moveTo>
                    <a:pt x="10886821" y="0"/>
                  </a:moveTo>
                  <a:lnTo>
                    <a:pt x="0" y="0"/>
                  </a:lnTo>
                  <a:lnTo>
                    <a:pt x="0" y="1178750"/>
                  </a:lnTo>
                  <a:lnTo>
                    <a:pt x="10886821" y="1178750"/>
                  </a:lnTo>
                  <a:lnTo>
                    <a:pt x="10886821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647" y="1645920"/>
              <a:ext cx="10612374" cy="133883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1654111"/>
            <a:ext cx="10887075" cy="1179195"/>
          </a:xfrm>
          <a:prstGeom prst="rect"/>
          <a:ln w="9525">
            <a:solidFill>
              <a:srgbClr val="66FF33"/>
            </a:solidFill>
          </a:ln>
        </p:spPr>
        <p:txBody>
          <a:bodyPr wrap="square" lIns="0" tIns="147955" rIns="0" bIns="0" rtlCol="0" vert="horz">
            <a:spAutoFit/>
          </a:bodyPr>
          <a:lstStyle/>
          <a:p>
            <a:pPr marL="532130">
              <a:lnSpc>
                <a:spcPct val="100000"/>
              </a:lnSpc>
              <a:spcBef>
                <a:spcPts val="1165"/>
              </a:spcBef>
            </a:pPr>
            <a:r>
              <a:rPr dirty="0" sz="4800" spc="-25">
                <a:solidFill>
                  <a:srgbClr val="0066FF"/>
                </a:solidFill>
              </a:rPr>
              <a:t>AFRICA</a:t>
            </a:r>
            <a:r>
              <a:rPr dirty="0" sz="4800" spc="-215">
                <a:solidFill>
                  <a:srgbClr val="0066FF"/>
                </a:solidFill>
              </a:rPr>
              <a:t> </a:t>
            </a:r>
            <a:r>
              <a:rPr dirty="0" sz="4800" spc="-50">
                <a:solidFill>
                  <a:srgbClr val="0066FF"/>
                </a:solidFill>
              </a:rPr>
              <a:t>Progress</a:t>
            </a:r>
            <a:r>
              <a:rPr dirty="0" sz="4800" spc="-195">
                <a:solidFill>
                  <a:srgbClr val="0066FF"/>
                </a:solidFill>
              </a:rPr>
              <a:t> </a:t>
            </a:r>
            <a:r>
              <a:rPr dirty="0" sz="4800" spc="-60">
                <a:solidFill>
                  <a:srgbClr val="0066FF"/>
                </a:solidFill>
              </a:rPr>
              <a:t>towards</a:t>
            </a:r>
            <a:r>
              <a:rPr dirty="0" sz="4800" spc="-175">
                <a:solidFill>
                  <a:srgbClr val="0066FF"/>
                </a:solidFill>
              </a:rPr>
              <a:t> </a:t>
            </a:r>
            <a:r>
              <a:rPr dirty="0" sz="4800" spc="-40">
                <a:solidFill>
                  <a:srgbClr val="0066FF"/>
                </a:solidFill>
              </a:rPr>
              <a:t>achieving</a:t>
            </a:r>
            <a:r>
              <a:rPr dirty="0" sz="4800" spc="-200">
                <a:solidFill>
                  <a:srgbClr val="0066FF"/>
                </a:solidFill>
              </a:rPr>
              <a:t> </a:t>
            </a:r>
            <a:r>
              <a:rPr dirty="0" sz="4800" spc="-20">
                <a:solidFill>
                  <a:srgbClr val="0066FF"/>
                </a:solidFill>
              </a:rPr>
              <a:t>SDG2</a:t>
            </a:r>
            <a:endParaRPr sz="4800"/>
          </a:p>
        </p:txBody>
      </p:sp>
      <p:grpSp>
        <p:nvGrpSpPr>
          <p:cNvPr id="6" name="object 6" descr=""/>
          <p:cNvGrpSpPr/>
          <p:nvPr/>
        </p:nvGrpSpPr>
        <p:grpSpPr>
          <a:xfrm>
            <a:off x="828675" y="3046476"/>
            <a:ext cx="5057775" cy="3456304"/>
            <a:chOff x="828675" y="3046476"/>
            <a:chExt cx="5057775" cy="3456304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3056001"/>
              <a:ext cx="5038598" cy="343687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33437" y="3051238"/>
              <a:ext cx="5048250" cy="3446779"/>
            </a:xfrm>
            <a:custGeom>
              <a:avLst/>
              <a:gdLst/>
              <a:ahLst/>
              <a:cxnLst/>
              <a:rect l="l" t="t" r="r" b="b"/>
              <a:pathLst>
                <a:path w="5048250" h="3446779">
                  <a:moveTo>
                    <a:pt x="0" y="3446399"/>
                  </a:moveTo>
                  <a:lnTo>
                    <a:pt x="5048123" y="3446399"/>
                  </a:lnTo>
                  <a:lnTo>
                    <a:pt x="5048123" y="0"/>
                  </a:lnTo>
                  <a:lnTo>
                    <a:pt x="0" y="0"/>
                  </a:lnTo>
                  <a:lnTo>
                    <a:pt x="0" y="3446399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6186233" y="3046476"/>
            <a:ext cx="3509645" cy="3456304"/>
            <a:chOff x="6186233" y="3046476"/>
            <a:chExt cx="3509645" cy="3456304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5822" y="3056001"/>
              <a:ext cx="3490341" cy="343687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90996" y="3051238"/>
              <a:ext cx="3500120" cy="3446779"/>
            </a:xfrm>
            <a:custGeom>
              <a:avLst/>
              <a:gdLst/>
              <a:ahLst/>
              <a:cxnLst/>
              <a:rect l="l" t="t" r="r" b="b"/>
              <a:pathLst>
                <a:path w="3500120" h="3446779">
                  <a:moveTo>
                    <a:pt x="0" y="3446399"/>
                  </a:moveTo>
                  <a:lnTo>
                    <a:pt x="3499865" y="3446399"/>
                  </a:lnTo>
                  <a:lnTo>
                    <a:pt x="3499865" y="0"/>
                  </a:lnTo>
                  <a:lnTo>
                    <a:pt x="0" y="0"/>
                  </a:lnTo>
                  <a:lnTo>
                    <a:pt x="0" y="3446399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841349" y="6512153"/>
            <a:ext cx="4963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https://ecastats.uneca.org/unsdgsafrica/sdgs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9776523" y="3500564"/>
            <a:ext cx="1994535" cy="1638935"/>
            <a:chOff x="9776523" y="3500564"/>
            <a:chExt cx="1994535" cy="1638935"/>
          </a:xfrm>
        </p:grpSpPr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68540" y="3605410"/>
              <a:ext cx="1879720" cy="144791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9781285" y="3505327"/>
              <a:ext cx="1985010" cy="1629410"/>
            </a:xfrm>
            <a:custGeom>
              <a:avLst/>
              <a:gdLst/>
              <a:ahLst/>
              <a:cxnLst/>
              <a:rect l="l" t="t" r="r" b="b"/>
              <a:pathLst>
                <a:path w="1985009" h="1629410">
                  <a:moveTo>
                    <a:pt x="0" y="1628902"/>
                  </a:moveTo>
                  <a:lnTo>
                    <a:pt x="1984502" y="1628902"/>
                  </a:lnTo>
                  <a:lnTo>
                    <a:pt x="1984502" y="0"/>
                  </a:lnTo>
                  <a:lnTo>
                    <a:pt x="0" y="0"/>
                  </a:lnTo>
                  <a:lnTo>
                    <a:pt x="0" y="1628902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9874" y="1018032"/>
            <a:ext cx="11492230" cy="1997710"/>
            <a:chOff x="369874" y="1018032"/>
            <a:chExt cx="11492230" cy="1997710"/>
          </a:xfrm>
        </p:grpSpPr>
        <p:sp>
          <p:nvSpPr>
            <p:cNvPr id="3" name="object 3" descr=""/>
            <p:cNvSpPr/>
            <p:nvPr/>
          </p:nvSpPr>
          <p:spPr>
            <a:xfrm>
              <a:off x="369874" y="1207516"/>
              <a:ext cx="11404600" cy="1474470"/>
            </a:xfrm>
            <a:custGeom>
              <a:avLst/>
              <a:gdLst/>
              <a:ahLst/>
              <a:cxnLst/>
              <a:rect l="l" t="t" r="r" b="b"/>
              <a:pathLst>
                <a:path w="11404600" h="1474470">
                  <a:moveTo>
                    <a:pt x="11404346" y="0"/>
                  </a:moveTo>
                  <a:lnTo>
                    <a:pt x="0" y="0"/>
                  </a:lnTo>
                  <a:lnTo>
                    <a:pt x="0" y="1474089"/>
                  </a:lnTo>
                  <a:lnTo>
                    <a:pt x="11404346" y="1474089"/>
                  </a:lnTo>
                  <a:lnTo>
                    <a:pt x="11404346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04" y="1018032"/>
              <a:ext cx="11410950" cy="13388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6820" y="1676400"/>
              <a:ext cx="1803653" cy="133883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0280" y="1676400"/>
              <a:ext cx="1093470" cy="133883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5136" y="1161034"/>
            <a:ext cx="10517505" cy="1415415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4598670" marR="5080" indent="-4586605">
              <a:lnSpc>
                <a:spcPts val="5180"/>
              </a:lnSpc>
              <a:spcBef>
                <a:spcPts val="755"/>
              </a:spcBef>
            </a:pPr>
            <a:r>
              <a:rPr dirty="0" sz="4800" spc="-20">
                <a:solidFill>
                  <a:srgbClr val="0066FF"/>
                </a:solidFill>
              </a:rPr>
              <a:t>LATIN</a:t>
            </a:r>
            <a:r>
              <a:rPr dirty="0" sz="4800" spc="-240">
                <a:solidFill>
                  <a:srgbClr val="0066FF"/>
                </a:solidFill>
              </a:rPr>
              <a:t> </a:t>
            </a:r>
            <a:r>
              <a:rPr dirty="0" sz="4800" spc="-35">
                <a:solidFill>
                  <a:srgbClr val="0066FF"/>
                </a:solidFill>
              </a:rPr>
              <a:t>AMERICA</a:t>
            </a:r>
            <a:r>
              <a:rPr dirty="0" sz="4800" spc="-225">
                <a:solidFill>
                  <a:srgbClr val="0066FF"/>
                </a:solidFill>
              </a:rPr>
              <a:t> </a:t>
            </a:r>
            <a:r>
              <a:rPr dirty="0" sz="4800" spc="-25">
                <a:solidFill>
                  <a:srgbClr val="0066FF"/>
                </a:solidFill>
              </a:rPr>
              <a:t>Progress</a:t>
            </a:r>
            <a:r>
              <a:rPr dirty="0" sz="4800" spc="-200">
                <a:solidFill>
                  <a:srgbClr val="0066FF"/>
                </a:solidFill>
              </a:rPr>
              <a:t> </a:t>
            </a:r>
            <a:r>
              <a:rPr dirty="0" sz="4800" spc="-25">
                <a:solidFill>
                  <a:srgbClr val="0066FF"/>
                </a:solidFill>
              </a:rPr>
              <a:t>towards</a:t>
            </a:r>
            <a:r>
              <a:rPr dirty="0" sz="4800" spc="-195">
                <a:solidFill>
                  <a:srgbClr val="0066FF"/>
                </a:solidFill>
              </a:rPr>
              <a:t> </a:t>
            </a:r>
            <a:r>
              <a:rPr dirty="0" sz="4800" spc="-10">
                <a:solidFill>
                  <a:srgbClr val="0066FF"/>
                </a:solidFill>
              </a:rPr>
              <a:t>achieving </a:t>
            </a:r>
            <a:r>
              <a:rPr dirty="0" sz="4800" spc="-20">
                <a:solidFill>
                  <a:srgbClr val="0066FF"/>
                </a:solidFill>
              </a:rPr>
              <a:t>SDG2</a:t>
            </a:r>
            <a:endParaRPr sz="4800"/>
          </a:p>
        </p:txBody>
      </p:sp>
      <p:grpSp>
        <p:nvGrpSpPr>
          <p:cNvPr id="8" name="object 8" descr=""/>
          <p:cNvGrpSpPr/>
          <p:nvPr/>
        </p:nvGrpSpPr>
        <p:grpSpPr>
          <a:xfrm>
            <a:off x="6115811" y="2721864"/>
            <a:ext cx="5755640" cy="3752850"/>
            <a:chOff x="6115811" y="2721864"/>
            <a:chExt cx="5755640" cy="3752850"/>
          </a:xfrm>
        </p:grpSpPr>
        <p:sp>
          <p:nvSpPr>
            <p:cNvPr id="9" name="object 9" descr=""/>
            <p:cNvSpPr/>
            <p:nvPr/>
          </p:nvSpPr>
          <p:spPr>
            <a:xfrm>
              <a:off x="6172199" y="2835630"/>
              <a:ext cx="5650230" cy="3639185"/>
            </a:xfrm>
            <a:custGeom>
              <a:avLst/>
              <a:gdLst/>
              <a:ahLst/>
              <a:cxnLst/>
              <a:rect l="l" t="t" r="r" b="b"/>
              <a:pathLst>
                <a:path w="5650230" h="3639185">
                  <a:moveTo>
                    <a:pt x="5649976" y="0"/>
                  </a:moveTo>
                  <a:lnTo>
                    <a:pt x="0" y="0"/>
                  </a:lnTo>
                  <a:lnTo>
                    <a:pt x="0" y="3638930"/>
                  </a:lnTo>
                  <a:lnTo>
                    <a:pt x="5649976" y="3638930"/>
                  </a:lnTo>
                  <a:lnTo>
                    <a:pt x="564997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4183" y="2721864"/>
              <a:ext cx="1856994" cy="56464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94291" y="3061716"/>
              <a:ext cx="2396490" cy="56464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0" y="3616452"/>
              <a:ext cx="1145286" cy="56464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5404" y="4383024"/>
              <a:ext cx="1629918" cy="56464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5811" y="4735068"/>
              <a:ext cx="403110" cy="52806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3743" y="4722876"/>
              <a:ext cx="5537454" cy="56464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3743" y="4936236"/>
              <a:ext cx="2141981" cy="56464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26423" y="5277612"/>
              <a:ext cx="1956053" cy="564641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6172200" y="2835630"/>
            <a:ext cx="5650230" cy="3639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0675" indent="-228600">
              <a:lnSpc>
                <a:spcPts val="2025"/>
              </a:lnSpc>
              <a:buFont typeface="Arial MT"/>
              <a:buChar char="•"/>
              <a:tabLst>
                <a:tab pos="320675" algn="l"/>
              </a:tabLst>
            </a:pPr>
            <a:r>
              <a:rPr dirty="0" sz="2000">
                <a:latin typeface="Calibri"/>
                <a:cs typeface="Calibri"/>
              </a:rPr>
              <a:t>Food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(in)security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Latin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America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varies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spatially</a:t>
            </a:r>
            <a:endParaRPr sz="2000">
              <a:latin typeface="Calibri"/>
              <a:cs typeface="Calibri"/>
            </a:endParaRPr>
          </a:p>
          <a:p>
            <a:pPr marL="320675" marR="20764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000">
                <a:latin typeface="Calibri"/>
                <a:cs typeface="Calibri"/>
              </a:rPr>
              <a:t>Some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countries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significant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progress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in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fight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against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chronic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malnutrition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children</a:t>
            </a:r>
            <a:endParaRPr sz="2000">
              <a:latin typeface="Calibri"/>
              <a:cs typeface="Calibri"/>
            </a:endParaRPr>
          </a:p>
          <a:p>
            <a:pPr marL="320675" marR="601345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some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countries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overweight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obesity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are </a:t>
            </a:r>
            <a:r>
              <a:rPr dirty="0" sz="2000">
                <a:latin typeface="Calibri"/>
                <a:cs typeface="Calibri"/>
              </a:rPr>
              <a:t>increasing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alarming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pace.</a:t>
            </a:r>
            <a:endParaRPr sz="2000">
              <a:latin typeface="Calibri"/>
              <a:cs typeface="Calibri"/>
            </a:endParaRPr>
          </a:p>
          <a:p>
            <a:pPr marL="320675" marR="16002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000">
                <a:latin typeface="Calibri"/>
                <a:cs typeface="Calibri"/>
              </a:rPr>
              <a:t>Many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countries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experiencing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>
                <a:latin typeface="Calibri"/>
                <a:cs typeface="Calibri"/>
              </a:rPr>
              <a:t>double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burden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malnutrition.</a:t>
            </a:r>
            <a:endParaRPr sz="2000">
              <a:latin typeface="Calibri"/>
              <a:cs typeface="Calibri"/>
            </a:endParaRPr>
          </a:p>
          <a:p>
            <a:pPr marL="320675" indent="-228600">
              <a:lnSpc>
                <a:spcPts val="2039"/>
              </a:lnSpc>
              <a:spcBef>
                <a:spcPts val="27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000">
                <a:latin typeface="Calibri"/>
                <a:cs typeface="Calibri"/>
              </a:rPr>
              <a:t>Food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production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exceeds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requirements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320675">
              <a:lnSpc>
                <a:spcPts val="2039"/>
              </a:lnSpc>
            </a:pPr>
            <a:r>
              <a:rPr dirty="0" sz="2000">
                <a:latin typeface="Calibri"/>
                <a:cs typeface="Calibri"/>
              </a:rPr>
              <a:t>entire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population.</a:t>
            </a:r>
            <a:endParaRPr sz="2000">
              <a:latin typeface="Calibri"/>
              <a:cs typeface="Calibri"/>
            </a:endParaRPr>
          </a:p>
          <a:p>
            <a:pPr marL="320675" marR="429895" indent="-228600">
              <a:lnSpc>
                <a:spcPct val="70000"/>
              </a:lnSpc>
              <a:spcBef>
                <a:spcPts val="101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biggest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problem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unequal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good- </a:t>
            </a:r>
            <a:r>
              <a:rPr dirty="0" sz="2000">
                <a:latin typeface="Calibri"/>
                <a:cs typeface="Calibri"/>
              </a:rPr>
              <a:t>quality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food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products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right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balance</a:t>
            </a:r>
            <a:r>
              <a:rPr dirty="0" sz="2000" spc="-25">
                <a:latin typeface="Calibri"/>
                <a:cs typeface="Calibri"/>
              </a:rPr>
              <a:t> of </a:t>
            </a:r>
            <a:r>
              <a:rPr dirty="0" sz="2000">
                <a:latin typeface="Calibri"/>
                <a:cs typeface="Calibri"/>
              </a:rPr>
              <a:t>calories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nutrients.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56121" y="74434"/>
            <a:ext cx="11790045" cy="6343650"/>
            <a:chOff x="256121" y="74434"/>
            <a:chExt cx="11790045" cy="6343650"/>
          </a:xfrm>
        </p:grpSpPr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83992" y="2853651"/>
              <a:ext cx="3188207" cy="3554856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979293" y="2848889"/>
              <a:ext cx="3197860" cy="3564890"/>
            </a:xfrm>
            <a:custGeom>
              <a:avLst/>
              <a:gdLst/>
              <a:ahLst/>
              <a:cxnLst/>
              <a:rect l="l" t="t" r="r" b="b"/>
              <a:pathLst>
                <a:path w="3197860" h="3564890">
                  <a:moveTo>
                    <a:pt x="0" y="3564381"/>
                  </a:moveTo>
                  <a:lnTo>
                    <a:pt x="3197733" y="3564381"/>
                  </a:lnTo>
                  <a:lnTo>
                    <a:pt x="3197733" y="0"/>
                  </a:lnTo>
                  <a:lnTo>
                    <a:pt x="0" y="0"/>
                  </a:lnTo>
                  <a:lnTo>
                    <a:pt x="0" y="3564381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9874" y="2835668"/>
              <a:ext cx="2529840" cy="355485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65112" y="2830906"/>
              <a:ext cx="2539365" cy="3564890"/>
            </a:xfrm>
            <a:custGeom>
              <a:avLst/>
              <a:gdLst/>
              <a:ahLst/>
              <a:cxnLst/>
              <a:rect l="l" t="t" r="r" b="b"/>
              <a:pathLst>
                <a:path w="2539365" h="3564890">
                  <a:moveTo>
                    <a:pt x="0" y="3564382"/>
                  </a:moveTo>
                  <a:lnTo>
                    <a:pt x="2539365" y="3564382"/>
                  </a:lnTo>
                  <a:lnTo>
                    <a:pt x="2539365" y="0"/>
                  </a:lnTo>
                  <a:lnTo>
                    <a:pt x="0" y="0"/>
                  </a:lnTo>
                  <a:lnTo>
                    <a:pt x="0" y="3564382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681988" y="6493865"/>
            <a:ext cx="2740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United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Nations,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5622" y="1264919"/>
            <a:ext cx="11520805" cy="1229360"/>
            <a:chOff x="335622" y="1264919"/>
            <a:chExt cx="1152080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335622" y="1277416"/>
              <a:ext cx="11520805" cy="1070610"/>
            </a:xfrm>
            <a:custGeom>
              <a:avLst/>
              <a:gdLst/>
              <a:ahLst/>
              <a:cxnLst/>
              <a:rect l="l" t="t" r="r" b="b"/>
              <a:pathLst>
                <a:path w="11520805" h="1070610">
                  <a:moveTo>
                    <a:pt x="11520805" y="0"/>
                  </a:moveTo>
                  <a:lnTo>
                    <a:pt x="0" y="0"/>
                  </a:lnTo>
                  <a:lnTo>
                    <a:pt x="0" y="1070559"/>
                  </a:lnTo>
                  <a:lnTo>
                    <a:pt x="11520805" y="1070559"/>
                  </a:lnTo>
                  <a:lnTo>
                    <a:pt x="11520805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8428" y="1264919"/>
              <a:ext cx="9949434" cy="12291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622" y="1277416"/>
            <a:ext cx="11520805" cy="1070610"/>
          </a:xfrm>
          <a:prstGeom prst="rect"/>
        </p:spPr>
        <p:txBody>
          <a:bodyPr wrap="square" lIns="0" tIns="130810" rIns="0" bIns="0" rtlCol="0" vert="horz">
            <a:spAutoFit/>
          </a:bodyPr>
          <a:lstStyle/>
          <a:p>
            <a:pPr marL="1148080">
              <a:lnSpc>
                <a:spcPct val="100000"/>
              </a:lnSpc>
              <a:spcBef>
                <a:spcPts val="1030"/>
              </a:spcBef>
            </a:pPr>
            <a:r>
              <a:rPr dirty="0" spc="-35">
                <a:solidFill>
                  <a:srgbClr val="0066FF"/>
                </a:solidFill>
              </a:rPr>
              <a:t>EUROPE</a:t>
            </a:r>
            <a:r>
              <a:rPr dirty="0" spc="-195">
                <a:solidFill>
                  <a:srgbClr val="0066FF"/>
                </a:solidFill>
              </a:rPr>
              <a:t> </a:t>
            </a:r>
            <a:r>
              <a:rPr dirty="0" spc="-50">
                <a:solidFill>
                  <a:srgbClr val="0066FF"/>
                </a:solidFill>
              </a:rPr>
              <a:t>Progress</a:t>
            </a:r>
            <a:r>
              <a:rPr dirty="0" spc="-180">
                <a:solidFill>
                  <a:srgbClr val="0066FF"/>
                </a:solidFill>
              </a:rPr>
              <a:t> </a:t>
            </a:r>
            <a:r>
              <a:rPr dirty="0" spc="-55">
                <a:solidFill>
                  <a:srgbClr val="0066FF"/>
                </a:solidFill>
              </a:rPr>
              <a:t>towards</a:t>
            </a:r>
            <a:r>
              <a:rPr dirty="0" spc="-180">
                <a:solidFill>
                  <a:srgbClr val="0066FF"/>
                </a:solidFill>
              </a:rPr>
              <a:t> </a:t>
            </a:r>
            <a:r>
              <a:rPr dirty="0" spc="-30">
                <a:solidFill>
                  <a:srgbClr val="0066FF"/>
                </a:solidFill>
              </a:rPr>
              <a:t>achieving</a:t>
            </a:r>
            <a:r>
              <a:rPr dirty="0" spc="-190">
                <a:solidFill>
                  <a:srgbClr val="0066FF"/>
                </a:solidFill>
              </a:rPr>
              <a:t> </a:t>
            </a:r>
            <a:r>
              <a:rPr dirty="0" spc="-20">
                <a:solidFill>
                  <a:srgbClr val="0066FF"/>
                </a:solidFill>
              </a:rPr>
              <a:t>SDG2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326097" y="2788513"/>
            <a:ext cx="5047615" cy="3036570"/>
            <a:chOff x="326097" y="2788513"/>
            <a:chExt cx="5047615" cy="303657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622" y="2798038"/>
              <a:ext cx="5028311" cy="301713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30860" y="2793276"/>
              <a:ext cx="5038090" cy="3027045"/>
            </a:xfrm>
            <a:custGeom>
              <a:avLst/>
              <a:gdLst/>
              <a:ahLst/>
              <a:cxnLst/>
              <a:rect l="l" t="t" r="r" b="b"/>
              <a:pathLst>
                <a:path w="5038090" h="3027045">
                  <a:moveTo>
                    <a:pt x="0" y="3026664"/>
                  </a:moveTo>
                  <a:lnTo>
                    <a:pt x="5037836" y="3026664"/>
                  </a:lnTo>
                  <a:lnTo>
                    <a:pt x="5037836" y="0"/>
                  </a:lnTo>
                  <a:lnTo>
                    <a:pt x="0" y="0"/>
                  </a:lnTo>
                  <a:lnTo>
                    <a:pt x="0" y="3026664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5478779" y="2482926"/>
            <a:ext cx="6377940" cy="3846195"/>
            <a:chOff x="5478779" y="2482926"/>
            <a:chExt cx="6377940" cy="3846195"/>
          </a:xfrm>
        </p:grpSpPr>
        <p:sp>
          <p:nvSpPr>
            <p:cNvPr id="10" name="object 10" descr=""/>
            <p:cNvSpPr/>
            <p:nvPr/>
          </p:nvSpPr>
          <p:spPr>
            <a:xfrm>
              <a:off x="5578855" y="2482926"/>
              <a:ext cx="6277610" cy="3846195"/>
            </a:xfrm>
            <a:custGeom>
              <a:avLst/>
              <a:gdLst/>
              <a:ahLst/>
              <a:cxnLst/>
              <a:rect l="l" t="t" r="r" b="b"/>
              <a:pathLst>
                <a:path w="6277609" h="3846195">
                  <a:moveTo>
                    <a:pt x="6277483" y="0"/>
                  </a:moveTo>
                  <a:lnTo>
                    <a:pt x="0" y="0"/>
                  </a:lnTo>
                  <a:lnTo>
                    <a:pt x="0" y="3845687"/>
                  </a:lnTo>
                  <a:lnTo>
                    <a:pt x="6277483" y="3845687"/>
                  </a:lnTo>
                  <a:lnTo>
                    <a:pt x="6277483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3663" y="2740151"/>
              <a:ext cx="2513838" cy="73075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3923" y="2740151"/>
              <a:ext cx="534149" cy="73075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4507" y="2740151"/>
              <a:ext cx="1483613" cy="73075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3663" y="3936491"/>
              <a:ext cx="5891022" cy="73075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8779" y="4437888"/>
              <a:ext cx="521982" cy="68351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3663" y="4421123"/>
              <a:ext cx="3457193" cy="73075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8779" y="5277611"/>
              <a:ext cx="521982" cy="68351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3663" y="5260847"/>
              <a:ext cx="2039874" cy="730757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5578855" y="2482926"/>
            <a:ext cx="6277610" cy="384619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just" marL="320675" marR="1055370" indent="-228600">
              <a:lnSpc>
                <a:spcPct val="90000"/>
              </a:lnSpc>
              <a:spcBef>
                <a:spcPts val="200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600">
                <a:latin typeface="Calibri"/>
                <a:cs typeface="Calibri"/>
              </a:rPr>
              <a:t>Focus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combating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malnutrition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50">
                <a:latin typeface="Calibri"/>
                <a:cs typeface="Calibri"/>
              </a:rPr>
              <a:t>- </a:t>
            </a:r>
            <a:r>
              <a:rPr dirty="0" sz="2600">
                <a:latin typeface="Calibri"/>
                <a:cs typeface="Calibri"/>
              </a:rPr>
              <a:t>obesity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pre-</a:t>
            </a:r>
            <a:r>
              <a:rPr dirty="0" sz="2600">
                <a:latin typeface="Calibri"/>
                <a:cs typeface="Calibri"/>
              </a:rPr>
              <a:t>obesity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10">
                <a:latin typeface="Calibri"/>
                <a:cs typeface="Calibri"/>
              </a:rPr>
              <a:t>growing </a:t>
            </a:r>
            <a:r>
              <a:rPr dirty="0" sz="2600">
                <a:latin typeface="Calibri"/>
                <a:cs typeface="Calibri"/>
              </a:rPr>
              <a:t>problem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10">
                <a:latin typeface="Calibri"/>
                <a:cs typeface="Calibri"/>
              </a:rPr>
              <a:t> region</a:t>
            </a:r>
            <a:endParaRPr sz="2600">
              <a:latin typeface="Calibri"/>
              <a:cs typeface="Calibri"/>
            </a:endParaRPr>
          </a:p>
          <a:p>
            <a:pPr marL="320675" marR="489584" indent="-228600">
              <a:lnSpc>
                <a:spcPts val="2810"/>
              </a:lnSpc>
              <a:spcBef>
                <a:spcPts val="103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600">
                <a:latin typeface="Calibri"/>
                <a:cs typeface="Calibri"/>
              </a:rPr>
              <a:t>EU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making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great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progress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making </a:t>
            </a:r>
            <a:r>
              <a:rPr dirty="0" sz="2600">
                <a:latin typeface="Calibri"/>
                <a:cs typeface="Calibri"/>
              </a:rPr>
              <a:t>agricultural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production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more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sustainable</a:t>
            </a:r>
            <a:endParaRPr sz="2600">
              <a:latin typeface="Calibri"/>
              <a:cs typeface="Calibri"/>
            </a:endParaRPr>
          </a:p>
          <a:p>
            <a:pPr marL="320675" marR="709295" indent="-228600">
              <a:lnSpc>
                <a:spcPts val="2810"/>
              </a:lnSpc>
              <a:spcBef>
                <a:spcPts val="100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600" spc="-10">
                <a:latin typeface="Calibri"/>
                <a:cs typeface="Calibri"/>
              </a:rPr>
              <a:t>Environmental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impact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unsustainable </a:t>
            </a:r>
            <a:r>
              <a:rPr dirty="0" sz="2600">
                <a:latin typeface="Calibri"/>
                <a:cs typeface="Calibri"/>
              </a:rPr>
              <a:t>agriculture</a:t>
            </a:r>
            <a:r>
              <a:rPr dirty="0" sz="2600" spc="-1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lasting</a:t>
            </a:r>
            <a:endParaRPr sz="2600">
              <a:latin typeface="Calibri"/>
              <a:cs typeface="Calibri"/>
            </a:endParaRPr>
          </a:p>
          <a:p>
            <a:pPr marL="320675" marR="295275" indent="-228600">
              <a:lnSpc>
                <a:spcPts val="2810"/>
              </a:lnSpc>
              <a:spcBef>
                <a:spcPts val="995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600">
                <a:latin typeface="Calibri"/>
                <a:cs typeface="Calibri"/>
              </a:rPr>
              <a:t>Food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waste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been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significantly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reduced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10">
                <a:latin typeface="Calibri"/>
                <a:cs typeface="Calibri"/>
              </a:rPr>
              <a:t> region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317093" y="5978448"/>
            <a:ext cx="4630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Sustainable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Development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Solutions,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1373" y="1036319"/>
            <a:ext cx="11601450" cy="1502410"/>
            <a:chOff x="271373" y="1036319"/>
            <a:chExt cx="11601450" cy="1502410"/>
          </a:xfrm>
        </p:grpSpPr>
        <p:sp>
          <p:nvSpPr>
            <p:cNvPr id="3" name="object 3" descr=""/>
            <p:cNvSpPr/>
            <p:nvPr/>
          </p:nvSpPr>
          <p:spPr>
            <a:xfrm>
              <a:off x="271373" y="1315580"/>
              <a:ext cx="11601450" cy="780415"/>
            </a:xfrm>
            <a:custGeom>
              <a:avLst/>
              <a:gdLst/>
              <a:ahLst/>
              <a:cxnLst/>
              <a:rect l="l" t="t" r="r" b="b"/>
              <a:pathLst>
                <a:path w="11601450" h="780414">
                  <a:moveTo>
                    <a:pt x="11601323" y="0"/>
                  </a:moveTo>
                  <a:lnTo>
                    <a:pt x="0" y="0"/>
                  </a:lnTo>
                  <a:lnTo>
                    <a:pt x="0" y="780173"/>
                  </a:lnTo>
                  <a:lnTo>
                    <a:pt x="11601323" y="780173"/>
                  </a:lnTo>
                  <a:lnTo>
                    <a:pt x="11601323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9980" y="1036319"/>
              <a:ext cx="4883658" cy="150190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0697" y="1196162"/>
            <a:ext cx="402971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066FF"/>
                </a:solidFill>
              </a:rPr>
              <a:t>5.</a:t>
            </a:r>
            <a:r>
              <a:rPr dirty="0" sz="5400" spc="-145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Case</a:t>
            </a:r>
            <a:r>
              <a:rPr dirty="0" sz="5400" spc="-190">
                <a:solidFill>
                  <a:srgbClr val="0066FF"/>
                </a:solidFill>
              </a:rPr>
              <a:t> </a:t>
            </a:r>
            <a:r>
              <a:rPr dirty="0" sz="5400" spc="-30">
                <a:solidFill>
                  <a:srgbClr val="0066FF"/>
                </a:solidFill>
              </a:rPr>
              <a:t>studies</a:t>
            </a:r>
            <a:endParaRPr sz="5400"/>
          </a:p>
        </p:txBody>
      </p:sp>
      <p:grpSp>
        <p:nvGrpSpPr>
          <p:cNvPr id="6" name="object 6" descr=""/>
          <p:cNvGrpSpPr/>
          <p:nvPr/>
        </p:nvGrpSpPr>
        <p:grpSpPr>
          <a:xfrm>
            <a:off x="246659" y="74434"/>
            <a:ext cx="11601450" cy="6405880"/>
            <a:chOff x="246659" y="74434"/>
            <a:chExt cx="11601450" cy="640588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46659" y="2447874"/>
              <a:ext cx="11601450" cy="4032250"/>
            </a:xfrm>
            <a:custGeom>
              <a:avLst/>
              <a:gdLst/>
              <a:ahLst/>
              <a:cxnLst/>
              <a:rect l="l" t="t" r="r" b="b"/>
              <a:pathLst>
                <a:path w="11601450" h="4032250">
                  <a:moveTo>
                    <a:pt x="11601323" y="0"/>
                  </a:moveTo>
                  <a:lnTo>
                    <a:pt x="0" y="0"/>
                  </a:lnTo>
                  <a:lnTo>
                    <a:pt x="0" y="4031869"/>
                  </a:lnTo>
                  <a:lnTo>
                    <a:pt x="11601323" y="4031869"/>
                  </a:lnTo>
                  <a:lnTo>
                    <a:pt x="11601323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25323" y="2455240"/>
            <a:ext cx="11073765" cy="3928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86055" marR="227329" indent="-17399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Three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case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studies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been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developed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each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regional </a:t>
            </a:r>
            <a:r>
              <a:rPr dirty="0" sz="3200">
                <a:latin typeface="Calibri"/>
                <a:cs typeface="Calibri"/>
              </a:rPr>
              <a:t>contexts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 showcase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best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practices.</a:t>
            </a:r>
            <a:endParaRPr sz="3200">
              <a:latin typeface="Calibri"/>
              <a:cs typeface="Calibri"/>
            </a:endParaRPr>
          </a:p>
          <a:p>
            <a:pPr algn="just" marL="186055" marR="8445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purpose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provide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students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actual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examples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good </a:t>
            </a:r>
            <a:r>
              <a:rPr dirty="0" sz="3200">
                <a:latin typeface="Calibri"/>
                <a:cs typeface="Calibri"/>
              </a:rPr>
              <a:t>case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studies that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attempted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address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indicators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25">
                <a:latin typeface="Calibri"/>
                <a:cs typeface="Calibri"/>
              </a:rPr>
              <a:t> the </a:t>
            </a:r>
            <a:r>
              <a:rPr dirty="0" sz="3200">
                <a:latin typeface="Calibri"/>
                <a:cs typeface="Calibri"/>
              </a:rPr>
              <a:t>SDG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  <a:p>
            <a:pPr marL="186055" marR="5080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Each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case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study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provides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suggestions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how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ideas,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plans</a:t>
            </a:r>
            <a:r>
              <a:rPr dirty="0" sz="3200" spc="-25">
                <a:latin typeface="Calibri"/>
                <a:cs typeface="Calibri"/>
              </a:rPr>
              <a:t> and </a:t>
            </a:r>
            <a:r>
              <a:rPr dirty="0" sz="3200">
                <a:latin typeface="Calibri"/>
                <a:cs typeface="Calibri"/>
              </a:rPr>
              <a:t>actions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 the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case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study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can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replicated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other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communities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areas.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8701" y="1933651"/>
            <a:ext cx="11351260" cy="4707890"/>
            <a:chOff x="378701" y="1933651"/>
            <a:chExt cx="11351260" cy="4707890"/>
          </a:xfrm>
        </p:grpSpPr>
        <p:sp>
          <p:nvSpPr>
            <p:cNvPr id="3" name="object 3" descr=""/>
            <p:cNvSpPr/>
            <p:nvPr/>
          </p:nvSpPr>
          <p:spPr>
            <a:xfrm>
              <a:off x="383463" y="1938413"/>
              <a:ext cx="11341735" cy="4698365"/>
            </a:xfrm>
            <a:custGeom>
              <a:avLst/>
              <a:gdLst/>
              <a:ahLst/>
              <a:cxnLst/>
              <a:rect l="l" t="t" r="r" b="b"/>
              <a:pathLst>
                <a:path w="11341735" h="4698365">
                  <a:moveTo>
                    <a:pt x="11341481" y="0"/>
                  </a:moveTo>
                  <a:lnTo>
                    <a:pt x="0" y="0"/>
                  </a:lnTo>
                  <a:lnTo>
                    <a:pt x="0" y="4698365"/>
                  </a:lnTo>
                  <a:lnTo>
                    <a:pt x="11341481" y="4698365"/>
                  </a:lnTo>
                  <a:lnTo>
                    <a:pt x="1134148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83463" y="1938413"/>
              <a:ext cx="11341735" cy="4698365"/>
            </a:xfrm>
            <a:custGeom>
              <a:avLst/>
              <a:gdLst/>
              <a:ahLst/>
              <a:cxnLst/>
              <a:rect l="l" t="t" r="r" b="b"/>
              <a:pathLst>
                <a:path w="11341735" h="4698365">
                  <a:moveTo>
                    <a:pt x="0" y="4698365"/>
                  </a:moveTo>
                  <a:lnTo>
                    <a:pt x="11341481" y="4698365"/>
                  </a:lnTo>
                  <a:lnTo>
                    <a:pt x="11341481" y="0"/>
                  </a:lnTo>
                  <a:lnTo>
                    <a:pt x="0" y="0"/>
                  </a:lnTo>
                  <a:lnTo>
                    <a:pt x="0" y="4698365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62178" y="1869341"/>
            <a:ext cx="11092180" cy="466915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5"/>
              </a:spcBef>
              <a:buClr>
                <a:srgbClr val="C00000"/>
              </a:buClr>
              <a:buFont typeface="Arial MT"/>
              <a:buChar char="•"/>
              <a:tabLst>
                <a:tab pos="240029" algn="l"/>
              </a:tabLst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Guinea-Bissau</a:t>
            </a:r>
            <a:endParaRPr sz="2800">
              <a:latin typeface="Calibri"/>
              <a:cs typeface="Calibri"/>
            </a:endParaRPr>
          </a:p>
          <a:p>
            <a:pPr algn="just" lvl="1" marL="697230" marR="70485" indent="-227965">
              <a:lnSpc>
                <a:spcPts val="2590"/>
              </a:lnSpc>
              <a:spcBef>
                <a:spcPts val="57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Multi-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level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child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nutrition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programme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Reinforcing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capacities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existing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centres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treat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child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malnutrition;</a:t>
            </a:r>
            <a:r>
              <a:rPr dirty="0" sz="2400" spc="4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Nutrition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counseling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150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vulnerable</a:t>
            </a:r>
            <a:r>
              <a:rPr dirty="0" sz="24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communities;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Good 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nutrition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activities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150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schools;</a:t>
            </a:r>
            <a:r>
              <a:rPr dirty="0" sz="2400" spc="4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Capacity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building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Ministry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Mozambique</a:t>
            </a:r>
            <a:endParaRPr sz="2800">
              <a:latin typeface="Calibri"/>
              <a:cs typeface="Calibri"/>
            </a:endParaRPr>
          </a:p>
          <a:p>
            <a:pPr lvl="1" marL="697230" marR="5080" indent="-227965">
              <a:lnSpc>
                <a:spcPts val="2590"/>
              </a:lnSpc>
              <a:spcBef>
                <a:spcPts val="57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Irrigation,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agro</a:t>
            </a:r>
            <a:r>
              <a:rPr dirty="0" sz="2400" spc="-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production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climate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change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adaptation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programme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Assisting 	farmers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Chicualcuala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District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cope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drought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irrigation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methods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also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up-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skilling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women,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communities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farmer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associations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Nigeria</a:t>
            </a:r>
            <a:endParaRPr sz="2800">
              <a:latin typeface="Calibri"/>
              <a:cs typeface="Calibri"/>
            </a:endParaRPr>
          </a:p>
          <a:p>
            <a:pPr lvl="1" marL="697230" marR="370205" indent="-227965">
              <a:lnSpc>
                <a:spcPts val="2590"/>
              </a:lnSpc>
              <a:spcBef>
                <a:spcPts val="57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Application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public-private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partnerships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youth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empowerment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Kaduna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District</a:t>
            </a:r>
            <a:r>
              <a:rPr dirty="0" sz="2400" spc="-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enhance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agro-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food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value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chains.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Involve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Sahara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Group,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three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UN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Agencies,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SDG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Fund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ambassadors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District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Government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39" y="139433"/>
            <a:ext cx="1675002" cy="780173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68706" y="74434"/>
            <a:ext cx="11677650" cy="2322195"/>
            <a:chOff x="368706" y="74434"/>
            <a:chExt cx="11677650" cy="23221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9723" y="139344"/>
              <a:ext cx="2339467" cy="8609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0506" y="198754"/>
              <a:ext cx="2591943" cy="6714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68706" y="1209611"/>
              <a:ext cx="11356340" cy="709930"/>
            </a:xfrm>
            <a:custGeom>
              <a:avLst/>
              <a:gdLst/>
              <a:ahLst/>
              <a:cxnLst/>
              <a:rect l="l" t="t" r="r" b="b"/>
              <a:pathLst>
                <a:path w="11356340" h="709930">
                  <a:moveTo>
                    <a:pt x="11356213" y="0"/>
                  </a:moveTo>
                  <a:lnTo>
                    <a:pt x="0" y="0"/>
                  </a:lnTo>
                  <a:lnTo>
                    <a:pt x="0" y="709612"/>
                  </a:lnTo>
                  <a:lnTo>
                    <a:pt x="11356213" y="709612"/>
                  </a:lnTo>
                  <a:lnTo>
                    <a:pt x="11356213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2932" y="894588"/>
              <a:ext cx="1884425" cy="150190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2676" y="894588"/>
              <a:ext cx="2308098" cy="150190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6092" y="894588"/>
              <a:ext cx="5464302" cy="150190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33014" y="1055370"/>
            <a:ext cx="703516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066FF"/>
                </a:solidFill>
              </a:rPr>
              <a:t>5.1</a:t>
            </a:r>
            <a:r>
              <a:rPr dirty="0" sz="5400" spc="-215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Case</a:t>
            </a:r>
            <a:r>
              <a:rPr dirty="0" sz="5400" spc="-210">
                <a:solidFill>
                  <a:srgbClr val="0066FF"/>
                </a:solidFill>
              </a:rPr>
              <a:t> </a:t>
            </a:r>
            <a:r>
              <a:rPr dirty="0" sz="5400" spc="-20">
                <a:solidFill>
                  <a:srgbClr val="0066FF"/>
                </a:solidFill>
              </a:rPr>
              <a:t>studies</a:t>
            </a:r>
            <a:r>
              <a:rPr dirty="0" sz="5400" spc="-195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for</a:t>
            </a:r>
            <a:r>
              <a:rPr dirty="0" sz="5400" spc="-185">
                <a:solidFill>
                  <a:srgbClr val="0066FF"/>
                </a:solidFill>
              </a:rPr>
              <a:t> </a:t>
            </a:r>
            <a:r>
              <a:rPr dirty="0" sz="5400" spc="-10">
                <a:solidFill>
                  <a:srgbClr val="0066FF"/>
                </a:solidFill>
              </a:rPr>
              <a:t>Africa</a:t>
            </a:r>
            <a:endParaRPr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811" y="986027"/>
            <a:ext cx="8940165" cy="1229360"/>
            <a:chOff x="19811" y="986027"/>
            <a:chExt cx="894016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273545" y="1174483"/>
              <a:ext cx="8681720" cy="717550"/>
            </a:xfrm>
            <a:custGeom>
              <a:avLst/>
              <a:gdLst/>
              <a:ahLst/>
              <a:cxnLst/>
              <a:rect l="l" t="t" r="r" b="b"/>
              <a:pathLst>
                <a:path w="8681720" h="717550">
                  <a:moveTo>
                    <a:pt x="8681212" y="0"/>
                  </a:moveTo>
                  <a:lnTo>
                    <a:pt x="0" y="0"/>
                  </a:lnTo>
                  <a:lnTo>
                    <a:pt x="0" y="717435"/>
                  </a:lnTo>
                  <a:lnTo>
                    <a:pt x="8681212" y="717435"/>
                  </a:lnTo>
                  <a:lnTo>
                    <a:pt x="868121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3545" y="1174483"/>
              <a:ext cx="8681720" cy="717550"/>
            </a:xfrm>
            <a:custGeom>
              <a:avLst/>
              <a:gdLst/>
              <a:ahLst/>
              <a:cxnLst/>
              <a:rect l="l" t="t" r="r" b="b"/>
              <a:pathLst>
                <a:path w="8681720" h="717550">
                  <a:moveTo>
                    <a:pt x="0" y="717435"/>
                  </a:moveTo>
                  <a:lnTo>
                    <a:pt x="8681212" y="717435"/>
                  </a:lnTo>
                  <a:lnTo>
                    <a:pt x="8681212" y="0"/>
                  </a:lnTo>
                  <a:lnTo>
                    <a:pt x="0" y="0"/>
                  </a:lnTo>
                  <a:lnTo>
                    <a:pt x="0" y="717435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1" y="986027"/>
              <a:ext cx="3996690" cy="122910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6FF"/>
                </a:solidFill>
              </a:rPr>
              <a:t>1.</a:t>
            </a:r>
            <a:r>
              <a:rPr dirty="0" spc="-90">
                <a:solidFill>
                  <a:srgbClr val="0066FF"/>
                </a:solidFill>
              </a:rPr>
              <a:t> </a:t>
            </a:r>
            <a:r>
              <a:rPr dirty="0" spc="-45">
                <a:solidFill>
                  <a:srgbClr val="0066FF"/>
                </a:solidFill>
              </a:rPr>
              <a:t>Introduction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326313" y="1997392"/>
            <a:ext cx="8633460" cy="4533900"/>
            <a:chOff x="326313" y="1997392"/>
            <a:chExt cx="8633460" cy="4533900"/>
          </a:xfrm>
        </p:grpSpPr>
        <p:sp>
          <p:nvSpPr>
            <p:cNvPr id="13" name="object 13" descr=""/>
            <p:cNvSpPr/>
            <p:nvPr/>
          </p:nvSpPr>
          <p:spPr>
            <a:xfrm>
              <a:off x="331076" y="2002154"/>
              <a:ext cx="8623935" cy="4524375"/>
            </a:xfrm>
            <a:custGeom>
              <a:avLst/>
              <a:gdLst/>
              <a:ahLst/>
              <a:cxnLst/>
              <a:rect l="l" t="t" r="r" b="b"/>
              <a:pathLst>
                <a:path w="8623935" h="4524375">
                  <a:moveTo>
                    <a:pt x="8623681" y="0"/>
                  </a:moveTo>
                  <a:lnTo>
                    <a:pt x="0" y="0"/>
                  </a:lnTo>
                  <a:lnTo>
                    <a:pt x="0" y="4524375"/>
                  </a:lnTo>
                  <a:lnTo>
                    <a:pt x="8623681" y="4524375"/>
                  </a:lnTo>
                  <a:lnTo>
                    <a:pt x="8623681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31076" y="2002154"/>
              <a:ext cx="8623935" cy="4524375"/>
            </a:xfrm>
            <a:custGeom>
              <a:avLst/>
              <a:gdLst/>
              <a:ahLst/>
              <a:cxnLst/>
              <a:rect l="l" t="t" r="r" b="b"/>
              <a:pathLst>
                <a:path w="8623935" h="4524375">
                  <a:moveTo>
                    <a:pt x="0" y="4524375"/>
                  </a:moveTo>
                  <a:lnTo>
                    <a:pt x="8623681" y="4524375"/>
                  </a:lnTo>
                  <a:lnTo>
                    <a:pt x="8623681" y="0"/>
                  </a:lnTo>
                  <a:lnTo>
                    <a:pt x="0" y="0"/>
                  </a:lnTo>
                  <a:lnTo>
                    <a:pt x="0" y="4524375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09752" y="2009901"/>
            <a:ext cx="8444865" cy="441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2001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eight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MDG’s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were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launched,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following</a:t>
            </a:r>
            <a:endParaRPr sz="32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dirty="0" sz="3200" spc="-10">
                <a:latin typeface="Calibri"/>
                <a:cs typeface="Calibri"/>
              </a:rPr>
              <a:t>pre-</a:t>
            </a:r>
            <a:r>
              <a:rPr dirty="0" sz="3200">
                <a:latin typeface="Calibri"/>
                <a:cs typeface="Calibri"/>
              </a:rPr>
              <a:t>2000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concerns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several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global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issues</a:t>
            </a:r>
            <a:endParaRPr sz="3200">
              <a:latin typeface="Calibri"/>
              <a:cs typeface="Calibri"/>
            </a:endParaRPr>
          </a:p>
          <a:p>
            <a:pPr marL="186055" marR="57975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 spc="-10">
                <a:latin typeface="Calibri"/>
                <a:cs typeface="Calibri"/>
              </a:rPr>
              <a:t>Commitments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1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international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cooperation</a:t>
            </a:r>
            <a:r>
              <a:rPr dirty="0" sz="3200" spc="-13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>
                <a:latin typeface="Calibri"/>
                <a:cs typeface="Calibri"/>
              </a:rPr>
              <a:t>address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issues,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35">
                <a:latin typeface="Calibri"/>
                <a:cs typeface="Calibri"/>
              </a:rPr>
              <a:t>2001-</a:t>
            </a:r>
            <a:r>
              <a:rPr dirty="0" sz="3200" spc="-20">
                <a:latin typeface="Calibri"/>
                <a:cs typeface="Calibri"/>
              </a:rPr>
              <a:t>2015</a:t>
            </a:r>
            <a:endParaRPr sz="3200">
              <a:latin typeface="Calibri"/>
              <a:cs typeface="Calibri"/>
            </a:endParaRPr>
          </a:p>
          <a:p>
            <a:pPr marL="186055" marR="65849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Emphasized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human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capital,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infrastructure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and </a:t>
            </a:r>
            <a:r>
              <a:rPr dirty="0" sz="3200">
                <a:latin typeface="Calibri"/>
                <a:cs typeface="Calibri"/>
              </a:rPr>
              <a:t>human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rights</a:t>
            </a:r>
            <a:endParaRPr sz="3200">
              <a:latin typeface="Calibri"/>
              <a:cs typeface="Calibri"/>
            </a:endParaRPr>
          </a:p>
          <a:p>
            <a:pPr marL="186055" marR="17843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Close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end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period: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Uneven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progress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evident, </a:t>
            </a:r>
            <a:r>
              <a:rPr dirty="0" sz="3200">
                <a:latin typeface="Calibri"/>
                <a:cs typeface="Calibri"/>
              </a:rPr>
              <a:t>some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countries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high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achievers,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others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lagging behind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00006" y="1324343"/>
            <a:ext cx="2706116" cy="529717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6580" y="1912480"/>
            <a:ext cx="10923905" cy="4773295"/>
            <a:chOff x="526580" y="1912480"/>
            <a:chExt cx="10923905" cy="4773295"/>
          </a:xfrm>
        </p:grpSpPr>
        <p:sp>
          <p:nvSpPr>
            <p:cNvPr id="3" name="object 3" descr=""/>
            <p:cNvSpPr/>
            <p:nvPr/>
          </p:nvSpPr>
          <p:spPr>
            <a:xfrm>
              <a:off x="531342" y="1917242"/>
              <a:ext cx="10914380" cy="4763770"/>
            </a:xfrm>
            <a:custGeom>
              <a:avLst/>
              <a:gdLst/>
              <a:ahLst/>
              <a:cxnLst/>
              <a:rect l="l" t="t" r="r" b="b"/>
              <a:pathLst>
                <a:path w="10914380" h="4763770">
                  <a:moveTo>
                    <a:pt x="10914126" y="0"/>
                  </a:moveTo>
                  <a:lnTo>
                    <a:pt x="0" y="0"/>
                  </a:lnTo>
                  <a:lnTo>
                    <a:pt x="0" y="4763770"/>
                  </a:lnTo>
                  <a:lnTo>
                    <a:pt x="10914126" y="4763770"/>
                  </a:lnTo>
                  <a:lnTo>
                    <a:pt x="1091412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31342" y="1917242"/>
              <a:ext cx="10914380" cy="4763770"/>
            </a:xfrm>
            <a:custGeom>
              <a:avLst/>
              <a:gdLst/>
              <a:ahLst/>
              <a:cxnLst/>
              <a:rect l="l" t="t" r="r" b="b"/>
              <a:pathLst>
                <a:path w="10914380" h="4763770">
                  <a:moveTo>
                    <a:pt x="0" y="4763770"/>
                  </a:moveTo>
                  <a:lnTo>
                    <a:pt x="10914126" y="4763770"/>
                  </a:lnTo>
                  <a:lnTo>
                    <a:pt x="10914126" y="0"/>
                  </a:lnTo>
                  <a:lnTo>
                    <a:pt x="0" y="0"/>
                  </a:lnTo>
                  <a:lnTo>
                    <a:pt x="0" y="4763770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10311" y="1849486"/>
            <a:ext cx="10500995" cy="466788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75"/>
              </a:spcBef>
              <a:buClr>
                <a:srgbClr val="C00000"/>
              </a:buClr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Basque</a:t>
            </a:r>
            <a:r>
              <a:rPr dirty="0" sz="28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Country</a:t>
            </a:r>
            <a:r>
              <a:rPr dirty="0" sz="2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(Spain)</a:t>
            </a:r>
            <a:endParaRPr sz="2800">
              <a:latin typeface="Calibri"/>
              <a:cs typeface="Calibri"/>
            </a:endParaRPr>
          </a:p>
          <a:p>
            <a:pPr lvl="1" marL="696595" marR="363220" indent="-227329">
              <a:lnSpc>
                <a:spcPct val="90000"/>
              </a:lnSpc>
              <a:spcBef>
                <a:spcPts val="53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Integrated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approach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localise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SDGs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within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multilevel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SDGs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Ecosystem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Framework</a:t>
            </a:r>
            <a:r>
              <a:rPr dirty="0" sz="2400" spc="-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specifically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renewed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Rural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Development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Plan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an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independent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association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focused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reduction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food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waste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Helsinki,</a:t>
            </a:r>
            <a:r>
              <a:rPr dirty="0" sz="2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Finland</a:t>
            </a:r>
            <a:endParaRPr sz="2800">
              <a:latin typeface="Calibri"/>
              <a:cs typeface="Calibri"/>
            </a:endParaRPr>
          </a:p>
          <a:p>
            <a:pPr lvl="1" marL="696595" marR="5080" indent="-227329">
              <a:lnSpc>
                <a:spcPct val="90100"/>
              </a:lnSpc>
              <a:spcBef>
                <a:spcPts val="53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Physical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Activity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Programme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support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SDG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based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physical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exercise,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aiming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change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unhealthy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lifestyles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tackling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main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nutritional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problem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overweight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Latvia</a:t>
            </a:r>
            <a:endParaRPr sz="2800">
              <a:latin typeface="Calibri"/>
              <a:cs typeface="Calibri"/>
            </a:endParaRPr>
          </a:p>
          <a:p>
            <a:pPr lvl="1" marL="696595" marR="126364" indent="-227329">
              <a:lnSpc>
                <a:spcPts val="2590"/>
              </a:lnSpc>
              <a:spcBef>
                <a:spcPts val="57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Series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actions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support</a:t>
            </a:r>
            <a:r>
              <a:rPr dirty="0" sz="24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implementation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SDG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dirty="0" sz="24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4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Including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dietary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scheme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schools,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preferential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treatment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organic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farm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produce,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food 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support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disadvantage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households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38239" y="74434"/>
            <a:ext cx="11808460" cy="2337435"/>
            <a:chOff x="238239" y="74434"/>
            <a:chExt cx="11808460" cy="233743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239" y="139433"/>
              <a:ext cx="1675002" cy="7801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0505" y="198754"/>
              <a:ext cx="2591943" cy="6714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45693" y="1224343"/>
              <a:ext cx="10928985" cy="709930"/>
            </a:xfrm>
            <a:custGeom>
              <a:avLst/>
              <a:gdLst/>
              <a:ahLst/>
              <a:cxnLst/>
              <a:rect l="l" t="t" r="r" b="b"/>
              <a:pathLst>
                <a:path w="10928985" h="709930">
                  <a:moveTo>
                    <a:pt x="10928604" y="0"/>
                  </a:moveTo>
                  <a:lnTo>
                    <a:pt x="0" y="0"/>
                  </a:lnTo>
                  <a:lnTo>
                    <a:pt x="0" y="709612"/>
                  </a:lnTo>
                  <a:lnTo>
                    <a:pt x="10928604" y="709612"/>
                  </a:lnTo>
                  <a:lnTo>
                    <a:pt x="10928604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7192" y="909827"/>
              <a:ext cx="1884426" cy="150190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6936" y="909827"/>
              <a:ext cx="2308098" cy="150190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0352" y="909827"/>
              <a:ext cx="5801106" cy="150190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27910" y="1069670"/>
            <a:ext cx="737425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066FF"/>
                </a:solidFill>
              </a:rPr>
              <a:t>5.2</a:t>
            </a:r>
            <a:r>
              <a:rPr dirty="0" sz="5400" spc="-250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Case</a:t>
            </a:r>
            <a:r>
              <a:rPr dirty="0" sz="5400" spc="-240">
                <a:solidFill>
                  <a:srgbClr val="0066FF"/>
                </a:solidFill>
              </a:rPr>
              <a:t> </a:t>
            </a:r>
            <a:r>
              <a:rPr dirty="0" sz="5400" spc="-20">
                <a:solidFill>
                  <a:srgbClr val="0066FF"/>
                </a:solidFill>
              </a:rPr>
              <a:t>studies</a:t>
            </a:r>
            <a:r>
              <a:rPr dirty="0" sz="5400" spc="-235">
                <a:solidFill>
                  <a:srgbClr val="0066FF"/>
                </a:solidFill>
              </a:rPr>
              <a:t> </a:t>
            </a:r>
            <a:r>
              <a:rPr dirty="0" sz="5400" spc="-10">
                <a:solidFill>
                  <a:srgbClr val="0066FF"/>
                </a:solidFill>
              </a:rPr>
              <a:t>for</a:t>
            </a:r>
            <a:r>
              <a:rPr dirty="0" sz="5400" spc="-245">
                <a:solidFill>
                  <a:srgbClr val="0066FF"/>
                </a:solidFill>
              </a:rPr>
              <a:t> </a:t>
            </a:r>
            <a:r>
              <a:rPr dirty="0" sz="5400" spc="-20">
                <a:solidFill>
                  <a:srgbClr val="0066FF"/>
                </a:solidFill>
              </a:rPr>
              <a:t>Europe</a:t>
            </a:r>
            <a:endParaRPr sz="5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6580" y="2118982"/>
            <a:ext cx="10878820" cy="4109720"/>
            <a:chOff x="526580" y="2118982"/>
            <a:chExt cx="10878820" cy="4109720"/>
          </a:xfrm>
        </p:grpSpPr>
        <p:sp>
          <p:nvSpPr>
            <p:cNvPr id="3" name="object 3" descr=""/>
            <p:cNvSpPr/>
            <p:nvPr/>
          </p:nvSpPr>
          <p:spPr>
            <a:xfrm>
              <a:off x="531342" y="2123744"/>
              <a:ext cx="10869295" cy="4100195"/>
            </a:xfrm>
            <a:custGeom>
              <a:avLst/>
              <a:gdLst/>
              <a:ahLst/>
              <a:cxnLst/>
              <a:rect l="l" t="t" r="r" b="b"/>
              <a:pathLst>
                <a:path w="10869295" h="4100195">
                  <a:moveTo>
                    <a:pt x="10869168" y="0"/>
                  </a:moveTo>
                  <a:lnTo>
                    <a:pt x="0" y="0"/>
                  </a:lnTo>
                  <a:lnTo>
                    <a:pt x="0" y="4100067"/>
                  </a:lnTo>
                  <a:lnTo>
                    <a:pt x="10869168" y="4100067"/>
                  </a:lnTo>
                  <a:lnTo>
                    <a:pt x="1086916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31342" y="2123744"/>
              <a:ext cx="10869295" cy="4100195"/>
            </a:xfrm>
            <a:custGeom>
              <a:avLst/>
              <a:gdLst/>
              <a:ahLst/>
              <a:cxnLst/>
              <a:rect l="l" t="t" r="r" b="b"/>
              <a:pathLst>
                <a:path w="10869295" h="4100195">
                  <a:moveTo>
                    <a:pt x="0" y="4100067"/>
                  </a:moveTo>
                  <a:lnTo>
                    <a:pt x="10869168" y="4100067"/>
                  </a:lnTo>
                  <a:lnTo>
                    <a:pt x="10869168" y="0"/>
                  </a:lnTo>
                  <a:lnTo>
                    <a:pt x="0" y="0"/>
                  </a:lnTo>
                  <a:lnTo>
                    <a:pt x="0" y="4100067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10311" y="2055724"/>
            <a:ext cx="10576560" cy="400939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0"/>
              </a:spcBef>
              <a:buClr>
                <a:srgbClr val="C00000"/>
              </a:buClr>
              <a:buFont typeface="Arial MT"/>
              <a:buChar char="•"/>
              <a:tabLst>
                <a:tab pos="240029" algn="l"/>
              </a:tabLst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Brazil</a:t>
            </a:r>
            <a:endParaRPr sz="2800">
              <a:latin typeface="Calibri"/>
              <a:cs typeface="Calibri"/>
            </a:endParaRPr>
          </a:p>
          <a:p>
            <a:pPr lvl="1" marL="696595" marR="127000" indent="-227329">
              <a:lnSpc>
                <a:spcPts val="2590"/>
              </a:lnSpc>
              <a:spcBef>
                <a:spcPts val="57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Fome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Zero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Program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(Zero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Hunger)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Project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combat</a:t>
            </a:r>
            <a:r>
              <a:rPr dirty="0" sz="24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hunger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ensure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food 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security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Brazilian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Colombia</a:t>
            </a:r>
            <a:endParaRPr sz="2800">
              <a:latin typeface="Calibri"/>
              <a:cs typeface="Calibri"/>
            </a:endParaRPr>
          </a:p>
          <a:p>
            <a:pPr lvl="1" marL="696595" marR="186055" indent="-227329">
              <a:lnSpc>
                <a:spcPts val="2590"/>
              </a:lnSpc>
              <a:spcBef>
                <a:spcPts val="57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National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Food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Nutrition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Program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Established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2007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improve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food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nutritional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condition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most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vulnerable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people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country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Mexico</a:t>
            </a:r>
            <a:endParaRPr sz="2800">
              <a:latin typeface="Calibri"/>
              <a:cs typeface="Calibri"/>
            </a:endParaRPr>
          </a:p>
          <a:p>
            <a:pPr lvl="1" marL="696595" marR="5080" indent="-227329">
              <a:lnSpc>
                <a:spcPts val="2590"/>
              </a:lnSpc>
              <a:spcBef>
                <a:spcPts val="575"/>
              </a:spcBef>
              <a:buFont typeface="Arial MT"/>
              <a:buChar char="•"/>
              <a:tabLst>
                <a:tab pos="698500" algn="l"/>
                <a:tab pos="4835525" algn="l"/>
              </a:tabLst>
            </a:pP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National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Conditional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Cash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Transfer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Programme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Established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1997and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funded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Mexican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government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	the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World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Bank</a:t>
            </a:r>
            <a:r>
              <a:rPr dirty="0" sz="2400" spc="-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provide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education,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health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food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rural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areas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country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39" y="139433"/>
            <a:ext cx="1675002" cy="78017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9722" y="139344"/>
            <a:ext cx="2339467" cy="8609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0505" y="198754"/>
            <a:ext cx="2591943" cy="671449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94271" y="74434"/>
            <a:ext cx="11551920" cy="2529840"/>
            <a:chOff x="494271" y="74434"/>
            <a:chExt cx="11551920" cy="252984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9971" y="74434"/>
              <a:ext cx="1856104" cy="10680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6591" y="139344"/>
              <a:ext cx="2413380" cy="84896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94271" y="1416113"/>
              <a:ext cx="10911205" cy="709930"/>
            </a:xfrm>
            <a:custGeom>
              <a:avLst/>
              <a:gdLst/>
              <a:ahLst/>
              <a:cxnLst/>
              <a:rect l="l" t="t" r="r" b="b"/>
              <a:pathLst>
                <a:path w="10911205" h="709930">
                  <a:moveTo>
                    <a:pt x="10911078" y="0"/>
                  </a:moveTo>
                  <a:lnTo>
                    <a:pt x="0" y="0"/>
                  </a:lnTo>
                  <a:lnTo>
                    <a:pt x="0" y="709612"/>
                  </a:lnTo>
                  <a:lnTo>
                    <a:pt x="10911078" y="709612"/>
                  </a:lnTo>
                  <a:lnTo>
                    <a:pt x="10911078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119" y="1101852"/>
              <a:ext cx="1884426" cy="150190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9863" y="1101852"/>
              <a:ext cx="2308098" cy="150190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3280" y="1101852"/>
              <a:ext cx="7597902" cy="150190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69567" y="1261313"/>
            <a:ext cx="916495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066FF"/>
                </a:solidFill>
              </a:rPr>
              <a:t>5.3</a:t>
            </a:r>
            <a:r>
              <a:rPr dirty="0" sz="5400" spc="-229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Case</a:t>
            </a:r>
            <a:r>
              <a:rPr dirty="0" sz="5400" spc="-225">
                <a:solidFill>
                  <a:srgbClr val="0066FF"/>
                </a:solidFill>
              </a:rPr>
              <a:t> </a:t>
            </a:r>
            <a:r>
              <a:rPr dirty="0" sz="5400" spc="-10">
                <a:solidFill>
                  <a:srgbClr val="0066FF"/>
                </a:solidFill>
              </a:rPr>
              <a:t>studies</a:t>
            </a:r>
            <a:r>
              <a:rPr dirty="0" sz="5400" spc="-215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for</a:t>
            </a:r>
            <a:r>
              <a:rPr dirty="0" sz="5400" spc="-210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Latin</a:t>
            </a:r>
            <a:r>
              <a:rPr dirty="0" sz="5400" spc="-235">
                <a:solidFill>
                  <a:srgbClr val="0066FF"/>
                </a:solidFill>
              </a:rPr>
              <a:t> </a:t>
            </a:r>
            <a:r>
              <a:rPr dirty="0" sz="5400" spc="-10">
                <a:solidFill>
                  <a:srgbClr val="0066FF"/>
                </a:solidFill>
              </a:rPr>
              <a:t>America</a:t>
            </a:r>
            <a:endParaRPr sz="5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8391" y="1057655"/>
            <a:ext cx="10962005" cy="1502410"/>
            <a:chOff x="488391" y="1057655"/>
            <a:chExt cx="10962005" cy="1502410"/>
          </a:xfrm>
        </p:grpSpPr>
        <p:sp>
          <p:nvSpPr>
            <p:cNvPr id="3" name="object 3" descr=""/>
            <p:cNvSpPr/>
            <p:nvPr/>
          </p:nvSpPr>
          <p:spPr>
            <a:xfrm>
              <a:off x="493153" y="1252512"/>
              <a:ext cx="10952480" cy="949960"/>
            </a:xfrm>
            <a:custGeom>
              <a:avLst/>
              <a:gdLst/>
              <a:ahLst/>
              <a:cxnLst/>
              <a:rect l="l" t="t" r="r" b="b"/>
              <a:pathLst>
                <a:path w="10952480" h="949960">
                  <a:moveTo>
                    <a:pt x="10952226" y="0"/>
                  </a:moveTo>
                  <a:lnTo>
                    <a:pt x="0" y="0"/>
                  </a:lnTo>
                  <a:lnTo>
                    <a:pt x="0" y="949921"/>
                  </a:lnTo>
                  <a:lnTo>
                    <a:pt x="10952226" y="949921"/>
                  </a:lnTo>
                  <a:lnTo>
                    <a:pt x="10952226" y="0"/>
                  </a:lnTo>
                  <a:close/>
                </a:path>
              </a:pathLst>
            </a:custGeom>
            <a:solidFill>
              <a:srgbClr val="E7F9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93153" y="1252512"/>
              <a:ext cx="10952480" cy="949960"/>
            </a:xfrm>
            <a:custGeom>
              <a:avLst/>
              <a:gdLst/>
              <a:ahLst/>
              <a:cxnLst/>
              <a:rect l="l" t="t" r="r" b="b"/>
              <a:pathLst>
                <a:path w="10952480" h="949960">
                  <a:moveTo>
                    <a:pt x="0" y="949921"/>
                  </a:moveTo>
                  <a:lnTo>
                    <a:pt x="10952226" y="949921"/>
                  </a:lnTo>
                  <a:lnTo>
                    <a:pt x="10952226" y="0"/>
                  </a:lnTo>
                  <a:lnTo>
                    <a:pt x="0" y="0"/>
                  </a:lnTo>
                  <a:lnTo>
                    <a:pt x="0" y="949921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1263" y="1057655"/>
              <a:ext cx="1227582" cy="150190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4163" y="1057655"/>
              <a:ext cx="8172450" cy="150190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40966" y="1218133"/>
            <a:ext cx="7661909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6F2F9F"/>
                </a:solidFill>
              </a:rPr>
              <a:t>6.</a:t>
            </a:r>
            <a:r>
              <a:rPr dirty="0" sz="5400" spc="-160">
                <a:solidFill>
                  <a:srgbClr val="6F2F9F"/>
                </a:solidFill>
              </a:rPr>
              <a:t> </a:t>
            </a:r>
            <a:r>
              <a:rPr dirty="0" sz="5400" spc="-35">
                <a:solidFill>
                  <a:srgbClr val="6F2F9F"/>
                </a:solidFill>
              </a:rPr>
              <a:t>Assessment</a:t>
            </a:r>
            <a:r>
              <a:rPr dirty="0" sz="5400" spc="-185">
                <a:solidFill>
                  <a:srgbClr val="6F2F9F"/>
                </a:solidFill>
              </a:rPr>
              <a:t> </a:t>
            </a:r>
            <a:r>
              <a:rPr dirty="0" sz="5400">
                <a:solidFill>
                  <a:srgbClr val="6F2F9F"/>
                </a:solidFill>
              </a:rPr>
              <a:t>and</a:t>
            </a:r>
            <a:r>
              <a:rPr dirty="0" sz="5400" spc="-204">
                <a:solidFill>
                  <a:srgbClr val="6F2F9F"/>
                </a:solidFill>
              </a:rPr>
              <a:t> </a:t>
            </a:r>
            <a:r>
              <a:rPr dirty="0" sz="5400" spc="-20">
                <a:solidFill>
                  <a:srgbClr val="6F2F9F"/>
                </a:solidFill>
              </a:rPr>
              <a:t>Exercises</a:t>
            </a:r>
            <a:endParaRPr sz="5400"/>
          </a:p>
        </p:txBody>
      </p:sp>
      <p:sp>
        <p:nvSpPr>
          <p:cNvPr id="8" name="object 8" descr=""/>
          <p:cNvSpPr txBox="1"/>
          <p:nvPr/>
        </p:nvSpPr>
        <p:spPr>
          <a:xfrm>
            <a:off x="493166" y="3308324"/>
            <a:ext cx="2887345" cy="3318510"/>
          </a:xfrm>
          <a:prstGeom prst="rect">
            <a:avLst/>
          </a:prstGeom>
          <a:solidFill>
            <a:srgbClr val="DEEBF7"/>
          </a:solidFill>
          <a:ln w="9525">
            <a:solidFill>
              <a:srgbClr val="6F2F9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805" marR="220345">
              <a:lnSpc>
                <a:spcPct val="80000"/>
              </a:lnSpc>
              <a:spcBef>
                <a:spcPts val="290"/>
              </a:spcBef>
            </a:pP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At</a:t>
            </a:r>
            <a:r>
              <a:rPr dirty="0" sz="1900" spc="-4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the</a:t>
            </a:r>
            <a:r>
              <a:rPr dirty="0" sz="1900" spc="-3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end</a:t>
            </a:r>
            <a:r>
              <a:rPr dirty="0" sz="1900" spc="-3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of</a:t>
            </a:r>
            <a:r>
              <a:rPr dirty="0" sz="1900" spc="-4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each</a:t>
            </a:r>
            <a:r>
              <a:rPr dirty="0" sz="1900" spc="-4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section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a</a:t>
            </a:r>
            <a:r>
              <a:rPr dirty="0" sz="1900" spc="-5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variety</a:t>
            </a:r>
            <a:r>
              <a:rPr dirty="0" sz="1900" spc="-2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of</a:t>
            </a:r>
            <a:r>
              <a:rPr dirty="0" sz="1900" spc="-4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measures</a:t>
            </a:r>
            <a:r>
              <a:rPr dirty="0" sz="1900" spc="-5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7E5F00"/>
                </a:solidFill>
                <a:latin typeface="Calibri"/>
                <a:cs typeface="Calibri"/>
              </a:rPr>
              <a:t>to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assess</a:t>
            </a:r>
            <a:r>
              <a:rPr dirty="0" sz="1900" spc="-7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the</a:t>
            </a:r>
            <a:r>
              <a:rPr dirty="0" sz="1900" spc="-4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achievement </a:t>
            </a:r>
            <a:r>
              <a:rPr dirty="0" sz="1900" spc="-25">
                <a:solidFill>
                  <a:srgbClr val="7E5F00"/>
                </a:solidFill>
                <a:latin typeface="Calibri"/>
                <a:cs typeface="Calibri"/>
              </a:rPr>
              <a:t>of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the</a:t>
            </a:r>
            <a:r>
              <a:rPr dirty="0" sz="1900" spc="-5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learning</a:t>
            </a:r>
            <a:r>
              <a:rPr dirty="0" sz="1900" spc="-3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goals</a:t>
            </a:r>
            <a:r>
              <a:rPr dirty="0" sz="1900" spc="-4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7E5F00"/>
                </a:solidFill>
                <a:latin typeface="Calibri"/>
                <a:cs typeface="Calibri"/>
              </a:rPr>
              <a:t>are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posed</a:t>
            </a:r>
            <a:r>
              <a:rPr dirty="0" sz="1900" spc="-5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and</a:t>
            </a:r>
            <a:r>
              <a:rPr dirty="0" sz="1900" spc="-5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these</a:t>
            </a:r>
            <a:r>
              <a:rPr dirty="0" sz="1900" spc="-4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include:</a:t>
            </a:r>
            <a:endParaRPr sz="1900">
              <a:latin typeface="Calibri"/>
              <a:cs typeface="Calibri"/>
            </a:endParaRPr>
          </a:p>
          <a:p>
            <a:pPr marL="319405" marR="1043305" indent="-228600">
              <a:lnSpc>
                <a:spcPts val="1820"/>
              </a:lnSpc>
              <a:spcBef>
                <a:spcPts val="985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Multiple</a:t>
            </a:r>
            <a:r>
              <a:rPr dirty="0" sz="1900" spc="-5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choice questions</a:t>
            </a:r>
            <a:endParaRPr sz="1900">
              <a:latin typeface="Calibri"/>
              <a:cs typeface="Calibri"/>
            </a:endParaRPr>
          </a:p>
          <a:p>
            <a:pPr marL="319405" indent="-2286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Short</a:t>
            </a:r>
            <a:r>
              <a:rPr dirty="0" sz="1900" spc="-5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Quizzes</a:t>
            </a:r>
            <a:endParaRPr sz="1900">
              <a:latin typeface="Calibri"/>
              <a:cs typeface="Calibri"/>
            </a:endParaRPr>
          </a:p>
          <a:p>
            <a:pPr marL="319405" marR="354965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Questions</a:t>
            </a:r>
            <a:r>
              <a:rPr dirty="0" sz="1900" spc="-2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that</a:t>
            </a:r>
            <a:r>
              <a:rPr dirty="0" sz="1900" spc="-5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require answers</a:t>
            </a:r>
            <a:r>
              <a:rPr dirty="0" sz="1900" spc="-9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ranging</a:t>
            </a:r>
            <a:r>
              <a:rPr dirty="0" sz="1900" spc="-6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20">
                <a:solidFill>
                  <a:srgbClr val="7E5F00"/>
                </a:solidFill>
                <a:latin typeface="Calibri"/>
                <a:cs typeface="Calibri"/>
              </a:rPr>
              <a:t>from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short</a:t>
            </a:r>
            <a:r>
              <a:rPr dirty="0" sz="1900" spc="-4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sentences</a:t>
            </a:r>
            <a:r>
              <a:rPr dirty="0" sz="1900" spc="-4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35">
                <a:solidFill>
                  <a:srgbClr val="7E5F00"/>
                </a:solidFill>
                <a:latin typeface="Calibri"/>
                <a:cs typeface="Calibri"/>
              </a:rPr>
              <a:t>to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paragraphs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735006" y="3303561"/>
            <a:ext cx="7715250" cy="3300095"/>
            <a:chOff x="3735006" y="3303561"/>
            <a:chExt cx="7715250" cy="3300095"/>
          </a:xfrm>
        </p:grpSpPr>
        <p:sp>
          <p:nvSpPr>
            <p:cNvPr id="10" name="object 10" descr=""/>
            <p:cNvSpPr/>
            <p:nvPr/>
          </p:nvSpPr>
          <p:spPr>
            <a:xfrm>
              <a:off x="3739769" y="3308324"/>
              <a:ext cx="7705725" cy="3290570"/>
            </a:xfrm>
            <a:custGeom>
              <a:avLst/>
              <a:gdLst/>
              <a:ahLst/>
              <a:cxnLst/>
              <a:rect l="l" t="t" r="r" b="b"/>
              <a:pathLst>
                <a:path w="7705725" h="3290570">
                  <a:moveTo>
                    <a:pt x="7705598" y="0"/>
                  </a:moveTo>
                  <a:lnTo>
                    <a:pt x="0" y="0"/>
                  </a:lnTo>
                  <a:lnTo>
                    <a:pt x="0" y="3290189"/>
                  </a:lnTo>
                  <a:lnTo>
                    <a:pt x="7705598" y="3290189"/>
                  </a:lnTo>
                  <a:lnTo>
                    <a:pt x="770559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739769" y="3308324"/>
              <a:ext cx="7705725" cy="3290570"/>
            </a:xfrm>
            <a:custGeom>
              <a:avLst/>
              <a:gdLst/>
              <a:ahLst/>
              <a:cxnLst/>
              <a:rect l="l" t="t" r="r" b="b"/>
              <a:pathLst>
                <a:path w="7705725" h="3290570">
                  <a:moveTo>
                    <a:pt x="0" y="3290189"/>
                  </a:moveTo>
                  <a:lnTo>
                    <a:pt x="7705598" y="3290189"/>
                  </a:lnTo>
                  <a:lnTo>
                    <a:pt x="7705598" y="0"/>
                  </a:lnTo>
                  <a:lnTo>
                    <a:pt x="0" y="0"/>
                  </a:lnTo>
                  <a:lnTo>
                    <a:pt x="0" y="3290189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9370" rIns="0" bIns="0" rtlCol="0" vert="horz">
            <a:spAutoFit/>
          </a:bodyPr>
          <a:lstStyle/>
          <a:p>
            <a:pPr marL="12700" marR="76200">
              <a:lnSpc>
                <a:spcPts val="1730"/>
              </a:lnSpc>
              <a:spcBef>
                <a:spcPts val="310"/>
              </a:spcBef>
            </a:pPr>
            <a:r>
              <a:rPr dirty="0" u="sng">
                <a:uFill>
                  <a:solidFill>
                    <a:srgbClr val="C00000"/>
                  </a:solidFill>
                </a:uFill>
              </a:rPr>
              <a:t>Mapping</a:t>
            </a:r>
            <a:r>
              <a:rPr dirty="0" u="sng" spc="-60"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 u="sng">
                <a:uFill>
                  <a:solidFill>
                    <a:srgbClr val="C00000"/>
                  </a:solidFill>
                </a:uFill>
              </a:rPr>
              <a:t>the</a:t>
            </a:r>
            <a:r>
              <a:rPr dirty="0" u="sng" spc="-20"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 u="sng" spc="-10">
                <a:uFill>
                  <a:solidFill>
                    <a:srgbClr val="C00000"/>
                  </a:solidFill>
                </a:uFill>
              </a:rPr>
              <a:t>University</a:t>
            </a:r>
            <a:r>
              <a:rPr dirty="0" u="sng" spc="-30"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 u="sng">
                <a:uFill>
                  <a:solidFill>
                    <a:srgbClr val="C00000"/>
                  </a:solidFill>
                </a:uFill>
              </a:rPr>
              <a:t>Food</a:t>
            </a:r>
            <a:r>
              <a:rPr dirty="0" u="sng" spc="5"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 u="sng" spc="-10">
                <a:uFill>
                  <a:solidFill>
                    <a:srgbClr val="C00000"/>
                  </a:solidFill>
                </a:uFill>
              </a:rPr>
              <a:t>System</a:t>
            </a:r>
            <a:r>
              <a:rPr dirty="0" u="sng" spc="-30"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 u="sng">
                <a:uFill>
                  <a:solidFill>
                    <a:srgbClr val="C00000"/>
                  </a:solidFill>
                </a:uFill>
              </a:rPr>
              <a:t>and</a:t>
            </a:r>
            <a:r>
              <a:rPr dirty="0" u="sng" spc="-40"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 u="sng" spc="-10">
                <a:uFill>
                  <a:solidFill>
                    <a:srgbClr val="C00000"/>
                  </a:solidFill>
                </a:uFill>
              </a:rPr>
              <a:t>Practices</a:t>
            </a:r>
            <a:r>
              <a:rPr dirty="0" spc="-10"/>
              <a:t>:</a:t>
            </a:r>
            <a:r>
              <a:rPr dirty="0" spc="-30"/>
              <a:t> </a:t>
            </a:r>
            <a:r>
              <a:rPr dirty="0"/>
              <a:t>As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first</a:t>
            </a:r>
            <a:r>
              <a:rPr dirty="0" spc="-35"/>
              <a:t> </a:t>
            </a:r>
            <a:r>
              <a:rPr dirty="0" spc="-10"/>
              <a:t>sustainable</a:t>
            </a:r>
            <a:r>
              <a:rPr dirty="0" spc="-55"/>
              <a:t> </a:t>
            </a:r>
            <a:r>
              <a:rPr dirty="0"/>
              <a:t>food</a:t>
            </a:r>
            <a:r>
              <a:rPr dirty="0" spc="-5"/>
              <a:t> </a:t>
            </a:r>
            <a:r>
              <a:rPr dirty="0"/>
              <a:t>project,</a:t>
            </a:r>
            <a:r>
              <a:rPr dirty="0" spc="-10"/>
              <a:t> </a:t>
            </a:r>
            <a:r>
              <a:rPr dirty="0" spc="-25"/>
              <a:t>you </a:t>
            </a:r>
            <a:r>
              <a:rPr dirty="0"/>
              <a:t>might</a:t>
            </a:r>
            <a:r>
              <a:rPr dirty="0" spc="-60"/>
              <a:t> </a:t>
            </a:r>
            <a:r>
              <a:rPr dirty="0"/>
              <a:t>want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map</a:t>
            </a:r>
            <a:r>
              <a:rPr dirty="0" spc="-30"/>
              <a:t> </a:t>
            </a:r>
            <a:r>
              <a:rPr dirty="0"/>
              <a:t>out</a:t>
            </a:r>
            <a:r>
              <a:rPr dirty="0" spc="-25"/>
              <a:t> </a:t>
            </a:r>
            <a:r>
              <a:rPr dirty="0"/>
              <a:t>your</a:t>
            </a:r>
            <a:r>
              <a:rPr dirty="0" spc="-20"/>
              <a:t> </a:t>
            </a:r>
            <a:r>
              <a:rPr dirty="0"/>
              <a:t>university</a:t>
            </a:r>
            <a:r>
              <a:rPr dirty="0" spc="-40"/>
              <a:t> </a:t>
            </a:r>
            <a:r>
              <a:rPr dirty="0"/>
              <a:t>food</a:t>
            </a:r>
            <a:r>
              <a:rPr dirty="0" spc="-15"/>
              <a:t> </a:t>
            </a:r>
            <a:r>
              <a:rPr dirty="0" spc="-10"/>
              <a:t>system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practices.</a:t>
            </a:r>
            <a:r>
              <a:rPr dirty="0" spc="-35"/>
              <a:t> </a:t>
            </a:r>
            <a:r>
              <a:rPr dirty="0"/>
              <a:t>This</a:t>
            </a:r>
            <a:r>
              <a:rPr dirty="0" spc="-45"/>
              <a:t> </a:t>
            </a:r>
            <a:r>
              <a:rPr dirty="0"/>
              <a:t>can</a:t>
            </a:r>
            <a:r>
              <a:rPr dirty="0" spc="-35"/>
              <a:t> </a:t>
            </a:r>
            <a:r>
              <a:rPr dirty="0"/>
              <a:t>help</a:t>
            </a:r>
            <a:r>
              <a:rPr dirty="0" spc="-35"/>
              <a:t> </a:t>
            </a:r>
            <a:r>
              <a:rPr dirty="0"/>
              <a:t>you</a:t>
            </a:r>
            <a:r>
              <a:rPr dirty="0" spc="-25"/>
              <a:t> to </a:t>
            </a:r>
            <a:r>
              <a:rPr dirty="0" spc="-10"/>
              <a:t>understand</a:t>
            </a:r>
            <a:r>
              <a:rPr dirty="0" spc="-50"/>
              <a:t> </a:t>
            </a:r>
            <a:r>
              <a:rPr dirty="0"/>
              <a:t>how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10"/>
              <a:t>system</a:t>
            </a:r>
            <a:r>
              <a:rPr dirty="0" spc="-50"/>
              <a:t> </a:t>
            </a:r>
            <a:r>
              <a:rPr dirty="0"/>
              <a:t>works,</a:t>
            </a:r>
            <a:r>
              <a:rPr dirty="0" spc="-15"/>
              <a:t> </a:t>
            </a:r>
            <a:r>
              <a:rPr dirty="0"/>
              <a:t>what</a:t>
            </a:r>
            <a:r>
              <a:rPr dirty="0" spc="-40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/>
              <a:t>already</a:t>
            </a:r>
            <a:r>
              <a:rPr dirty="0" spc="-45"/>
              <a:t> </a:t>
            </a:r>
            <a:r>
              <a:rPr dirty="0"/>
              <a:t>going</a:t>
            </a:r>
            <a:r>
              <a:rPr dirty="0" spc="-50"/>
              <a:t> </a:t>
            </a:r>
            <a:r>
              <a:rPr dirty="0"/>
              <a:t>well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who</a:t>
            </a:r>
            <a:r>
              <a:rPr dirty="0" spc="-40"/>
              <a:t> </a:t>
            </a:r>
            <a:r>
              <a:rPr dirty="0"/>
              <a:t>makes</a:t>
            </a:r>
            <a:r>
              <a:rPr dirty="0" spc="-35"/>
              <a:t> </a:t>
            </a:r>
            <a:r>
              <a:rPr dirty="0" spc="-10"/>
              <a:t>decisions </a:t>
            </a:r>
            <a:r>
              <a:rPr dirty="0"/>
              <a:t>about</a:t>
            </a:r>
            <a:r>
              <a:rPr dirty="0" spc="-40"/>
              <a:t> </a:t>
            </a:r>
            <a:r>
              <a:rPr dirty="0"/>
              <a:t>food</a:t>
            </a:r>
            <a:r>
              <a:rPr dirty="0" spc="-35"/>
              <a:t> </a:t>
            </a:r>
            <a:r>
              <a:rPr dirty="0"/>
              <a:t>purchasing</a:t>
            </a:r>
            <a:r>
              <a:rPr dirty="0" spc="-50"/>
              <a:t> </a:t>
            </a:r>
            <a:r>
              <a:rPr dirty="0"/>
              <a:t>that</a:t>
            </a:r>
            <a:r>
              <a:rPr dirty="0" spc="-50"/>
              <a:t> </a:t>
            </a:r>
            <a:r>
              <a:rPr dirty="0"/>
              <a:t>you</a:t>
            </a:r>
            <a:r>
              <a:rPr dirty="0" spc="-25"/>
              <a:t> </a:t>
            </a:r>
            <a:r>
              <a:rPr dirty="0"/>
              <a:t>might</a:t>
            </a:r>
            <a:r>
              <a:rPr dirty="0" spc="-60"/>
              <a:t> </a:t>
            </a:r>
            <a:r>
              <a:rPr dirty="0"/>
              <a:t>want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 spc="-10"/>
              <a:t>influence.</a:t>
            </a:r>
          </a:p>
          <a:p>
            <a:pPr marL="12700">
              <a:lnSpc>
                <a:spcPts val="1825"/>
              </a:lnSpc>
              <a:spcBef>
                <a:spcPts val="775"/>
              </a:spcBef>
            </a:pPr>
            <a:r>
              <a:rPr dirty="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Food</a:t>
            </a:r>
            <a:r>
              <a:rPr dirty="0" u="sng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dirty="0" u="sng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Waste</a:t>
            </a:r>
            <a:r>
              <a:rPr dirty="0" spc="-10">
                <a:solidFill>
                  <a:srgbClr val="006FC0"/>
                </a:solidFill>
              </a:rPr>
              <a:t>:</a:t>
            </a:r>
            <a:r>
              <a:rPr dirty="0" spc="-4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Students</a:t>
            </a:r>
            <a:r>
              <a:rPr dirty="0" spc="-4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should</a:t>
            </a:r>
            <a:r>
              <a:rPr dirty="0" spc="-4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act</a:t>
            </a:r>
            <a:r>
              <a:rPr dirty="0" spc="-4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as</a:t>
            </a:r>
            <a:r>
              <a:rPr dirty="0" spc="-40">
                <a:solidFill>
                  <a:srgbClr val="006FC0"/>
                </a:solidFill>
              </a:rPr>
              <a:t> </a:t>
            </a:r>
            <a:r>
              <a:rPr dirty="0" spc="-20">
                <a:solidFill>
                  <a:srgbClr val="006FC0"/>
                </a:solidFill>
              </a:rPr>
              <a:t>investigators</a:t>
            </a:r>
            <a:r>
              <a:rPr dirty="0" spc="-6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observing</a:t>
            </a:r>
            <a:r>
              <a:rPr dirty="0" spc="-1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the</a:t>
            </a:r>
            <a:r>
              <a:rPr dirty="0" spc="-3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amount</a:t>
            </a:r>
            <a:r>
              <a:rPr dirty="0" spc="-3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of</a:t>
            </a:r>
            <a:r>
              <a:rPr dirty="0" spc="-4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food</a:t>
            </a:r>
            <a:r>
              <a:rPr dirty="0" spc="-15">
                <a:solidFill>
                  <a:srgbClr val="006FC0"/>
                </a:solidFill>
              </a:rPr>
              <a:t> </a:t>
            </a:r>
            <a:r>
              <a:rPr dirty="0" spc="-10">
                <a:solidFill>
                  <a:srgbClr val="006FC0"/>
                </a:solidFill>
              </a:rPr>
              <a:t>wasted</a:t>
            </a:r>
            <a:r>
              <a:rPr dirty="0" spc="-50">
                <a:solidFill>
                  <a:srgbClr val="006FC0"/>
                </a:solidFill>
              </a:rPr>
              <a:t> </a:t>
            </a:r>
            <a:r>
              <a:rPr dirty="0" spc="-25">
                <a:solidFill>
                  <a:srgbClr val="006FC0"/>
                </a:solidFill>
              </a:rPr>
              <a:t>in</a:t>
            </a:r>
          </a:p>
          <a:p>
            <a:pPr marL="12700">
              <a:lnSpc>
                <a:spcPts val="1825"/>
              </a:lnSpc>
            </a:pPr>
            <a:r>
              <a:rPr dirty="0">
                <a:solidFill>
                  <a:srgbClr val="006FC0"/>
                </a:solidFill>
              </a:rPr>
              <a:t>the</a:t>
            </a:r>
            <a:r>
              <a:rPr dirty="0" spc="-3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school lunchroom</a:t>
            </a:r>
            <a:r>
              <a:rPr dirty="0" spc="-2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or</a:t>
            </a:r>
            <a:r>
              <a:rPr dirty="0" spc="-1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at</a:t>
            </a:r>
            <a:r>
              <a:rPr dirty="0" spc="-2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</a:t>
            </a:r>
            <a:r>
              <a:rPr dirty="0" spc="-3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university</a:t>
            </a:r>
            <a:r>
              <a:rPr dirty="0" spc="-25">
                <a:solidFill>
                  <a:srgbClr val="006FC0"/>
                </a:solidFill>
              </a:rPr>
              <a:t> </a:t>
            </a:r>
            <a:r>
              <a:rPr dirty="0" spc="-20">
                <a:solidFill>
                  <a:srgbClr val="006FC0"/>
                </a:solidFill>
              </a:rPr>
              <a:t>restaurant/coffee</a:t>
            </a:r>
            <a:r>
              <a:rPr dirty="0" spc="-10">
                <a:solidFill>
                  <a:srgbClr val="006FC0"/>
                </a:solidFill>
              </a:rPr>
              <a:t> shop.</a:t>
            </a:r>
          </a:p>
          <a:p>
            <a:pPr marL="12700" marR="5080">
              <a:lnSpc>
                <a:spcPts val="1730"/>
              </a:lnSpc>
              <a:spcBef>
                <a:spcPts val="1030"/>
              </a:spcBef>
            </a:pPr>
            <a:r>
              <a:rPr dirty="0" u="sng">
                <a:uFill>
                  <a:solidFill>
                    <a:srgbClr val="C00000"/>
                  </a:solidFill>
                </a:uFill>
              </a:rPr>
              <a:t>Establishing</a:t>
            </a:r>
            <a:r>
              <a:rPr dirty="0" u="sng" spc="-50"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 u="sng">
                <a:uFill>
                  <a:solidFill>
                    <a:srgbClr val="C00000"/>
                  </a:solidFill>
                </a:uFill>
              </a:rPr>
              <a:t>a</a:t>
            </a:r>
            <a:r>
              <a:rPr dirty="0" u="sng" spc="-70"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 u="sng">
                <a:uFill>
                  <a:solidFill>
                    <a:srgbClr val="C00000"/>
                  </a:solidFill>
                </a:uFill>
              </a:rPr>
              <a:t>Campus</a:t>
            </a:r>
            <a:r>
              <a:rPr dirty="0" u="sng" spc="-45"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 u="sng">
                <a:uFill>
                  <a:solidFill>
                    <a:srgbClr val="C00000"/>
                  </a:solidFill>
                </a:uFill>
              </a:rPr>
              <a:t>Garden</a:t>
            </a:r>
            <a:r>
              <a:rPr dirty="0"/>
              <a:t>:</a:t>
            </a:r>
            <a:r>
              <a:rPr dirty="0" spc="-30"/>
              <a:t> </a:t>
            </a:r>
            <a:r>
              <a:rPr dirty="0"/>
              <a:t>Like</a:t>
            </a:r>
            <a:r>
              <a:rPr dirty="0" spc="-40"/>
              <a:t> </a:t>
            </a:r>
            <a:r>
              <a:rPr dirty="0"/>
              <a:t>running</a:t>
            </a:r>
            <a:r>
              <a:rPr dirty="0" spc="-5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food</a:t>
            </a:r>
            <a:r>
              <a:rPr dirty="0" spc="-35"/>
              <a:t> </a:t>
            </a:r>
            <a:r>
              <a:rPr dirty="0" spc="-10"/>
              <a:t>cooperative,</a:t>
            </a:r>
            <a:r>
              <a:rPr dirty="0" spc="-15"/>
              <a:t> </a:t>
            </a:r>
            <a:r>
              <a:rPr dirty="0"/>
              <a:t>you</a:t>
            </a:r>
            <a:r>
              <a:rPr dirty="0" spc="-25"/>
              <a:t> </a:t>
            </a:r>
            <a:r>
              <a:rPr dirty="0"/>
              <a:t>could</a:t>
            </a:r>
            <a:r>
              <a:rPr dirty="0" spc="-40"/>
              <a:t> </a:t>
            </a:r>
            <a:r>
              <a:rPr dirty="0"/>
              <a:t>also</a:t>
            </a:r>
            <a:r>
              <a:rPr dirty="0" spc="-45"/>
              <a:t> </a:t>
            </a:r>
            <a:r>
              <a:rPr dirty="0" spc="-10"/>
              <a:t>directly </a:t>
            </a:r>
            <a:r>
              <a:rPr dirty="0"/>
              <a:t>grow</a:t>
            </a:r>
            <a:r>
              <a:rPr dirty="0" spc="-15"/>
              <a:t> </a:t>
            </a:r>
            <a:r>
              <a:rPr dirty="0" spc="-10"/>
              <a:t>sustainable</a:t>
            </a:r>
            <a:r>
              <a:rPr dirty="0" spc="-65"/>
              <a:t> </a:t>
            </a:r>
            <a:r>
              <a:rPr dirty="0"/>
              <a:t>food</a:t>
            </a:r>
            <a:r>
              <a:rPr dirty="0" spc="-20"/>
              <a:t> </a:t>
            </a:r>
            <a:r>
              <a:rPr dirty="0"/>
              <a:t>at</a:t>
            </a:r>
            <a:r>
              <a:rPr dirty="0" spc="-55"/>
              <a:t> </a:t>
            </a:r>
            <a:r>
              <a:rPr dirty="0"/>
              <a:t>your</a:t>
            </a:r>
            <a:r>
              <a:rPr dirty="0" spc="-25"/>
              <a:t> </a:t>
            </a:r>
            <a:r>
              <a:rPr dirty="0" spc="-20"/>
              <a:t>university.</a:t>
            </a:r>
            <a:r>
              <a:rPr dirty="0" spc="-40"/>
              <a:t> </a:t>
            </a:r>
            <a:r>
              <a:rPr dirty="0"/>
              <a:t>By</a:t>
            </a:r>
            <a:r>
              <a:rPr dirty="0" spc="-35"/>
              <a:t> </a:t>
            </a:r>
            <a:r>
              <a:rPr dirty="0"/>
              <a:t>growing</a:t>
            </a:r>
            <a:r>
              <a:rPr dirty="0" spc="-30"/>
              <a:t> </a:t>
            </a:r>
            <a:r>
              <a:rPr dirty="0"/>
              <a:t>food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/>
              <a:t>campus</a:t>
            </a:r>
            <a:r>
              <a:rPr dirty="0" spc="-50"/>
              <a:t> </a:t>
            </a:r>
            <a:r>
              <a:rPr dirty="0"/>
              <a:t>garden,</a:t>
            </a:r>
            <a:r>
              <a:rPr dirty="0" spc="-35"/>
              <a:t> </a:t>
            </a:r>
            <a:r>
              <a:rPr dirty="0"/>
              <a:t>you</a:t>
            </a:r>
            <a:r>
              <a:rPr dirty="0" spc="-20"/>
              <a:t> </a:t>
            </a:r>
            <a:r>
              <a:rPr dirty="0" spc="-25"/>
              <a:t>can </a:t>
            </a:r>
            <a:r>
              <a:rPr dirty="0"/>
              <a:t>directly</a:t>
            </a:r>
            <a:r>
              <a:rPr dirty="0" spc="-25"/>
              <a:t> </a:t>
            </a:r>
            <a:r>
              <a:rPr dirty="0" spc="-10"/>
              <a:t>control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10"/>
              <a:t>sustainability</a:t>
            </a:r>
            <a:r>
              <a:rPr dirty="0" spc="-55"/>
              <a:t> </a:t>
            </a:r>
            <a:r>
              <a:rPr dirty="0" spc="-10"/>
              <a:t>standards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can</a:t>
            </a:r>
            <a:r>
              <a:rPr dirty="0" spc="-35"/>
              <a:t> </a:t>
            </a:r>
            <a:r>
              <a:rPr dirty="0"/>
              <a:t>then</a:t>
            </a:r>
            <a:r>
              <a:rPr dirty="0" spc="-20"/>
              <a:t> </a:t>
            </a:r>
            <a:r>
              <a:rPr dirty="0"/>
              <a:t>offer</a:t>
            </a:r>
            <a:r>
              <a:rPr dirty="0" spc="-30"/>
              <a:t> </a:t>
            </a:r>
            <a:r>
              <a:rPr dirty="0"/>
              <a:t>it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free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-15"/>
              <a:t> </a:t>
            </a:r>
            <a:r>
              <a:rPr dirty="0"/>
              <a:t>sell</a:t>
            </a:r>
            <a:r>
              <a:rPr dirty="0" spc="-35"/>
              <a:t> </a:t>
            </a:r>
            <a:r>
              <a:rPr dirty="0"/>
              <a:t>it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20"/>
              <a:t>your </a:t>
            </a:r>
            <a:r>
              <a:rPr dirty="0"/>
              <a:t>university</a:t>
            </a:r>
            <a:r>
              <a:rPr dirty="0" spc="-45"/>
              <a:t> </a:t>
            </a:r>
            <a:r>
              <a:rPr dirty="0" spc="-20"/>
              <a:t>community.</a:t>
            </a:r>
            <a:r>
              <a:rPr dirty="0" spc="-35"/>
              <a:t> </a:t>
            </a:r>
            <a:r>
              <a:rPr dirty="0"/>
              <a:t>It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40"/>
              <a:t> </a:t>
            </a:r>
            <a:r>
              <a:rPr dirty="0"/>
              <a:t>also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great</a:t>
            </a:r>
            <a:r>
              <a:rPr dirty="0" spc="-40"/>
              <a:t> </a:t>
            </a:r>
            <a:r>
              <a:rPr dirty="0"/>
              <a:t>project</a:t>
            </a:r>
            <a:r>
              <a:rPr dirty="0" spc="-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involve</a:t>
            </a:r>
            <a:r>
              <a:rPr dirty="0" spc="-40"/>
              <a:t> </a:t>
            </a:r>
            <a:r>
              <a:rPr dirty="0" spc="-10"/>
              <a:t>volunteers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get</a:t>
            </a:r>
            <a:r>
              <a:rPr dirty="0" spc="-35"/>
              <a:t> </a:t>
            </a:r>
            <a:r>
              <a:rPr dirty="0"/>
              <a:t>people</a:t>
            </a:r>
            <a:r>
              <a:rPr dirty="0" spc="-30"/>
              <a:t> </a:t>
            </a:r>
            <a:r>
              <a:rPr dirty="0" spc="-10"/>
              <a:t>excited </a:t>
            </a:r>
            <a:r>
              <a:rPr dirty="0"/>
              <a:t>about</a:t>
            </a:r>
            <a:r>
              <a:rPr dirty="0" spc="-50"/>
              <a:t> </a:t>
            </a:r>
            <a:r>
              <a:rPr dirty="0"/>
              <a:t>sustainable</a:t>
            </a:r>
            <a:r>
              <a:rPr dirty="0" spc="-70"/>
              <a:t> </a:t>
            </a:r>
            <a:r>
              <a:rPr dirty="0" spc="-10"/>
              <a:t>food!</a:t>
            </a:r>
          </a:p>
          <a:p>
            <a:pPr marL="12700">
              <a:lnSpc>
                <a:spcPts val="1825"/>
              </a:lnSpc>
              <a:spcBef>
                <a:spcPts val="775"/>
              </a:spcBef>
            </a:pPr>
            <a:r>
              <a:rPr dirty="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Food</a:t>
            </a:r>
            <a:r>
              <a:rPr dirty="0" u="sng" spc="-3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dirty="0" u="sng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Tales</a:t>
            </a:r>
            <a:r>
              <a:rPr dirty="0" spc="-10">
                <a:solidFill>
                  <a:srgbClr val="006FC0"/>
                </a:solidFill>
              </a:rPr>
              <a:t>:</a:t>
            </a:r>
            <a:r>
              <a:rPr dirty="0" spc="-55">
                <a:solidFill>
                  <a:srgbClr val="006FC0"/>
                </a:solidFill>
              </a:rPr>
              <a:t> </a:t>
            </a:r>
            <a:r>
              <a:rPr dirty="0" spc="-10">
                <a:solidFill>
                  <a:srgbClr val="006FC0"/>
                </a:solidFill>
              </a:rPr>
              <a:t>Students</a:t>
            </a:r>
            <a:r>
              <a:rPr dirty="0" spc="-5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should</a:t>
            </a:r>
            <a:r>
              <a:rPr dirty="0" spc="-6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research</a:t>
            </a:r>
            <a:r>
              <a:rPr dirty="0" spc="-1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the</a:t>
            </a:r>
            <a:r>
              <a:rPr dirty="0" spc="-5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typical</a:t>
            </a:r>
            <a:r>
              <a:rPr dirty="0" spc="-6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journey</a:t>
            </a:r>
            <a:r>
              <a:rPr dirty="0" spc="-2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of</a:t>
            </a:r>
            <a:r>
              <a:rPr dirty="0" spc="-3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</a:t>
            </a:r>
            <a:r>
              <a:rPr dirty="0" spc="-5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piece</a:t>
            </a:r>
            <a:r>
              <a:rPr dirty="0" spc="-4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of</a:t>
            </a:r>
            <a:r>
              <a:rPr dirty="0" spc="-5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food</a:t>
            </a:r>
            <a:r>
              <a:rPr dirty="0" spc="-3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from</a:t>
            </a:r>
            <a:r>
              <a:rPr dirty="0" spc="-4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where</a:t>
            </a:r>
            <a:r>
              <a:rPr dirty="0" spc="-10">
                <a:solidFill>
                  <a:srgbClr val="006FC0"/>
                </a:solidFill>
              </a:rPr>
              <a:t> </a:t>
            </a:r>
            <a:r>
              <a:rPr dirty="0" spc="-20">
                <a:solidFill>
                  <a:srgbClr val="006FC0"/>
                </a:solidFill>
              </a:rPr>
              <a:t>it’s</a:t>
            </a:r>
          </a:p>
          <a:p>
            <a:pPr marL="12700">
              <a:lnSpc>
                <a:spcPts val="1825"/>
              </a:lnSpc>
            </a:pPr>
            <a:r>
              <a:rPr dirty="0">
                <a:solidFill>
                  <a:srgbClr val="006FC0"/>
                </a:solidFill>
              </a:rPr>
              <a:t>grown</a:t>
            </a:r>
            <a:r>
              <a:rPr dirty="0" spc="-2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to</a:t>
            </a:r>
            <a:r>
              <a:rPr dirty="0" spc="-3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how</a:t>
            </a:r>
            <a:r>
              <a:rPr dirty="0" spc="-2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it</a:t>
            </a:r>
            <a:r>
              <a:rPr dirty="0" spc="-4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ends</a:t>
            </a:r>
            <a:r>
              <a:rPr dirty="0" spc="-3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up</a:t>
            </a:r>
            <a:r>
              <a:rPr dirty="0" spc="-4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on</a:t>
            </a:r>
            <a:r>
              <a:rPr dirty="0" spc="-4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your</a:t>
            </a:r>
            <a:r>
              <a:rPr dirty="0" spc="-10">
                <a:solidFill>
                  <a:srgbClr val="006FC0"/>
                </a:solidFill>
              </a:rPr>
              <a:t> plate.</a:t>
            </a:r>
          </a:p>
        </p:txBody>
      </p:sp>
      <p:grpSp>
        <p:nvGrpSpPr>
          <p:cNvPr id="13" name="object 13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493153" y="2401455"/>
            <a:ext cx="10952480" cy="708025"/>
          </a:xfrm>
          <a:prstGeom prst="rect">
            <a:avLst/>
          </a:prstGeom>
          <a:solidFill>
            <a:srgbClr val="DAE2F3"/>
          </a:solidFill>
          <a:ln w="9525">
            <a:solidFill>
              <a:srgbClr val="FF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854075" marR="639445" indent="-205740">
              <a:lnSpc>
                <a:spcPct val="100000"/>
              </a:lnSpc>
              <a:spcBef>
                <a:spcPts val="235"/>
              </a:spcBef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assessment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provided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study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material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ranges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quick</a:t>
            </a:r>
            <a:r>
              <a:rPr dirty="0" sz="2000" spc="-6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and</a:t>
            </a:r>
            <a:r>
              <a:rPr dirty="0" sz="2000" spc="-7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immediate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responses</a:t>
            </a:r>
            <a:r>
              <a:rPr dirty="0" sz="2000" spc="-85" i="1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 spc="-10">
                <a:latin typeface="Calibri"/>
                <a:cs typeface="Calibri"/>
              </a:rPr>
              <a:t>demonstrate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competences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achieved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longer</a:t>
            </a:r>
            <a:r>
              <a:rPr dirty="0" sz="2000" spc="-6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term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projects</a:t>
            </a:r>
            <a:r>
              <a:rPr dirty="0" sz="2000" spc="-6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teacher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consider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53961" y="1051560"/>
            <a:ext cx="11541125" cy="1116330"/>
            <a:chOff x="353961" y="1051560"/>
            <a:chExt cx="11541125" cy="1116330"/>
          </a:xfrm>
        </p:grpSpPr>
        <p:sp>
          <p:nvSpPr>
            <p:cNvPr id="3" name="object 3" descr=""/>
            <p:cNvSpPr/>
            <p:nvPr/>
          </p:nvSpPr>
          <p:spPr>
            <a:xfrm>
              <a:off x="353961" y="1162812"/>
              <a:ext cx="11541125" cy="713740"/>
            </a:xfrm>
            <a:custGeom>
              <a:avLst/>
              <a:gdLst/>
              <a:ahLst/>
              <a:cxnLst/>
              <a:rect l="l" t="t" r="r" b="b"/>
              <a:pathLst>
                <a:path w="11541125" h="713739">
                  <a:moveTo>
                    <a:pt x="0" y="713168"/>
                  </a:moveTo>
                  <a:lnTo>
                    <a:pt x="11540617" y="713168"/>
                  </a:lnTo>
                  <a:lnTo>
                    <a:pt x="11540617" y="0"/>
                  </a:lnTo>
                  <a:lnTo>
                    <a:pt x="0" y="0"/>
                  </a:lnTo>
                  <a:lnTo>
                    <a:pt x="0" y="713168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0491" y="1051560"/>
              <a:ext cx="3141726" cy="111633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3088" y="1051560"/>
              <a:ext cx="898398" cy="111633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6655" y="1051560"/>
              <a:ext cx="2247138" cy="111633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4664" y="1051560"/>
              <a:ext cx="4555997" cy="111633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51101" y="1168399"/>
            <a:ext cx="83515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49245" algn="l"/>
              </a:tabLst>
            </a:pPr>
            <a:r>
              <a:rPr dirty="0" sz="4000" spc="-25">
                <a:solidFill>
                  <a:srgbClr val="6F2F9F"/>
                </a:solidFill>
              </a:rPr>
              <a:t>Sample</a:t>
            </a:r>
            <a:r>
              <a:rPr dirty="0" sz="4000" spc="-175">
                <a:solidFill>
                  <a:srgbClr val="6F2F9F"/>
                </a:solidFill>
              </a:rPr>
              <a:t> </a:t>
            </a:r>
            <a:r>
              <a:rPr dirty="0" sz="4000" spc="-10">
                <a:solidFill>
                  <a:srgbClr val="6F2F9F"/>
                </a:solidFill>
              </a:rPr>
              <a:t>Quiz:</a:t>
            </a:r>
            <a:r>
              <a:rPr dirty="0" sz="4000">
                <a:solidFill>
                  <a:srgbClr val="6F2F9F"/>
                </a:solidFill>
              </a:rPr>
              <a:t>	</a:t>
            </a:r>
            <a:r>
              <a:rPr dirty="0" sz="4000" spc="-25">
                <a:solidFill>
                  <a:srgbClr val="6F2F9F"/>
                </a:solidFill>
              </a:rPr>
              <a:t>Hunger</a:t>
            </a:r>
            <a:r>
              <a:rPr dirty="0" sz="4000" spc="-165">
                <a:solidFill>
                  <a:srgbClr val="6F2F9F"/>
                </a:solidFill>
              </a:rPr>
              <a:t> </a:t>
            </a:r>
            <a:r>
              <a:rPr dirty="0" sz="4000">
                <a:solidFill>
                  <a:srgbClr val="6F2F9F"/>
                </a:solidFill>
              </a:rPr>
              <a:t>and</a:t>
            </a:r>
            <a:r>
              <a:rPr dirty="0" sz="4000" spc="-155">
                <a:solidFill>
                  <a:srgbClr val="6F2F9F"/>
                </a:solidFill>
              </a:rPr>
              <a:t> </a:t>
            </a:r>
            <a:r>
              <a:rPr dirty="0" sz="4000" spc="-30">
                <a:solidFill>
                  <a:srgbClr val="6F2F9F"/>
                </a:solidFill>
              </a:rPr>
              <a:t>climate</a:t>
            </a:r>
            <a:r>
              <a:rPr dirty="0" sz="4000" spc="-170">
                <a:solidFill>
                  <a:srgbClr val="6F2F9F"/>
                </a:solidFill>
              </a:rPr>
              <a:t> </a:t>
            </a:r>
            <a:r>
              <a:rPr dirty="0" sz="4000" spc="-10">
                <a:solidFill>
                  <a:srgbClr val="6F2F9F"/>
                </a:solidFill>
              </a:rPr>
              <a:t>change</a:t>
            </a:r>
            <a:endParaRPr sz="4000"/>
          </a:p>
        </p:txBody>
      </p:sp>
      <p:grpSp>
        <p:nvGrpSpPr>
          <p:cNvPr id="9" name="object 9" descr=""/>
          <p:cNvGrpSpPr/>
          <p:nvPr/>
        </p:nvGrpSpPr>
        <p:grpSpPr>
          <a:xfrm>
            <a:off x="256121" y="74434"/>
            <a:ext cx="11790045" cy="6203315"/>
            <a:chOff x="256121" y="74434"/>
            <a:chExt cx="11790045" cy="620331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45986" y="1875980"/>
              <a:ext cx="11548745" cy="4401185"/>
            </a:xfrm>
            <a:custGeom>
              <a:avLst/>
              <a:gdLst/>
              <a:ahLst/>
              <a:cxnLst/>
              <a:rect l="l" t="t" r="r" b="b"/>
              <a:pathLst>
                <a:path w="11548745" h="4401185">
                  <a:moveTo>
                    <a:pt x="11548618" y="0"/>
                  </a:moveTo>
                  <a:lnTo>
                    <a:pt x="0" y="0"/>
                  </a:lnTo>
                  <a:lnTo>
                    <a:pt x="0" y="4401185"/>
                  </a:lnTo>
                  <a:lnTo>
                    <a:pt x="11548618" y="4401185"/>
                  </a:lnTo>
                  <a:lnTo>
                    <a:pt x="11548618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24687" y="1886153"/>
            <a:ext cx="11216005" cy="4236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8935" indent="-35623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8935" algn="l"/>
              </a:tabLst>
            </a:pPr>
            <a:r>
              <a:rPr dirty="0" sz="2800" b="1">
                <a:latin typeface="Calibri"/>
                <a:cs typeface="Calibri"/>
              </a:rPr>
              <a:t>What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factors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contribute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to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hunger?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Climate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b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Agriculture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food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policies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c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Poverty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above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240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buAutoNum type="arabicPeriod" startAt="2"/>
              <a:tabLst>
                <a:tab pos="368935" algn="l"/>
              </a:tabLst>
            </a:pPr>
            <a:r>
              <a:rPr dirty="0" sz="2800" b="1">
                <a:latin typeface="Calibri"/>
                <a:cs typeface="Calibri"/>
              </a:rPr>
              <a:t>Select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statement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below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that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most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accurately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describes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global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hunger: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Nearly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five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people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suffer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hunger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worldwide.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b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efforts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address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food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security,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hunger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decreased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recent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years.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c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Nearly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people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suffer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hunger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worldwide.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Poverty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only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factor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contributes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hunger.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387794" y="1640027"/>
            <a:ext cx="11477625" cy="4678680"/>
          </a:xfrm>
          <a:custGeom>
            <a:avLst/>
            <a:gdLst/>
            <a:ahLst/>
            <a:cxnLst/>
            <a:rect l="l" t="t" r="r" b="b"/>
            <a:pathLst>
              <a:path w="11477625" h="4678680">
                <a:moveTo>
                  <a:pt x="11477244" y="0"/>
                </a:moveTo>
                <a:lnTo>
                  <a:pt x="0" y="0"/>
                </a:lnTo>
                <a:lnTo>
                  <a:pt x="0" y="4678172"/>
                </a:lnTo>
                <a:lnTo>
                  <a:pt x="11477244" y="4678172"/>
                </a:lnTo>
                <a:lnTo>
                  <a:pt x="11477244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6445" y="1650618"/>
            <a:ext cx="1027938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800" spc="-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28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best</a:t>
            </a:r>
            <a:r>
              <a:rPr dirty="0" sz="2800" spc="-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describes</a:t>
            </a:r>
            <a:r>
              <a:rPr dirty="0" sz="2800" spc="-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-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relationship</a:t>
            </a:r>
            <a:r>
              <a:rPr dirty="0" sz="28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dirty="0" sz="28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poverty,</a:t>
            </a:r>
            <a:r>
              <a:rPr dirty="0" sz="28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hunger</a:t>
            </a:r>
            <a:r>
              <a:rPr dirty="0" sz="28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climate</a:t>
            </a:r>
            <a:r>
              <a:rPr dirty="0" sz="2800" spc="-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change?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6445" y="2507360"/>
            <a:ext cx="11271250" cy="3714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Climate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related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events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disrupt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livelihoods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impact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available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income</a:t>
            </a:r>
            <a:endParaRPr sz="2400">
              <a:latin typeface="Calibri"/>
              <a:cs typeface="Calibri"/>
            </a:endParaRPr>
          </a:p>
          <a:p>
            <a:pPr marL="12700" marR="104139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b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Poverty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impact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someone’s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ability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recover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climate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related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event,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will </a:t>
            </a:r>
            <a:r>
              <a:rPr dirty="0" sz="2400">
                <a:latin typeface="Calibri"/>
                <a:cs typeface="Calibri"/>
              </a:rPr>
              <a:t>sustain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poverty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food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security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c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Climate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change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cause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longer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growing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seasons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low-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middle-</a:t>
            </a:r>
            <a:r>
              <a:rPr dirty="0" sz="2400">
                <a:latin typeface="Calibri"/>
                <a:cs typeface="Calibri"/>
              </a:rPr>
              <a:t>income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countries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tropical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areas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crop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production,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family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incomes</a:t>
            </a:r>
            <a:endParaRPr sz="2400">
              <a:latin typeface="Calibri"/>
              <a:cs typeface="Calibri"/>
            </a:endParaRPr>
          </a:p>
          <a:p>
            <a:pPr marL="12700" marR="202565">
              <a:lnSpc>
                <a:spcPct val="100000"/>
              </a:lnSpc>
              <a:spcBef>
                <a:spcPts val="2135"/>
              </a:spcBef>
            </a:pPr>
            <a:r>
              <a:rPr dirty="0" sz="2800" b="1">
                <a:latin typeface="Calibri"/>
                <a:cs typeface="Calibri"/>
              </a:rPr>
              <a:t>4.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Weather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related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events,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such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as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increased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temperatures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and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floods,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will </a:t>
            </a:r>
            <a:r>
              <a:rPr dirty="0" sz="2800" b="1">
                <a:latin typeface="Calibri"/>
                <a:cs typeface="Calibri"/>
              </a:rPr>
              <a:t>cause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decreases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in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crop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productivity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in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all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countries.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0">
                <a:latin typeface="Calibri"/>
                <a:cs typeface="Calibri"/>
              </a:rPr>
              <a:t> True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b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247" y="185725"/>
            <a:ext cx="1657120" cy="7501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38239" y="1582267"/>
            <a:ext cx="11680190" cy="4155440"/>
          </a:xfrm>
          <a:custGeom>
            <a:avLst/>
            <a:gdLst/>
            <a:ahLst/>
            <a:cxnLst/>
            <a:rect l="l" t="t" r="r" b="b"/>
            <a:pathLst>
              <a:path w="11680190" h="4155440">
                <a:moveTo>
                  <a:pt x="11679809" y="0"/>
                </a:moveTo>
                <a:lnTo>
                  <a:pt x="0" y="0"/>
                </a:lnTo>
                <a:lnTo>
                  <a:pt x="0" y="4154932"/>
                </a:lnTo>
                <a:lnTo>
                  <a:pt x="11679809" y="4154932"/>
                </a:lnTo>
                <a:lnTo>
                  <a:pt x="11679809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7093" y="1592402"/>
            <a:ext cx="11118850" cy="173291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49580" algn="l"/>
              </a:tabLst>
            </a:pPr>
            <a:r>
              <a:rPr dirty="0" sz="2800" spc="-25" b="1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	After</a:t>
            </a:r>
            <a:r>
              <a:rPr dirty="0" sz="28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800" spc="-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large,</a:t>
            </a:r>
            <a:r>
              <a:rPr dirty="0" sz="28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unexpected</a:t>
            </a:r>
            <a:r>
              <a:rPr dirty="0" sz="28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flood,</a:t>
            </a:r>
            <a:r>
              <a:rPr dirty="0" sz="2800" spc="-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hundreds</a:t>
            </a:r>
            <a:r>
              <a:rPr dirty="0" sz="2800" spc="-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farmers</a:t>
            </a:r>
            <a:r>
              <a:rPr dirty="0" sz="28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lose</a:t>
            </a:r>
            <a:r>
              <a:rPr dirty="0" sz="2800" spc="-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28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source</a:t>
            </a:r>
            <a:r>
              <a:rPr dirty="0" sz="2800" spc="-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income</a:t>
            </a:r>
            <a:r>
              <a:rPr dirty="0" sz="2800" spc="-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8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year</a:t>
            </a:r>
            <a:r>
              <a:rPr dirty="0" sz="28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8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2800" spc="-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28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  <a:r>
              <a:rPr dirty="0" sz="28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opportunities.</a:t>
            </a:r>
            <a:r>
              <a:rPr dirty="0" sz="2800" spc="-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8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increasing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weather</a:t>
            </a:r>
            <a:r>
              <a:rPr dirty="0" sz="2800" spc="-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280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800" spc="-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-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horizon,</a:t>
            </a:r>
            <a:r>
              <a:rPr dirty="0" sz="2800" spc="-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-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farmers</a:t>
            </a:r>
            <a:r>
              <a:rPr dirty="0" sz="28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 spc="-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280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families</a:t>
            </a:r>
            <a:r>
              <a:rPr dirty="0" sz="2800" spc="-9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800" spc="-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forced</a:t>
            </a:r>
            <a:r>
              <a:rPr dirty="0" sz="280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deal</a:t>
            </a:r>
            <a:r>
              <a:rPr dirty="0" sz="28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8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consequences</a:t>
            </a:r>
            <a:r>
              <a:rPr dirty="0" sz="28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 spc="-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flood.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17093" y="3726941"/>
            <a:ext cx="9518650" cy="1918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What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could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be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potential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effect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this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event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on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local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town?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hunger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b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conflict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vulnerable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populations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above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89038" y="1080516"/>
            <a:ext cx="10525125" cy="1229360"/>
            <a:chOff x="789038" y="1080516"/>
            <a:chExt cx="1052512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793800" y="1174394"/>
              <a:ext cx="10515600" cy="905510"/>
            </a:xfrm>
            <a:custGeom>
              <a:avLst/>
              <a:gdLst/>
              <a:ahLst/>
              <a:cxnLst/>
              <a:rect l="l" t="t" r="r" b="b"/>
              <a:pathLst>
                <a:path w="10515600" h="905510">
                  <a:moveTo>
                    <a:pt x="10515600" y="0"/>
                  </a:moveTo>
                  <a:lnTo>
                    <a:pt x="0" y="0"/>
                  </a:lnTo>
                  <a:lnTo>
                    <a:pt x="0" y="905103"/>
                  </a:lnTo>
                  <a:lnTo>
                    <a:pt x="10515600" y="905103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93800" y="1174394"/>
              <a:ext cx="10515600" cy="905510"/>
            </a:xfrm>
            <a:custGeom>
              <a:avLst/>
              <a:gdLst/>
              <a:ahLst/>
              <a:cxnLst/>
              <a:rect l="l" t="t" r="r" b="b"/>
              <a:pathLst>
                <a:path w="10515600" h="905510">
                  <a:moveTo>
                    <a:pt x="0" y="905103"/>
                  </a:moveTo>
                  <a:lnTo>
                    <a:pt x="10515600" y="905103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905103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2232" y="1080516"/>
              <a:ext cx="3850386" cy="12291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76369" y="1208989"/>
            <a:ext cx="31540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>
                <a:solidFill>
                  <a:srgbClr val="0066FF"/>
                </a:solidFill>
              </a:rPr>
              <a:t>Closing</a:t>
            </a:r>
            <a:r>
              <a:rPr dirty="0" spc="-204">
                <a:solidFill>
                  <a:srgbClr val="0066FF"/>
                </a:solidFill>
              </a:rPr>
              <a:t> </a:t>
            </a:r>
            <a:r>
              <a:rPr dirty="0" spc="-65">
                <a:solidFill>
                  <a:srgbClr val="0066FF"/>
                </a:solidFill>
              </a:rPr>
              <a:t>Words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833437" y="2325471"/>
            <a:ext cx="10525125" cy="4109720"/>
            <a:chOff x="833437" y="2325471"/>
            <a:chExt cx="10525125" cy="4109720"/>
          </a:xfrm>
        </p:grpSpPr>
        <p:sp>
          <p:nvSpPr>
            <p:cNvPr id="8" name="object 8" descr=""/>
            <p:cNvSpPr/>
            <p:nvPr/>
          </p:nvSpPr>
          <p:spPr>
            <a:xfrm>
              <a:off x="838200" y="2330234"/>
              <a:ext cx="10515600" cy="4100195"/>
            </a:xfrm>
            <a:custGeom>
              <a:avLst/>
              <a:gdLst/>
              <a:ahLst/>
              <a:cxnLst/>
              <a:rect l="l" t="t" r="r" b="b"/>
              <a:pathLst>
                <a:path w="10515600" h="4100195">
                  <a:moveTo>
                    <a:pt x="10515600" y="0"/>
                  </a:moveTo>
                  <a:lnTo>
                    <a:pt x="0" y="0"/>
                  </a:lnTo>
                  <a:lnTo>
                    <a:pt x="0" y="4100067"/>
                  </a:lnTo>
                  <a:lnTo>
                    <a:pt x="10515600" y="4100067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8200" y="2330234"/>
              <a:ext cx="10515600" cy="4100195"/>
            </a:xfrm>
            <a:custGeom>
              <a:avLst/>
              <a:gdLst/>
              <a:ahLst/>
              <a:cxnLst/>
              <a:rect l="l" t="t" r="r" b="b"/>
              <a:pathLst>
                <a:path w="10515600" h="4100195">
                  <a:moveTo>
                    <a:pt x="0" y="4100067"/>
                  </a:moveTo>
                  <a:lnTo>
                    <a:pt x="10515600" y="4100067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41000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16939" y="2270887"/>
            <a:ext cx="10333990" cy="4100829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67665" marR="5080" indent="-355600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367665" algn="l"/>
              </a:tabLst>
            </a:pP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brings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end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this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presentation,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which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served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introduction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some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crucial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aspects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SDG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2.</a:t>
            </a:r>
            <a:endParaRPr sz="2600">
              <a:latin typeface="Calibri"/>
              <a:cs typeface="Calibri"/>
            </a:endParaRPr>
          </a:p>
          <a:p>
            <a:pPr marL="367665" marR="127635" indent="-355600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367665" algn="l"/>
              </a:tabLst>
            </a:pPr>
            <a:r>
              <a:rPr dirty="0" sz="2600">
                <a:latin typeface="Calibri"/>
                <a:cs typeface="Calibri"/>
              </a:rPr>
              <a:t>Global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crises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impacting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negatively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SDG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achievement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its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progress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three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regional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contexts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were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dealt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with.</a:t>
            </a:r>
            <a:endParaRPr sz="2600">
              <a:latin typeface="Calibri"/>
              <a:cs typeface="Calibri"/>
            </a:endParaRPr>
          </a:p>
          <a:p>
            <a:pPr marL="367665" marR="619125" indent="-355600">
              <a:lnSpc>
                <a:spcPts val="2500"/>
              </a:lnSpc>
              <a:spcBef>
                <a:spcPts val="1000"/>
              </a:spcBef>
              <a:buFont typeface="Arial MT"/>
              <a:buChar char="•"/>
              <a:tabLst>
                <a:tab pos="367665" algn="l"/>
              </a:tabLst>
            </a:pPr>
            <a:r>
              <a:rPr dirty="0" sz="2600">
                <a:latin typeface="Calibri"/>
                <a:cs typeface="Calibri"/>
              </a:rPr>
              <a:t>Case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studies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highlighting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best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practices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examples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exercises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and </a:t>
            </a:r>
            <a:r>
              <a:rPr dirty="0" sz="2600">
                <a:latin typeface="Calibri"/>
                <a:cs typeface="Calibri"/>
              </a:rPr>
              <a:t>assessments,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concluded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presentation.</a:t>
            </a:r>
            <a:endParaRPr sz="2600">
              <a:latin typeface="Calibri"/>
              <a:cs typeface="Calibri"/>
            </a:endParaRPr>
          </a:p>
          <a:p>
            <a:pPr marL="367665" marR="315595" indent="-355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367665" algn="l"/>
              </a:tabLst>
            </a:pPr>
            <a:r>
              <a:rPr dirty="0" sz="2600" spc="-45">
                <a:latin typeface="Calibri"/>
                <a:cs typeface="Calibri"/>
              </a:rPr>
              <a:t>You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were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exposed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variety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information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perspectives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SDG</a:t>
            </a:r>
            <a:r>
              <a:rPr dirty="0" sz="2600" spc="-50">
                <a:latin typeface="Calibri"/>
                <a:cs typeface="Calibri"/>
              </a:rPr>
              <a:t> 2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trust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that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this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kindled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your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interest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SDG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its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importance.</a:t>
            </a:r>
            <a:endParaRPr sz="2600">
              <a:latin typeface="Calibri"/>
              <a:cs typeface="Calibri"/>
            </a:endParaRPr>
          </a:p>
          <a:p>
            <a:pPr marL="367665" marR="52705" indent="-355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367665" algn="l"/>
              </a:tabLst>
            </a:pPr>
            <a:r>
              <a:rPr dirty="0" sz="2600" spc="-20">
                <a:latin typeface="Calibri"/>
                <a:cs typeface="Calibri"/>
              </a:rPr>
              <a:t>Similarly,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trust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that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you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are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now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empowered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offer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class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series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classes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SDG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2,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while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using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this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introduction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SDG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point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of </a:t>
            </a:r>
            <a:r>
              <a:rPr dirty="0" sz="2600" spc="-10">
                <a:latin typeface="Calibri"/>
                <a:cs typeface="Calibri"/>
              </a:rPr>
              <a:t>departure.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56121" y="74434"/>
            <a:ext cx="11574145" cy="1068070"/>
            <a:chOff x="256121" y="74434"/>
            <a:chExt cx="11574145" cy="106807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144676"/>
            <a:ext cx="10515600" cy="861060"/>
          </a:xfrm>
          <a:prstGeom prst="rect"/>
          <a:solidFill>
            <a:srgbClr val="A9D18E"/>
          </a:solidFill>
          <a:ln w="9525">
            <a:solidFill>
              <a:srgbClr val="FF2C2C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204"/>
              </a:spcBef>
            </a:pPr>
            <a:r>
              <a:rPr dirty="0" spc="-10">
                <a:solidFill>
                  <a:srgbClr val="006FC0"/>
                </a:solidFill>
              </a:rPr>
              <a:t>References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068448"/>
            <a:ext cx="10292080" cy="4138295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marL="241300" marR="5080" indent="-228600">
              <a:lnSpc>
                <a:spcPct val="90300"/>
              </a:lnSpc>
              <a:spcBef>
                <a:spcPts val="309"/>
              </a:spcBef>
              <a:buChar char="•"/>
              <a:tabLst>
                <a:tab pos="241300" algn="l"/>
              </a:tabLst>
            </a:pPr>
            <a:r>
              <a:rPr dirty="0" sz="1800" spc="-150">
                <a:solidFill>
                  <a:srgbClr val="212121"/>
                </a:solidFill>
                <a:latin typeface="Arial MT"/>
                <a:cs typeface="Arial MT"/>
              </a:rPr>
              <a:t>African</a:t>
            </a:r>
            <a:r>
              <a:rPr dirty="0" sz="1800" spc="-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dirty="0" sz="1800" spc="-175">
                <a:solidFill>
                  <a:srgbClr val="212121"/>
                </a:solidFill>
                <a:latin typeface="Arial MT"/>
                <a:cs typeface="Arial MT"/>
              </a:rPr>
              <a:t>Center</a:t>
            </a:r>
            <a:r>
              <a:rPr dirty="0" sz="1800" spc="-4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dirty="0" sz="1800" spc="-14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dirty="0" sz="1800" spc="-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dirty="0" sz="1800" spc="-150">
                <a:solidFill>
                  <a:srgbClr val="212121"/>
                </a:solidFill>
                <a:latin typeface="Arial MT"/>
                <a:cs typeface="Arial MT"/>
              </a:rPr>
              <a:t>Strategic</a:t>
            </a:r>
            <a:r>
              <a:rPr dirty="0" sz="18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dirty="0" sz="1800" spc="-160">
                <a:solidFill>
                  <a:srgbClr val="212121"/>
                </a:solidFill>
                <a:latin typeface="Arial MT"/>
                <a:cs typeface="Arial MT"/>
              </a:rPr>
              <a:t>Studies,</a:t>
            </a:r>
            <a:r>
              <a:rPr dirty="0" sz="1800" spc="-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dirty="0" sz="1800" spc="-175">
                <a:solidFill>
                  <a:srgbClr val="212121"/>
                </a:solidFill>
                <a:latin typeface="Arial MT"/>
                <a:cs typeface="Arial MT"/>
              </a:rPr>
              <a:t>2021.</a:t>
            </a:r>
            <a:r>
              <a:rPr dirty="0" sz="1800" spc="-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dirty="0" sz="1800" spc="-140" i="1">
                <a:solidFill>
                  <a:srgbClr val="212121"/>
                </a:solidFill>
                <a:latin typeface="Arial"/>
                <a:cs typeface="Arial"/>
              </a:rPr>
              <a:t>Conflict</a:t>
            </a:r>
            <a:r>
              <a:rPr dirty="0" sz="1800" spc="-45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50" i="1">
                <a:solidFill>
                  <a:srgbClr val="212121"/>
                </a:solidFill>
                <a:latin typeface="Arial"/>
                <a:cs typeface="Arial"/>
              </a:rPr>
              <a:t>drives</a:t>
            </a:r>
            <a:r>
              <a:rPr dirty="0" sz="1800" spc="-6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60" i="1">
                <a:solidFill>
                  <a:srgbClr val="212121"/>
                </a:solidFill>
                <a:latin typeface="Arial"/>
                <a:cs typeface="Arial"/>
              </a:rPr>
              <a:t>record</a:t>
            </a:r>
            <a:r>
              <a:rPr dirty="0" sz="1800" spc="-7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80" i="1">
                <a:solidFill>
                  <a:srgbClr val="212121"/>
                </a:solidFill>
                <a:latin typeface="Arial"/>
                <a:cs typeface="Arial"/>
              </a:rPr>
              <a:t>cases</a:t>
            </a:r>
            <a:r>
              <a:rPr dirty="0" sz="1800" spc="-55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35" i="1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dirty="0" sz="1800" spc="-65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70" i="1">
                <a:solidFill>
                  <a:srgbClr val="212121"/>
                </a:solidFill>
                <a:latin typeface="Arial"/>
                <a:cs typeface="Arial"/>
              </a:rPr>
              <a:t>acute</a:t>
            </a:r>
            <a:r>
              <a:rPr dirty="0" sz="1800" spc="-4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70" i="1">
                <a:solidFill>
                  <a:srgbClr val="212121"/>
                </a:solidFill>
                <a:latin typeface="Arial"/>
                <a:cs typeface="Arial"/>
              </a:rPr>
              <a:t>food</a:t>
            </a:r>
            <a:r>
              <a:rPr dirty="0" sz="1800" spc="-4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45" i="1">
                <a:solidFill>
                  <a:srgbClr val="212121"/>
                </a:solidFill>
                <a:latin typeface="Arial"/>
                <a:cs typeface="Arial"/>
              </a:rPr>
              <a:t>insecurity</a:t>
            </a:r>
            <a:r>
              <a:rPr dirty="0" sz="1800" spc="-55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35" i="1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dirty="0" sz="1800" spc="-17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212121"/>
                </a:solidFill>
                <a:latin typeface="Arial"/>
                <a:cs typeface="Arial"/>
              </a:rPr>
              <a:t>Africa</a:t>
            </a:r>
            <a:r>
              <a:rPr dirty="0" sz="1800" spc="-10">
                <a:solidFill>
                  <a:srgbClr val="212121"/>
                </a:solidFill>
                <a:latin typeface="Arial MT"/>
                <a:cs typeface="Arial MT"/>
              </a:rPr>
              <a:t>. </a:t>
            </a:r>
            <a:r>
              <a:rPr dirty="0" u="sng" sz="1800" spc="-1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https://africacenter.org/spotlight/conflict-</a:t>
            </a:r>
            <a:r>
              <a:rPr dirty="0" u="sng" sz="1800" spc="-1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drives-</a:t>
            </a:r>
            <a:r>
              <a:rPr dirty="0" u="sng" sz="1800" spc="-1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record-</a:t>
            </a:r>
            <a:r>
              <a:rPr dirty="0" u="sng" sz="1800" spc="-1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levels-</a:t>
            </a:r>
            <a:r>
              <a:rPr dirty="0" u="sng" sz="1800" spc="-1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of-</a:t>
            </a:r>
            <a:r>
              <a:rPr dirty="0" u="sng" sz="1800" spc="-1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acute-food-</a:t>
            </a:r>
            <a:r>
              <a:rPr dirty="0" u="sng" sz="1800" spc="-1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insecurity-</a:t>
            </a:r>
            <a:r>
              <a:rPr dirty="0" u="sng" sz="1800" spc="-1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in-</a:t>
            </a:r>
            <a:r>
              <a:rPr dirty="0" u="sng" sz="1800" spc="-1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africa/</a:t>
            </a:r>
            <a:r>
              <a:rPr dirty="0" sz="1800" spc="-130">
                <a:latin typeface="Arial MT"/>
                <a:cs typeface="Arial MT"/>
              </a:rPr>
              <a:t>.</a:t>
            </a:r>
            <a:r>
              <a:rPr dirty="0" sz="1800" spc="18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Last</a:t>
            </a:r>
            <a:r>
              <a:rPr dirty="0" sz="1800" spc="10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accessed</a:t>
            </a:r>
            <a:r>
              <a:rPr dirty="0" sz="1800" spc="10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31</a:t>
            </a:r>
            <a:r>
              <a:rPr dirty="0" sz="1800" spc="10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October </a:t>
            </a:r>
            <a:r>
              <a:rPr dirty="0" sz="1800" spc="-20">
                <a:latin typeface="Arial MT"/>
                <a:cs typeface="Arial MT"/>
              </a:rPr>
              <a:t>2022</a:t>
            </a:r>
            <a:endParaRPr sz="1800">
              <a:latin typeface="Arial MT"/>
              <a:cs typeface="Arial MT"/>
            </a:endParaRPr>
          </a:p>
          <a:p>
            <a:pPr marL="240665" indent="-227965">
              <a:lnSpc>
                <a:spcPts val="2055"/>
              </a:lnSpc>
              <a:spcBef>
                <a:spcPts val="780"/>
              </a:spcBef>
              <a:buChar char="•"/>
              <a:tabLst>
                <a:tab pos="240665" algn="l"/>
              </a:tabLst>
            </a:pPr>
            <a:r>
              <a:rPr dirty="0" sz="1800" spc="-145">
                <a:latin typeface="Arial MT"/>
                <a:cs typeface="Arial MT"/>
              </a:rPr>
              <a:t>Africa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UN.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2022.</a:t>
            </a:r>
            <a:r>
              <a:rPr dirty="0" sz="1800" spc="-13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African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240">
                <a:latin typeface="Arial MT"/>
                <a:cs typeface="Arial MT"/>
              </a:rPr>
              <a:t>UN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Data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for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Development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Platform.</a:t>
            </a:r>
            <a:r>
              <a:rPr dirty="0" sz="1800" spc="-13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Available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at</a:t>
            </a:r>
            <a:r>
              <a:rPr dirty="0" sz="1800" spc="250">
                <a:latin typeface="Arial MT"/>
                <a:cs typeface="Arial MT"/>
              </a:rPr>
              <a:t> </a:t>
            </a:r>
            <a:r>
              <a:rPr dirty="0" u="sng" sz="1800" spc="-1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https://ecastats.uneca.org/unsdgsafrica/sdgs</a:t>
            </a:r>
            <a:endParaRPr sz="1800">
              <a:latin typeface="Arial MT"/>
              <a:cs typeface="Arial MT"/>
            </a:endParaRPr>
          </a:p>
          <a:p>
            <a:pPr marL="241300">
              <a:lnSpc>
                <a:spcPts val="2055"/>
              </a:lnSpc>
            </a:pPr>
            <a:r>
              <a:rPr dirty="0" sz="1800" spc="-135">
                <a:latin typeface="Arial MT"/>
                <a:cs typeface="Arial MT"/>
              </a:rPr>
              <a:t>last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accessed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20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November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2022</a:t>
            </a:r>
            <a:endParaRPr sz="1800">
              <a:latin typeface="Arial MT"/>
              <a:cs typeface="Arial MT"/>
            </a:endParaRPr>
          </a:p>
          <a:p>
            <a:pPr marL="241300" marR="377190" indent="-228600">
              <a:lnSpc>
                <a:spcPts val="1939"/>
              </a:lnSpc>
              <a:spcBef>
                <a:spcPts val="1025"/>
              </a:spcBef>
              <a:buChar char="•"/>
              <a:tabLst>
                <a:tab pos="241300" algn="l"/>
                <a:tab pos="5832475" algn="l"/>
              </a:tabLst>
            </a:pPr>
            <a:r>
              <a:rPr dirty="0" sz="1800" spc="-175">
                <a:latin typeface="Arial MT"/>
                <a:cs typeface="Arial MT"/>
              </a:rPr>
              <a:t>Kemmerling,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B.,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Schetter,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C.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and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Wirkus,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L.,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2022.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00">
                <a:latin typeface="Arial MT"/>
                <a:cs typeface="Arial MT"/>
              </a:rPr>
              <a:t>The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logics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35">
                <a:latin typeface="Arial MT"/>
                <a:cs typeface="Arial MT"/>
              </a:rPr>
              <a:t>of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war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and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food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(in)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security,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Global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95">
                <a:latin typeface="Arial MT"/>
                <a:cs typeface="Arial MT"/>
              </a:rPr>
              <a:t>Food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Security,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33, </a:t>
            </a:r>
            <a:r>
              <a:rPr dirty="0" sz="1800" spc="-140">
                <a:latin typeface="Arial MT"/>
                <a:cs typeface="Arial MT"/>
              </a:rPr>
              <a:t>p.100634.</a:t>
            </a:r>
            <a:r>
              <a:rPr dirty="0" sz="1800" spc="9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Available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at: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14">
                <a:latin typeface="Arial MT"/>
                <a:cs typeface="Arial MT"/>
              </a:rPr>
              <a:t>https://doi.org/10.1016/j.gfs.2022.100634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65">
                <a:latin typeface="Arial MT"/>
                <a:cs typeface="Arial MT"/>
              </a:rPr>
              <a:t>Last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accessed</a:t>
            </a:r>
            <a:r>
              <a:rPr dirty="0" sz="1800" spc="-14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August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26,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2022.</a:t>
            </a:r>
            <a:endParaRPr sz="1800">
              <a:latin typeface="Arial MT"/>
              <a:cs typeface="Arial MT"/>
            </a:endParaRPr>
          </a:p>
          <a:p>
            <a:pPr marL="241300" marR="36195" indent="-228600">
              <a:lnSpc>
                <a:spcPct val="90600"/>
              </a:lnSpc>
              <a:spcBef>
                <a:spcPts val="890"/>
              </a:spcBef>
              <a:buFont typeface="Arial MT"/>
              <a:buChar char="•"/>
              <a:tabLst>
                <a:tab pos="241300" algn="l"/>
                <a:tab pos="3699510" algn="l"/>
              </a:tabLst>
            </a:pPr>
            <a:r>
              <a:rPr dirty="0" sz="1800">
                <a:latin typeface="Calibri"/>
                <a:cs typeface="Calibri"/>
              </a:rPr>
              <a:t>SDGF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(Sustainable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Development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Goals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Fund)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n.d.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Irrigated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integrated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agro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production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systems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help </a:t>
            </a:r>
            <a:r>
              <a:rPr dirty="0" sz="1800" spc="-10" i="1">
                <a:latin typeface="Calibri"/>
                <a:cs typeface="Calibri"/>
              </a:rPr>
              <a:t>Mozambique.</a:t>
            </a:r>
            <a:r>
              <a:rPr dirty="0" sz="1800" spc="100" i="1">
                <a:latin typeface="Calibri"/>
                <a:cs typeface="Calibri"/>
              </a:rPr>
              <a:t>  </a:t>
            </a:r>
            <a:r>
              <a:rPr dirty="0" u="sng" sz="180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https://www.sdgfund.org/case-study/irrigated-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and-</a:t>
            </a:r>
            <a:r>
              <a:rPr dirty="0" u="sng" sz="18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integrated-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agro-</a:t>
            </a:r>
            <a:r>
              <a:rPr dirty="0" u="sng" sz="180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production-systems-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help-</a:t>
            </a:r>
            <a:r>
              <a:rPr dirty="0" sz="1800" spc="-1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sng" sz="180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mozambique-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adapt-climate-change</a:t>
            </a:r>
            <a:r>
              <a:rPr dirty="0" sz="1800">
                <a:solidFill>
                  <a:srgbClr val="0462C1"/>
                </a:solidFill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Last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accessed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11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November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2022.</a:t>
            </a:r>
            <a:endParaRPr sz="1800">
              <a:latin typeface="Calibri"/>
              <a:cs typeface="Calibri"/>
            </a:endParaRPr>
          </a:p>
          <a:p>
            <a:pPr marL="241300" marR="263525" indent="-228600">
              <a:lnSpc>
                <a:spcPts val="1939"/>
              </a:lnSpc>
              <a:spcBef>
                <a:spcPts val="1085"/>
              </a:spcBef>
              <a:buChar char="•"/>
              <a:tabLst>
                <a:tab pos="241300" algn="l"/>
              </a:tabLst>
            </a:pPr>
            <a:r>
              <a:rPr dirty="0" sz="1800" spc="-160">
                <a:latin typeface="Arial MT"/>
                <a:cs typeface="Arial MT"/>
              </a:rPr>
              <a:t>Sustainable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Development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Solutions.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2022.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European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Cities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250">
                <a:latin typeface="Arial MT"/>
                <a:cs typeface="Arial MT"/>
              </a:rPr>
              <a:t>SDG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Index.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Available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35">
                <a:latin typeface="Arial MT"/>
                <a:cs typeface="Arial MT"/>
              </a:rPr>
              <a:t>at</a:t>
            </a:r>
            <a:r>
              <a:rPr dirty="0" sz="1800" spc="-130">
                <a:latin typeface="Arial MT"/>
                <a:cs typeface="Arial MT"/>
              </a:rPr>
              <a:t> </a:t>
            </a:r>
            <a:r>
              <a:rPr dirty="0" u="sng" sz="1800" spc="-1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https://euro-</a:t>
            </a:r>
            <a:r>
              <a:rPr dirty="0" u="sng" sz="1800" spc="-1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cities.sdgindex.org/#/</a:t>
            </a:r>
            <a:r>
              <a:rPr dirty="0" sz="1800" spc="-13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dirty="0" sz="1800" spc="-135">
                <a:latin typeface="Arial MT"/>
                <a:cs typeface="Arial MT"/>
              </a:rPr>
              <a:t>last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accessed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20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November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2022</a:t>
            </a:r>
            <a:endParaRPr sz="1800">
              <a:latin typeface="Arial MT"/>
              <a:cs typeface="Arial MT"/>
            </a:endParaRPr>
          </a:p>
          <a:p>
            <a:pPr marL="240665" indent="-227965">
              <a:lnSpc>
                <a:spcPts val="2025"/>
              </a:lnSpc>
              <a:spcBef>
                <a:spcPts val="755"/>
              </a:spcBef>
              <a:buChar char="•"/>
              <a:tabLst>
                <a:tab pos="240665" algn="l"/>
              </a:tabLst>
            </a:pPr>
            <a:r>
              <a:rPr dirty="0" sz="1800" spc="-165">
                <a:latin typeface="Arial MT"/>
                <a:cs typeface="Arial MT"/>
              </a:rPr>
              <a:t>United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Nations,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2022.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95">
                <a:latin typeface="Arial MT"/>
                <a:cs typeface="Arial MT"/>
              </a:rPr>
              <a:t>The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Sustainable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Development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Goals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Report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2022.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United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Nations,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Department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135">
                <a:latin typeface="Arial MT"/>
                <a:cs typeface="Arial MT"/>
              </a:rPr>
              <a:t>of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Economic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and</a:t>
            </a:r>
            <a:endParaRPr sz="1800">
              <a:latin typeface="Arial MT"/>
              <a:cs typeface="Arial MT"/>
            </a:endParaRPr>
          </a:p>
          <a:p>
            <a:pPr marL="241300">
              <a:lnSpc>
                <a:spcPts val="2025"/>
              </a:lnSpc>
            </a:pPr>
            <a:r>
              <a:rPr dirty="0" sz="1800" spc="-160">
                <a:latin typeface="Arial MT"/>
                <a:cs typeface="Arial MT"/>
              </a:rPr>
              <a:t>Social</a:t>
            </a:r>
            <a:r>
              <a:rPr dirty="0" sz="1800" spc="-140">
                <a:latin typeface="Arial MT"/>
                <a:cs typeface="Arial MT"/>
              </a:rPr>
              <a:t> Affairs.</a:t>
            </a:r>
            <a:r>
              <a:rPr dirty="0" sz="1800" spc="-13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Available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at</a:t>
            </a:r>
            <a:r>
              <a:rPr dirty="0" u="sng" sz="1800" spc="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https://dashboards.sdgindex.org/map/goals/SDG2</a:t>
            </a:r>
            <a:r>
              <a:rPr dirty="0" sz="1800" spc="4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sz="1800" spc="-165">
                <a:latin typeface="Arial MT"/>
                <a:cs typeface="Arial MT"/>
              </a:rPr>
              <a:t>Last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accessed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20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95">
                <a:latin typeface="Arial MT"/>
                <a:cs typeface="Arial MT"/>
              </a:rPr>
              <a:t>November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2022.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9971" y="74434"/>
            <a:ext cx="1856104" cy="106805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1626" y="5630455"/>
            <a:ext cx="2467077" cy="67447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0915" y="4446772"/>
            <a:ext cx="2571750" cy="57678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988811" y="3323335"/>
            <a:ext cx="3765550" cy="3048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Prof.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Dr.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Luciana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Brandli</a:t>
            </a:r>
            <a:endParaRPr sz="140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Titular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professor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University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Passo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Fundo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/ </a:t>
            </a:r>
            <a:r>
              <a:rPr dirty="0" sz="1400">
                <a:latin typeface="Calibri"/>
                <a:cs typeface="Calibri"/>
              </a:rPr>
              <a:t>College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Engineering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Architecture </a:t>
            </a:r>
            <a:r>
              <a:rPr dirty="0" sz="1400" spc="-10">
                <a:latin typeface="Calibri"/>
                <a:cs typeface="Calibri"/>
                <a:hlinkClick r:id="rId9"/>
              </a:rPr>
              <a:t>brandli@upf.br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Calibri"/>
                <a:cs typeface="Calibri"/>
              </a:rPr>
              <a:t>Prof.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Dr.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Rudi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Pretorius</a:t>
            </a:r>
            <a:endParaRPr sz="1400">
              <a:latin typeface="Calibri"/>
              <a:cs typeface="Calibri"/>
            </a:endParaRPr>
          </a:p>
          <a:p>
            <a:pPr marL="12700" marR="767715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College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Agriculture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Environmental </a:t>
            </a:r>
            <a:r>
              <a:rPr dirty="0" sz="1400">
                <a:latin typeface="Calibri"/>
                <a:cs typeface="Calibri"/>
              </a:rPr>
              <a:t>Sciences,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University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South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Africa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  <a:hlinkClick r:id="rId10"/>
              </a:rPr>
              <a:t>pretorw@unisa.ac.za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dirty="0" sz="1400" spc="-20" b="1">
                <a:latin typeface="Calibri"/>
                <a:cs typeface="Calibri"/>
              </a:rPr>
              <a:t>Prof.</a:t>
            </a:r>
            <a:r>
              <a:rPr dirty="0" sz="1400" spc="-45" b="1">
                <a:latin typeface="Calibri"/>
                <a:cs typeface="Calibri"/>
              </a:rPr>
              <a:t> Dr.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40" b="1">
                <a:latin typeface="Calibri"/>
                <a:cs typeface="Calibri"/>
              </a:rPr>
              <a:t>Dr.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Walter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Leal</a:t>
            </a:r>
            <a:endParaRPr sz="1400">
              <a:latin typeface="Calibri"/>
              <a:cs typeface="Calibri"/>
            </a:endParaRPr>
          </a:p>
          <a:p>
            <a:pPr marL="18415" marR="508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Head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Research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&amp;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Transfer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Center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Sustainability </a:t>
            </a:r>
            <a:r>
              <a:rPr dirty="0" sz="1400" spc="-50">
                <a:latin typeface="Calibri"/>
                <a:cs typeface="Calibri"/>
              </a:rPr>
              <a:t>&amp; </a:t>
            </a:r>
            <a:r>
              <a:rPr dirty="0" sz="1400">
                <a:latin typeface="Calibri"/>
                <a:cs typeface="Calibri"/>
              </a:rPr>
              <a:t>Climate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Change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Management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at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HAW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Hamburg </a:t>
            </a:r>
            <a:r>
              <a:rPr dirty="0" sz="1400" spc="-20">
                <a:latin typeface="Calibri"/>
                <a:cs typeface="Calibri"/>
                <a:hlinkClick r:id="rId11"/>
              </a:rPr>
              <a:t>walter.leal2@haw-</a:t>
            </a:r>
            <a:r>
              <a:rPr dirty="0" sz="1400" spc="-10">
                <a:latin typeface="Calibri"/>
                <a:cs typeface="Calibri"/>
                <a:hlinkClick r:id="rId11"/>
              </a:rPr>
              <a:t>hamburg.de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01761" y="3417655"/>
            <a:ext cx="1845526" cy="73883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11775" y="1494434"/>
            <a:ext cx="6082665" cy="998219"/>
          </a:xfrm>
          <a:prstGeom prst="rect"/>
          <a:solidFill>
            <a:srgbClr val="00AFEF"/>
          </a:solidFill>
        </p:spPr>
        <p:txBody>
          <a:bodyPr wrap="square" lIns="0" tIns="63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50"/>
              </a:spcBef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Thank</a:t>
            </a:r>
            <a:r>
              <a:rPr dirty="0" sz="4800" spc="-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spc="-20" b="1">
                <a:solidFill>
                  <a:srgbClr val="000000"/>
                </a:solidFill>
                <a:latin typeface="Calibri"/>
                <a:cs typeface="Calibri"/>
              </a:rPr>
              <a:t>you!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584896" y="1126553"/>
            <a:ext cx="2990850" cy="1929130"/>
            <a:chOff x="1584896" y="1126553"/>
            <a:chExt cx="2990850" cy="1929130"/>
          </a:xfrm>
        </p:grpSpPr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4484" y="1136015"/>
              <a:ext cx="2971418" cy="190995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589658" y="1131316"/>
              <a:ext cx="2981325" cy="1919605"/>
            </a:xfrm>
            <a:custGeom>
              <a:avLst/>
              <a:gdLst/>
              <a:ahLst/>
              <a:cxnLst/>
              <a:rect l="l" t="t" r="r" b="b"/>
              <a:pathLst>
                <a:path w="2981325" h="1919605">
                  <a:moveTo>
                    <a:pt x="0" y="1919477"/>
                  </a:moveTo>
                  <a:lnTo>
                    <a:pt x="2980943" y="1919477"/>
                  </a:lnTo>
                  <a:lnTo>
                    <a:pt x="2980943" y="0"/>
                  </a:lnTo>
                  <a:lnTo>
                    <a:pt x="0" y="0"/>
                  </a:lnTo>
                  <a:lnTo>
                    <a:pt x="0" y="1919477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9018" y="1303782"/>
            <a:ext cx="7781925" cy="5026660"/>
            <a:chOff x="279018" y="1303782"/>
            <a:chExt cx="7781925" cy="5026660"/>
          </a:xfrm>
        </p:grpSpPr>
        <p:sp>
          <p:nvSpPr>
            <p:cNvPr id="3" name="object 3" descr=""/>
            <p:cNvSpPr/>
            <p:nvPr/>
          </p:nvSpPr>
          <p:spPr>
            <a:xfrm>
              <a:off x="283781" y="1308544"/>
              <a:ext cx="7772400" cy="5017135"/>
            </a:xfrm>
            <a:custGeom>
              <a:avLst/>
              <a:gdLst/>
              <a:ahLst/>
              <a:cxnLst/>
              <a:rect l="l" t="t" r="r" b="b"/>
              <a:pathLst>
                <a:path w="7772400" h="5017135">
                  <a:moveTo>
                    <a:pt x="7772400" y="0"/>
                  </a:moveTo>
                  <a:lnTo>
                    <a:pt x="0" y="0"/>
                  </a:lnTo>
                  <a:lnTo>
                    <a:pt x="0" y="5016754"/>
                  </a:lnTo>
                  <a:lnTo>
                    <a:pt x="7772400" y="5016754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83781" y="1308544"/>
              <a:ext cx="7772400" cy="5017135"/>
            </a:xfrm>
            <a:custGeom>
              <a:avLst/>
              <a:gdLst/>
              <a:ahLst/>
              <a:cxnLst/>
              <a:rect l="l" t="t" r="r" b="b"/>
              <a:pathLst>
                <a:path w="7772400" h="5017135">
                  <a:moveTo>
                    <a:pt x="0" y="5016754"/>
                  </a:moveTo>
                  <a:lnTo>
                    <a:pt x="7772400" y="5016754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5016754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62508" y="1315669"/>
            <a:ext cx="7581265" cy="4904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MDG’s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were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replaced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17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SDG’s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2015</a:t>
            </a:r>
            <a:endParaRPr sz="3200">
              <a:latin typeface="Calibri"/>
              <a:cs typeface="Calibri"/>
            </a:endParaRPr>
          </a:p>
          <a:p>
            <a:pPr marL="186055" marR="5080" indent="-173990">
              <a:lnSpc>
                <a:spcPct val="100000"/>
              </a:lnSpc>
              <a:buFont typeface="Arial MT"/>
              <a:buChar char="•"/>
              <a:tabLst>
                <a:tab pos="186055" algn="l"/>
                <a:tab pos="6327775" algn="l"/>
              </a:tabLst>
            </a:pPr>
            <a:r>
              <a:rPr dirty="0" sz="3200">
                <a:latin typeface="Calibri"/>
                <a:cs typeface="Calibri"/>
              </a:rPr>
              <a:t>SDG’s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link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up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five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critical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areas: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People, </a:t>
            </a:r>
            <a:r>
              <a:rPr dirty="0" sz="3200">
                <a:latin typeface="Calibri"/>
                <a:cs typeface="Calibri"/>
              </a:rPr>
              <a:t>Prosperity,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Planet,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Peace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&amp;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Partnership</a:t>
            </a:r>
            <a:endParaRPr sz="3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consist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Goals,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Targets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&amp;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Indicators</a:t>
            </a:r>
            <a:endParaRPr sz="3200">
              <a:latin typeface="Calibri"/>
              <a:cs typeface="Calibri"/>
            </a:endParaRPr>
          </a:p>
          <a:p>
            <a:pPr marL="186055" marR="49212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 spc="-10">
                <a:latin typeface="Calibri"/>
                <a:cs typeface="Calibri"/>
              </a:rPr>
              <a:t>Connection/interaction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between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SDG’s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prime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importance</a:t>
            </a:r>
            <a:endParaRPr sz="3200">
              <a:latin typeface="Calibri"/>
              <a:cs typeface="Calibri"/>
            </a:endParaRPr>
          </a:p>
          <a:p>
            <a:pPr marL="186055" marR="193040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OER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deals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–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Zero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Hunger.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It </a:t>
            </a:r>
            <a:r>
              <a:rPr dirty="0" sz="3200">
                <a:latin typeface="Calibri"/>
                <a:cs typeface="Calibri"/>
              </a:rPr>
              <a:t>falls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area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People</a:t>
            </a:r>
            <a:endParaRPr sz="3200">
              <a:latin typeface="Calibri"/>
              <a:cs typeface="Calibri"/>
            </a:endParaRPr>
          </a:p>
          <a:p>
            <a:pPr marL="186055" marR="560070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critical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importance: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Number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10">
                <a:latin typeface="Calibri"/>
                <a:cs typeface="Calibri"/>
              </a:rPr>
              <a:t> hungry </a:t>
            </a:r>
            <a:r>
              <a:rPr dirty="0" sz="3200">
                <a:latin typeface="Calibri"/>
                <a:cs typeface="Calibri"/>
              </a:rPr>
              <a:t>people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doubled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over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last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two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years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062404" y="1299019"/>
            <a:ext cx="3855720" cy="5036185"/>
            <a:chOff x="8062404" y="1299019"/>
            <a:chExt cx="3855720" cy="50361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1993" y="1402962"/>
              <a:ext cx="3772937" cy="484680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067167" y="1303782"/>
              <a:ext cx="3846195" cy="5026660"/>
            </a:xfrm>
            <a:custGeom>
              <a:avLst/>
              <a:gdLst/>
              <a:ahLst/>
              <a:cxnLst/>
              <a:rect l="l" t="t" r="r" b="b"/>
              <a:pathLst>
                <a:path w="3846195" h="5026660">
                  <a:moveTo>
                    <a:pt x="0" y="5026279"/>
                  </a:moveTo>
                  <a:lnTo>
                    <a:pt x="3845813" y="5026279"/>
                  </a:lnTo>
                  <a:lnTo>
                    <a:pt x="3845813" y="0"/>
                  </a:lnTo>
                  <a:lnTo>
                    <a:pt x="0" y="0"/>
                  </a:lnTo>
                  <a:lnTo>
                    <a:pt x="0" y="5026279"/>
                  </a:lnTo>
                  <a:close/>
                </a:path>
              </a:pathLst>
            </a:custGeom>
            <a:ln w="952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01267"/>
            <a:ext cx="11516995" cy="1229360"/>
            <a:chOff x="0" y="1001267"/>
            <a:chExt cx="1151699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238239" y="1158989"/>
              <a:ext cx="11273790" cy="780415"/>
            </a:xfrm>
            <a:custGeom>
              <a:avLst/>
              <a:gdLst/>
              <a:ahLst/>
              <a:cxnLst/>
              <a:rect l="l" t="t" r="r" b="b"/>
              <a:pathLst>
                <a:path w="11273790" h="780414">
                  <a:moveTo>
                    <a:pt x="11273790" y="0"/>
                  </a:moveTo>
                  <a:lnTo>
                    <a:pt x="0" y="0"/>
                  </a:lnTo>
                  <a:lnTo>
                    <a:pt x="0" y="780173"/>
                  </a:lnTo>
                  <a:lnTo>
                    <a:pt x="11273790" y="780173"/>
                  </a:lnTo>
                  <a:lnTo>
                    <a:pt x="1127379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38239" y="1158989"/>
              <a:ext cx="11273790" cy="780415"/>
            </a:xfrm>
            <a:custGeom>
              <a:avLst/>
              <a:gdLst/>
              <a:ahLst/>
              <a:cxnLst/>
              <a:rect l="l" t="t" r="r" b="b"/>
              <a:pathLst>
                <a:path w="11273790" h="780414">
                  <a:moveTo>
                    <a:pt x="0" y="780173"/>
                  </a:moveTo>
                  <a:lnTo>
                    <a:pt x="11273790" y="780173"/>
                  </a:lnTo>
                  <a:lnTo>
                    <a:pt x="11273790" y="0"/>
                  </a:lnTo>
                  <a:lnTo>
                    <a:pt x="0" y="0"/>
                  </a:lnTo>
                  <a:lnTo>
                    <a:pt x="0" y="780173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01267"/>
              <a:ext cx="4527042" cy="12291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6FF"/>
                </a:solidFill>
              </a:rPr>
              <a:t>2.</a:t>
            </a:r>
            <a:r>
              <a:rPr dirty="0" spc="-125">
                <a:solidFill>
                  <a:srgbClr val="0066FF"/>
                </a:solidFill>
              </a:rPr>
              <a:t> </a:t>
            </a:r>
            <a:r>
              <a:rPr dirty="0" spc="-30">
                <a:solidFill>
                  <a:srgbClr val="0066FF"/>
                </a:solidFill>
              </a:rPr>
              <a:t>Defining</a:t>
            </a:r>
            <a:r>
              <a:rPr dirty="0" spc="-165">
                <a:solidFill>
                  <a:srgbClr val="0066FF"/>
                </a:solidFill>
              </a:rPr>
              <a:t> </a:t>
            </a:r>
            <a:r>
              <a:rPr dirty="0">
                <a:solidFill>
                  <a:srgbClr val="0066FF"/>
                </a:solidFill>
              </a:rPr>
              <a:t>SDG</a:t>
            </a:r>
            <a:r>
              <a:rPr dirty="0" spc="-175">
                <a:solidFill>
                  <a:srgbClr val="0066FF"/>
                </a:solidFill>
              </a:rPr>
              <a:t> </a:t>
            </a:r>
            <a:r>
              <a:rPr dirty="0" spc="-50">
                <a:solidFill>
                  <a:srgbClr val="0066FF"/>
                </a:solidFill>
              </a:rPr>
              <a:t>2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256121" y="74434"/>
            <a:ext cx="11574145" cy="1068070"/>
            <a:chOff x="256121" y="74434"/>
            <a:chExt cx="11574145" cy="106807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72846" y="1946910"/>
            <a:ext cx="11096625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Eight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targets,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which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covers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social,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economic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environmental </a:t>
            </a:r>
            <a:r>
              <a:rPr dirty="0" sz="3200">
                <a:latin typeface="Calibri"/>
                <a:cs typeface="Calibri"/>
              </a:rPr>
              <a:t>dimensions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issue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hunger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280096" y="3281057"/>
            <a:ext cx="5168265" cy="2713990"/>
            <a:chOff x="1280096" y="3281057"/>
            <a:chExt cx="5168265" cy="271399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9684" y="3290582"/>
              <a:ext cx="5149215" cy="269481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284858" y="3285820"/>
              <a:ext cx="5158740" cy="2704465"/>
            </a:xfrm>
            <a:custGeom>
              <a:avLst/>
              <a:gdLst/>
              <a:ahLst/>
              <a:cxnLst/>
              <a:rect l="l" t="t" r="r" b="b"/>
              <a:pathLst>
                <a:path w="5158740" h="2704465">
                  <a:moveTo>
                    <a:pt x="0" y="2704338"/>
                  </a:moveTo>
                  <a:lnTo>
                    <a:pt x="5158740" y="2704338"/>
                  </a:lnTo>
                  <a:lnTo>
                    <a:pt x="5158740" y="0"/>
                  </a:lnTo>
                  <a:lnTo>
                    <a:pt x="0" y="0"/>
                  </a:lnTo>
                  <a:lnTo>
                    <a:pt x="0" y="270433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7324788" y="2595613"/>
            <a:ext cx="2874645" cy="3740785"/>
            <a:chOff x="7324788" y="2595613"/>
            <a:chExt cx="2874645" cy="3740785"/>
          </a:xfrm>
        </p:grpSpPr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34377" y="2605138"/>
              <a:ext cx="2855595" cy="3721595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7329551" y="2600375"/>
              <a:ext cx="2865120" cy="3731260"/>
            </a:xfrm>
            <a:custGeom>
              <a:avLst/>
              <a:gdLst/>
              <a:ahLst/>
              <a:cxnLst/>
              <a:rect l="l" t="t" r="r" b="b"/>
              <a:pathLst>
                <a:path w="2865120" h="3731260">
                  <a:moveTo>
                    <a:pt x="0" y="3731133"/>
                  </a:moveTo>
                  <a:lnTo>
                    <a:pt x="2865120" y="3731133"/>
                  </a:lnTo>
                  <a:lnTo>
                    <a:pt x="2865120" y="0"/>
                  </a:lnTo>
                  <a:lnTo>
                    <a:pt x="0" y="0"/>
                  </a:lnTo>
                  <a:lnTo>
                    <a:pt x="0" y="3731133"/>
                  </a:lnTo>
                  <a:close/>
                </a:path>
              </a:pathLst>
            </a:custGeom>
            <a:ln w="9524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26961" y="1562036"/>
            <a:ext cx="3881754" cy="2051685"/>
            <a:chOff x="226961" y="1562036"/>
            <a:chExt cx="3881754" cy="2051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486" y="1571498"/>
              <a:ext cx="3862578" cy="203263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31724" y="1566799"/>
              <a:ext cx="3872229" cy="2042160"/>
            </a:xfrm>
            <a:custGeom>
              <a:avLst/>
              <a:gdLst/>
              <a:ahLst/>
              <a:cxnLst/>
              <a:rect l="l" t="t" r="r" b="b"/>
              <a:pathLst>
                <a:path w="3872229" h="2042160">
                  <a:moveTo>
                    <a:pt x="0" y="2042159"/>
                  </a:moveTo>
                  <a:lnTo>
                    <a:pt x="3872103" y="2042159"/>
                  </a:lnTo>
                  <a:lnTo>
                    <a:pt x="3872103" y="0"/>
                  </a:lnTo>
                  <a:lnTo>
                    <a:pt x="0" y="0"/>
                  </a:lnTo>
                  <a:lnTo>
                    <a:pt x="0" y="2042159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324180" y="3811142"/>
            <a:ext cx="3989704" cy="2252345"/>
            <a:chOff x="324180" y="3811142"/>
            <a:chExt cx="3989704" cy="225234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05" y="3820667"/>
              <a:ext cx="3970274" cy="223329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28942" y="3815905"/>
              <a:ext cx="3980179" cy="2242820"/>
            </a:xfrm>
            <a:custGeom>
              <a:avLst/>
              <a:gdLst/>
              <a:ahLst/>
              <a:cxnLst/>
              <a:rect l="l" t="t" r="r" b="b"/>
              <a:pathLst>
                <a:path w="3980179" h="2242820">
                  <a:moveTo>
                    <a:pt x="0" y="2242819"/>
                  </a:moveTo>
                  <a:lnTo>
                    <a:pt x="3979799" y="2242819"/>
                  </a:lnTo>
                  <a:lnTo>
                    <a:pt x="3979799" y="0"/>
                  </a:lnTo>
                  <a:lnTo>
                    <a:pt x="0" y="0"/>
                  </a:lnTo>
                  <a:lnTo>
                    <a:pt x="0" y="2242819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279201" y="1562036"/>
            <a:ext cx="3928110" cy="2051685"/>
            <a:chOff x="4279201" y="1562036"/>
            <a:chExt cx="3928110" cy="205168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8663" y="1571498"/>
              <a:ext cx="3908806" cy="203263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283964" y="1566799"/>
              <a:ext cx="3918585" cy="2042160"/>
            </a:xfrm>
            <a:custGeom>
              <a:avLst/>
              <a:gdLst/>
              <a:ahLst/>
              <a:cxnLst/>
              <a:rect l="l" t="t" r="r" b="b"/>
              <a:pathLst>
                <a:path w="3918584" h="2042160">
                  <a:moveTo>
                    <a:pt x="0" y="2042159"/>
                  </a:moveTo>
                  <a:lnTo>
                    <a:pt x="3918330" y="2042159"/>
                  </a:lnTo>
                  <a:lnTo>
                    <a:pt x="3918330" y="0"/>
                  </a:lnTo>
                  <a:lnTo>
                    <a:pt x="0" y="0"/>
                  </a:lnTo>
                  <a:lnTo>
                    <a:pt x="0" y="2042159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8299894" y="1562036"/>
            <a:ext cx="3823970" cy="2035810"/>
            <a:chOff x="8299894" y="1562036"/>
            <a:chExt cx="3823970" cy="203581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9355" y="1571498"/>
              <a:ext cx="3804920" cy="201663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304656" y="1566799"/>
              <a:ext cx="3814445" cy="2026285"/>
            </a:xfrm>
            <a:custGeom>
              <a:avLst/>
              <a:gdLst/>
              <a:ahLst/>
              <a:cxnLst/>
              <a:rect l="l" t="t" r="r" b="b"/>
              <a:pathLst>
                <a:path w="3814445" h="2026285">
                  <a:moveTo>
                    <a:pt x="0" y="2026158"/>
                  </a:moveTo>
                  <a:lnTo>
                    <a:pt x="3814445" y="2026158"/>
                  </a:lnTo>
                  <a:lnTo>
                    <a:pt x="3814445" y="0"/>
                  </a:lnTo>
                  <a:lnTo>
                    <a:pt x="0" y="0"/>
                  </a:lnTo>
                  <a:lnTo>
                    <a:pt x="0" y="2026158"/>
                  </a:lnTo>
                  <a:close/>
                </a:path>
              </a:pathLst>
            </a:custGeom>
            <a:ln w="9524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4672774" y="3761879"/>
            <a:ext cx="3495675" cy="2331085"/>
            <a:chOff x="4672774" y="3761879"/>
            <a:chExt cx="3495675" cy="2331085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2362" y="3771404"/>
              <a:ext cx="3476244" cy="231178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677536" y="3766642"/>
              <a:ext cx="3486150" cy="2321560"/>
            </a:xfrm>
            <a:custGeom>
              <a:avLst/>
              <a:gdLst/>
              <a:ahLst/>
              <a:cxnLst/>
              <a:rect l="l" t="t" r="r" b="b"/>
              <a:pathLst>
                <a:path w="3486150" h="2321560">
                  <a:moveTo>
                    <a:pt x="0" y="2321305"/>
                  </a:moveTo>
                  <a:lnTo>
                    <a:pt x="3485768" y="2321305"/>
                  </a:lnTo>
                  <a:lnTo>
                    <a:pt x="3485768" y="0"/>
                  </a:lnTo>
                  <a:lnTo>
                    <a:pt x="0" y="0"/>
                  </a:lnTo>
                  <a:lnTo>
                    <a:pt x="0" y="2321305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8587422" y="3758387"/>
            <a:ext cx="3249295" cy="2147570"/>
            <a:chOff x="8587422" y="3758387"/>
            <a:chExt cx="3249295" cy="2147570"/>
          </a:xfrm>
        </p:grpSpPr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7010" y="3767912"/>
              <a:ext cx="3229737" cy="212839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592184" y="3763149"/>
              <a:ext cx="3239770" cy="2138045"/>
            </a:xfrm>
            <a:custGeom>
              <a:avLst/>
              <a:gdLst/>
              <a:ahLst/>
              <a:cxnLst/>
              <a:rect l="l" t="t" r="r" b="b"/>
              <a:pathLst>
                <a:path w="3239770" h="2138045">
                  <a:moveTo>
                    <a:pt x="0" y="2137918"/>
                  </a:moveTo>
                  <a:lnTo>
                    <a:pt x="3239261" y="2137918"/>
                  </a:lnTo>
                  <a:lnTo>
                    <a:pt x="3239261" y="0"/>
                  </a:lnTo>
                  <a:lnTo>
                    <a:pt x="0" y="0"/>
                  </a:lnTo>
                  <a:lnTo>
                    <a:pt x="0" y="2137918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6306" y="1648777"/>
            <a:ext cx="3803015" cy="1999614"/>
            <a:chOff x="216306" y="1648777"/>
            <a:chExt cx="3803015" cy="199961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831" y="1658365"/>
              <a:ext cx="3783711" cy="198018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21068" y="1653539"/>
              <a:ext cx="3793490" cy="1990089"/>
            </a:xfrm>
            <a:custGeom>
              <a:avLst/>
              <a:gdLst/>
              <a:ahLst/>
              <a:cxnLst/>
              <a:rect l="l" t="t" r="r" b="b"/>
              <a:pathLst>
                <a:path w="3793490" h="1990089">
                  <a:moveTo>
                    <a:pt x="0" y="1989708"/>
                  </a:moveTo>
                  <a:lnTo>
                    <a:pt x="3793236" y="1989708"/>
                  </a:lnTo>
                  <a:lnTo>
                    <a:pt x="3793236" y="0"/>
                  </a:lnTo>
                  <a:lnTo>
                    <a:pt x="0" y="0"/>
                  </a:lnTo>
                  <a:lnTo>
                    <a:pt x="0" y="1989708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265866" y="1648777"/>
            <a:ext cx="3662045" cy="1999614"/>
            <a:chOff x="4265866" y="1648777"/>
            <a:chExt cx="3662045" cy="1999614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5327" y="1658365"/>
              <a:ext cx="3642995" cy="198018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270628" y="1653539"/>
              <a:ext cx="3652520" cy="1990089"/>
            </a:xfrm>
            <a:custGeom>
              <a:avLst/>
              <a:gdLst/>
              <a:ahLst/>
              <a:cxnLst/>
              <a:rect l="l" t="t" r="r" b="b"/>
              <a:pathLst>
                <a:path w="3652520" h="1990089">
                  <a:moveTo>
                    <a:pt x="0" y="1989708"/>
                  </a:moveTo>
                  <a:lnTo>
                    <a:pt x="3652520" y="1989708"/>
                  </a:lnTo>
                  <a:lnTo>
                    <a:pt x="3652520" y="0"/>
                  </a:lnTo>
                  <a:lnTo>
                    <a:pt x="0" y="0"/>
                  </a:lnTo>
                  <a:lnTo>
                    <a:pt x="0" y="1989708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228714" y="3764864"/>
            <a:ext cx="3850640" cy="2767330"/>
            <a:chOff x="228714" y="3764864"/>
            <a:chExt cx="3850640" cy="27673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239" y="3774389"/>
              <a:ext cx="3831082" cy="274802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33476" y="3769626"/>
              <a:ext cx="3841115" cy="2757805"/>
            </a:xfrm>
            <a:custGeom>
              <a:avLst/>
              <a:gdLst/>
              <a:ahLst/>
              <a:cxnLst/>
              <a:rect l="l" t="t" r="r" b="b"/>
              <a:pathLst>
                <a:path w="3841115" h="2757804">
                  <a:moveTo>
                    <a:pt x="0" y="2757550"/>
                  </a:moveTo>
                  <a:lnTo>
                    <a:pt x="3840607" y="2757550"/>
                  </a:lnTo>
                  <a:lnTo>
                    <a:pt x="3840607" y="0"/>
                  </a:lnTo>
                  <a:lnTo>
                    <a:pt x="0" y="0"/>
                  </a:lnTo>
                  <a:lnTo>
                    <a:pt x="0" y="2757550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4667440" y="3848430"/>
            <a:ext cx="3119120" cy="2683510"/>
            <a:chOff x="4667440" y="3848430"/>
            <a:chExt cx="3119120" cy="26835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7029" y="3857955"/>
              <a:ext cx="3099561" cy="266446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672203" y="3853192"/>
              <a:ext cx="3109595" cy="2673985"/>
            </a:xfrm>
            <a:custGeom>
              <a:avLst/>
              <a:gdLst/>
              <a:ahLst/>
              <a:cxnLst/>
              <a:rect l="l" t="t" r="r" b="b"/>
              <a:pathLst>
                <a:path w="3109595" h="2673984">
                  <a:moveTo>
                    <a:pt x="0" y="2673985"/>
                  </a:moveTo>
                  <a:lnTo>
                    <a:pt x="3109087" y="2673985"/>
                  </a:lnTo>
                  <a:lnTo>
                    <a:pt x="3109087" y="0"/>
                  </a:lnTo>
                  <a:lnTo>
                    <a:pt x="0" y="0"/>
                  </a:lnTo>
                  <a:lnTo>
                    <a:pt x="0" y="2673985"/>
                  </a:lnTo>
                  <a:close/>
                </a:path>
              </a:pathLst>
            </a:custGeom>
            <a:ln w="9524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579294" y="3848341"/>
            <a:ext cx="3119120" cy="2689860"/>
            <a:chOff x="8579294" y="3848341"/>
            <a:chExt cx="3119120" cy="268986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8755" y="3857866"/>
              <a:ext cx="3099561" cy="267055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584056" y="3853103"/>
              <a:ext cx="3109595" cy="2680335"/>
            </a:xfrm>
            <a:custGeom>
              <a:avLst/>
              <a:gdLst/>
              <a:ahLst/>
              <a:cxnLst/>
              <a:rect l="l" t="t" r="r" b="b"/>
              <a:pathLst>
                <a:path w="3109595" h="2680334">
                  <a:moveTo>
                    <a:pt x="0" y="2680081"/>
                  </a:moveTo>
                  <a:lnTo>
                    <a:pt x="3109087" y="2680081"/>
                  </a:lnTo>
                  <a:lnTo>
                    <a:pt x="3109087" y="0"/>
                  </a:lnTo>
                  <a:lnTo>
                    <a:pt x="0" y="0"/>
                  </a:lnTo>
                  <a:lnTo>
                    <a:pt x="0" y="2680081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8879" y="1606422"/>
            <a:ext cx="3970147" cy="20511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2348" y="1409382"/>
            <a:ext cx="3990975" cy="2084705"/>
            <a:chOff x="302348" y="1409382"/>
            <a:chExt cx="3990975" cy="2084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873" y="1418843"/>
              <a:ext cx="3971671" cy="206527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07111" y="1414144"/>
              <a:ext cx="3981450" cy="2075180"/>
            </a:xfrm>
            <a:custGeom>
              <a:avLst/>
              <a:gdLst/>
              <a:ahLst/>
              <a:cxnLst/>
              <a:rect l="l" t="t" r="r" b="b"/>
              <a:pathLst>
                <a:path w="3981450" h="2075179">
                  <a:moveTo>
                    <a:pt x="0" y="2074799"/>
                  </a:moveTo>
                  <a:lnTo>
                    <a:pt x="3981196" y="2074799"/>
                  </a:lnTo>
                  <a:lnTo>
                    <a:pt x="3981196" y="0"/>
                  </a:lnTo>
                  <a:lnTo>
                    <a:pt x="0" y="0"/>
                  </a:lnTo>
                  <a:lnTo>
                    <a:pt x="0" y="2074799"/>
                  </a:lnTo>
                  <a:close/>
                </a:path>
              </a:pathLst>
            </a:custGeom>
            <a:ln w="9524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4729607" y="1608137"/>
            <a:ext cx="7094855" cy="4155440"/>
          </a:xfrm>
          <a:custGeom>
            <a:avLst/>
            <a:gdLst/>
            <a:ahLst/>
            <a:cxnLst/>
            <a:rect l="l" t="t" r="r" b="b"/>
            <a:pathLst>
              <a:path w="7094855" h="4155440">
                <a:moveTo>
                  <a:pt x="7094473" y="0"/>
                </a:moveTo>
                <a:lnTo>
                  <a:pt x="0" y="0"/>
                </a:lnTo>
                <a:lnTo>
                  <a:pt x="0" y="4154931"/>
                </a:lnTo>
                <a:lnTo>
                  <a:pt x="7094473" y="4154931"/>
                </a:lnTo>
                <a:lnTo>
                  <a:pt x="7094473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808982" y="1493667"/>
            <a:ext cx="6791325" cy="417258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u="sng" sz="3200" spc="-1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3200" spc="-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summarize</a:t>
            </a:r>
            <a:r>
              <a:rPr dirty="0" u="sng" sz="32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3200" spc="-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definition</a:t>
            </a:r>
            <a:r>
              <a:rPr dirty="0" u="sng" sz="32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3200" spc="-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SDG</a:t>
            </a:r>
            <a:r>
              <a:rPr dirty="0" u="sng" sz="32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  <a:p>
            <a:pPr marL="186055" marR="80010" indent="-17399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dimensions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food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security, </a:t>
            </a:r>
            <a:r>
              <a:rPr dirty="0" sz="3200">
                <a:latin typeface="Calibri"/>
                <a:cs typeface="Calibri"/>
              </a:rPr>
              <a:t>nutrition,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sustainable,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resilient </a:t>
            </a:r>
            <a:r>
              <a:rPr dirty="0" sz="3200">
                <a:latin typeface="Calibri"/>
                <a:cs typeface="Calibri"/>
              </a:rPr>
              <a:t>agriculture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integrated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SDG</a:t>
            </a:r>
            <a:endParaRPr sz="3200">
              <a:latin typeface="Calibri"/>
              <a:cs typeface="Calibri"/>
            </a:endParaRPr>
          </a:p>
          <a:p>
            <a:pPr marL="186055" marR="5080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also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emphasizes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role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small </a:t>
            </a:r>
            <a:r>
              <a:rPr dirty="0" sz="3200">
                <a:latin typeface="Calibri"/>
                <a:cs typeface="Calibri"/>
              </a:rPr>
              <a:t>producers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agriculture,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which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can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be </a:t>
            </a:r>
            <a:r>
              <a:rPr dirty="0" sz="3200" spc="-10">
                <a:latin typeface="Calibri"/>
                <a:cs typeface="Calibri"/>
              </a:rPr>
              <a:t>regarded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key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safeguarding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agro- ecosystems.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10" y="3548659"/>
            <a:ext cx="3961129" cy="24538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Louise Pohlmann</dc:creator>
  <dc:title>Intro to SDGs</dc:title>
  <dcterms:created xsi:type="dcterms:W3CDTF">2025-05-05T18:59:45Z</dcterms:created>
  <dcterms:modified xsi:type="dcterms:W3CDTF">2025-05-05T18:59:45Z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2025-05-05T00:00:00Z</vt:filetime>
  </property>
  <property fmtid="{D5CDD505-2E9C-101B-9397-08002B2CF9AE}" pid="5" name="Producer">
    <vt:lpwstr>Microsoft® PowerPoint® para Microsoft 365</vt:lpwstr>
  </property>
</Properties>
</file>