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4D45E2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D45E2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D45E2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D45E2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80667" y="74434"/>
            <a:ext cx="1449287" cy="106805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121" y="151435"/>
            <a:ext cx="1657120" cy="75016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05" y="237174"/>
            <a:ext cx="2085318" cy="63915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789" y="244630"/>
            <a:ext cx="2529536" cy="58803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65097" y="189823"/>
            <a:ext cx="1845526" cy="73883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1140" y="1195781"/>
            <a:ext cx="11725275" cy="925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4D45E2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5719" y="2082799"/>
            <a:ext cx="11263630" cy="4293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6.jp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7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6.jpg"/><Relationship Id="rId6" Type="http://schemas.openxmlformats.org/officeDocument/2006/relationships/image" Target="../media/image4.jpg"/><Relationship Id="rId7" Type="http://schemas.openxmlformats.org/officeDocument/2006/relationships/image" Target="../media/image5.png"/><Relationship Id="rId8" Type="http://schemas.openxmlformats.org/officeDocument/2006/relationships/image" Target="../media/image33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6.jpg"/><Relationship Id="rId6" Type="http://schemas.openxmlformats.org/officeDocument/2006/relationships/image" Target="../media/image4.jpg"/><Relationship Id="rId7" Type="http://schemas.openxmlformats.org/officeDocument/2006/relationships/image" Target="../media/image5.png"/><Relationship Id="rId8" Type="http://schemas.openxmlformats.org/officeDocument/2006/relationships/image" Target="../media/image35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image" Target="../media/image37.jpg"/><Relationship Id="rId4" Type="http://schemas.openxmlformats.org/officeDocument/2006/relationships/image" Target="../media/image38.jpg"/><Relationship Id="rId5" Type="http://schemas.openxmlformats.org/officeDocument/2006/relationships/image" Target="../media/image39.jpg"/><Relationship Id="rId6" Type="http://schemas.openxmlformats.org/officeDocument/2006/relationships/image" Target="../media/image40.jpg"/><Relationship Id="rId7" Type="http://schemas.openxmlformats.org/officeDocument/2006/relationships/image" Target="../media/image41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2.png"/><Relationship Id="rId4" Type="http://schemas.openxmlformats.org/officeDocument/2006/relationships/image" Target="../media/image6.jpg"/><Relationship Id="rId5" Type="http://schemas.openxmlformats.org/officeDocument/2006/relationships/image" Target="../media/image4.jpg"/><Relationship Id="rId6" Type="http://schemas.openxmlformats.org/officeDocument/2006/relationships/image" Target="../media/image14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11.jp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3.jpg"/><Relationship Id="rId7" Type="http://schemas.openxmlformats.org/officeDocument/2006/relationships/image" Target="../media/image4.jpg"/><Relationship Id="rId8" Type="http://schemas.openxmlformats.org/officeDocument/2006/relationships/image" Target="../media/image5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jpg"/><Relationship Id="rId5" Type="http://schemas.openxmlformats.org/officeDocument/2006/relationships/hyperlink" Target="https://www.youtube.com/watch?v=5HZ1HdLZzEs&amp;t=50s" TargetMode="Externa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jpg"/><Relationship Id="rId6" Type="http://schemas.openxmlformats.org/officeDocument/2006/relationships/image" Target="../media/image51.jpg"/><Relationship Id="rId7" Type="http://schemas.openxmlformats.org/officeDocument/2006/relationships/image" Target="../media/image52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11.jpg"/><Relationship Id="rId5" Type="http://schemas.openxmlformats.org/officeDocument/2006/relationships/image" Target="../media/image2.png"/><Relationship Id="rId6" Type="http://schemas.openxmlformats.org/officeDocument/2006/relationships/image" Target="../media/image6.jpg"/><Relationship Id="rId7" Type="http://schemas.openxmlformats.org/officeDocument/2006/relationships/image" Target="../media/image13.jpg"/><Relationship Id="rId8" Type="http://schemas.openxmlformats.org/officeDocument/2006/relationships/image" Target="../media/image14.png"/><Relationship Id="rId9" Type="http://schemas.openxmlformats.org/officeDocument/2006/relationships/image" Target="../media/image55.jpg"/><Relationship Id="rId10" Type="http://schemas.openxmlformats.org/officeDocument/2006/relationships/image" Target="../media/image56.jpg"/><Relationship Id="rId11" Type="http://schemas.openxmlformats.org/officeDocument/2006/relationships/image" Target="../media/image57.jpg"/><Relationship Id="rId12" Type="http://schemas.openxmlformats.org/officeDocument/2006/relationships/image" Target="../media/image58.png"/><Relationship Id="rId13" Type="http://schemas.openxmlformats.org/officeDocument/2006/relationships/image" Target="../media/image59.png"/><Relationship Id="rId14" Type="http://schemas.openxmlformats.org/officeDocument/2006/relationships/image" Target="../media/image60.png"/><Relationship Id="rId15" Type="http://schemas.openxmlformats.org/officeDocument/2006/relationships/image" Target="../media/image61.png"/><Relationship Id="rId16" Type="http://schemas.openxmlformats.org/officeDocument/2006/relationships/image" Target="../media/image62.png"/><Relationship Id="rId17" Type="http://schemas.openxmlformats.org/officeDocument/2006/relationships/image" Target="../media/image63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71.png"/><Relationship Id="rId10" Type="http://schemas.openxmlformats.org/officeDocument/2006/relationships/image" Target="../media/image72.png"/><Relationship Id="rId11" Type="http://schemas.openxmlformats.org/officeDocument/2006/relationships/image" Target="../media/image73.png"/><Relationship Id="rId12" Type="http://schemas.openxmlformats.org/officeDocument/2006/relationships/image" Target="../media/image74.png"/><Relationship Id="rId13" Type="http://schemas.openxmlformats.org/officeDocument/2006/relationships/image" Target="../media/image75.png"/><Relationship Id="rId14" Type="http://schemas.openxmlformats.org/officeDocument/2006/relationships/image" Target="../media/image76.png"/><Relationship Id="rId15" Type="http://schemas.openxmlformats.org/officeDocument/2006/relationships/image" Target="../media/image77.png"/><Relationship Id="rId16" Type="http://schemas.openxmlformats.org/officeDocument/2006/relationships/image" Target="../media/image78.png"/><Relationship Id="rId17" Type="http://schemas.openxmlformats.org/officeDocument/2006/relationships/image" Target="../media/image79.png"/><Relationship Id="rId18" Type="http://schemas.openxmlformats.org/officeDocument/2006/relationships/image" Target="../media/image1.jpg"/><Relationship Id="rId19" Type="http://schemas.openxmlformats.org/officeDocument/2006/relationships/image" Target="../media/image2.png"/><Relationship Id="rId20" Type="http://schemas.openxmlformats.org/officeDocument/2006/relationships/image" Target="../media/image3.jpg"/><Relationship Id="rId21" Type="http://schemas.openxmlformats.org/officeDocument/2006/relationships/image" Target="../media/image4.jpg"/><Relationship Id="rId22" Type="http://schemas.openxmlformats.org/officeDocument/2006/relationships/image" Target="../media/image5.png"/><Relationship Id="rId23" Type="http://schemas.openxmlformats.org/officeDocument/2006/relationships/image" Target="../media/image80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11.jpg"/><Relationship Id="rId7" Type="http://schemas.openxmlformats.org/officeDocument/2006/relationships/image" Target="../media/image2.png"/><Relationship Id="rId8" Type="http://schemas.openxmlformats.org/officeDocument/2006/relationships/image" Target="../media/image6.jpg"/><Relationship Id="rId9" Type="http://schemas.openxmlformats.org/officeDocument/2006/relationships/image" Target="../media/image4.jpg"/><Relationship Id="rId10" Type="http://schemas.openxmlformats.org/officeDocument/2006/relationships/image" Target="../media/image14.png"/><Relationship Id="rId11" Type="http://schemas.openxmlformats.org/officeDocument/2006/relationships/image" Target="../media/image85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11.jpg"/><Relationship Id="rId6" Type="http://schemas.openxmlformats.org/officeDocument/2006/relationships/image" Target="../media/image12.png"/><Relationship Id="rId7" Type="http://schemas.openxmlformats.org/officeDocument/2006/relationships/image" Target="../media/image6.jpg"/><Relationship Id="rId8" Type="http://schemas.openxmlformats.org/officeDocument/2006/relationships/image" Target="../media/image13.jpg"/><Relationship Id="rId9" Type="http://schemas.openxmlformats.org/officeDocument/2006/relationships/image" Target="../media/image14.png"/><Relationship Id="rId10" Type="http://schemas.openxmlformats.org/officeDocument/2006/relationships/image" Target="../media/image89.png"/><Relationship Id="rId11" Type="http://schemas.openxmlformats.org/officeDocument/2006/relationships/image" Target="../media/image90.png"/><Relationship Id="rId12" Type="http://schemas.openxmlformats.org/officeDocument/2006/relationships/image" Target="../media/image91.png"/><Relationship Id="rId13" Type="http://schemas.openxmlformats.org/officeDocument/2006/relationships/image" Target="../media/image92.png"/><Relationship Id="rId14" Type="http://schemas.openxmlformats.org/officeDocument/2006/relationships/image" Target="../media/image93.png"/><Relationship Id="rId15" Type="http://schemas.openxmlformats.org/officeDocument/2006/relationships/image" Target="../media/image94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8" Type="http://schemas.openxmlformats.org/officeDocument/2006/relationships/image" Target="../media/image11.jpg"/><Relationship Id="rId9" Type="http://schemas.openxmlformats.org/officeDocument/2006/relationships/image" Target="../media/image2.png"/><Relationship Id="rId10" Type="http://schemas.openxmlformats.org/officeDocument/2006/relationships/image" Target="../media/image6.jpg"/><Relationship Id="rId11" Type="http://schemas.openxmlformats.org/officeDocument/2006/relationships/image" Target="../media/image4.jpg"/><Relationship Id="rId12" Type="http://schemas.openxmlformats.org/officeDocument/2006/relationships/image" Target="../media/image14.png"/><Relationship Id="rId13" Type="http://schemas.openxmlformats.org/officeDocument/2006/relationships/image" Target="../media/image101.png"/><Relationship Id="rId14" Type="http://schemas.openxmlformats.org/officeDocument/2006/relationships/image" Target="../media/image102.png"/><Relationship Id="rId15" Type="http://schemas.openxmlformats.org/officeDocument/2006/relationships/image" Target="../media/image103.png"/><Relationship Id="rId16" Type="http://schemas.openxmlformats.org/officeDocument/2006/relationships/image" Target="../media/image104.png"/><Relationship Id="rId17" Type="http://schemas.openxmlformats.org/officeDocument/2006/relationships/image" Target="../media/image105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png"/><Relationship Id="rId3" Type="http://schemas.openxmlformats.org/officeDocument/2006/relationships/image" Target="../media/image107.png"/><Relationship Id="rId4" Type="http://schemas.openxmlformats.org/officeDocument/2006/relationships/image" Target="../media/image108.jpg"/><Relationship Id="rId5" Type="http://schemas.openxmlformats.org/officeDocument/2006/relationships/image" Target="../media/image109.jpg"/><Relationship Id="rId6" Type="http://schemas.openxmlformats.org/officeDocument/2006/relationships/image" Target="../media/image1.jpg"/><Relationship Id="rId7" Type="http://schemas.openxmlformats.org/officeDocument/2006/relationships/image" Target="../media/image2.png"/><Relationship Id="rId8" Type="http://schemas.openxmlformats.org/officeDocument/2006/relationships/image" Target="../media/image3.jpg"/><Relationship Id="rId9" Type="http://schemas.openxmlformats.org/officeDocument/2006/relationships/image" Target="../media/image4.jpg"/><Relationship Id="rId10" Type="http://schemas.openxmlformats.org/officeDocument/2006/relationships/image" Target="../media/image5.png"/><Relationship Id="rId11" Type="http://schemas.openxmlformats.org/officeDocument/2006/relationships/image" Target="../media/image110.jpg"/><Relationship Id="rId12" Type="http://schemas.openxmlformats.org/officeDocument/2006/relationships/image" Target="../media/image111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5" Type="http://schemas.openxmlformats.org/officeDocument/2006/relationships/image" Target="../media/image6.jpg"/><Relationship Id="rId6" Type="http://schemas.openxmlformats.org/officeDocument/2006/relationships/image" Target="../media/image13.jpg"/><Relationship Id="rId7" Type="http://schemas.openxmlformats.org/officeDocument/2006/relationships/image" Target="../media/image14.png"/><Relationship Id="rId8" Type="http://schemas.openxmlformats.org/officeDocument/2006/relationships/image" Target="../media/image15.jpg"/><Relationship Id="rId9" Type="http://schemas.openxmlformats.org/officeDocument/2006/relationships/image" Target="../media/image16.jpg"/><Relationship Id="rId10" Type="http://schemas.openxmlformats.org/officeDocument/2006/relationships/image" Target="../media/image17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2.png"/><Relationship Id="rId3" Type="http://schemas.openxmlformats.org/officeDocument/2006/relationships/image" Target="../media/image113.png"/><Relationship Id="rId4" Type="http://schemas.openxmlformats.org/officeDocument/2006/relationships/image" Target="../media/image11.jpg"/><Relationship Id="rId5" Type="http://schemas.openxmlformats.org/officeDocument/2006/relationships/image" Target="../media/image12.png"/><Relationship Id="rId6" Type="http://schemas.openxmlformats.org/officeDocument/2006/relationships/image" Target="../media/image6.jpg"/><Relationship Id="rId7" Type="http://schemas.openxmlformats.org/officeDocument/2006/relationships/image" Target="../media/image13.jpg"/><Relationship Id="rId8" Type="http://schemas.openxmlformats.org/officeDocument/2006/relationships/image" Target="../media/image14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Relationship Id="rId4" Type="http://schemas.openxmlformats.org/officeDocument/2006/relationships/image" Target="../media/image116.png"/><Relationship Id="rId5" Type="http://schemas.openxmlformats.org/officeDocument/2006/relationships/image" Target="../media/image11.jpg"/><Relationship Id="rId6" Type="http://schemas.openxmlformats.org/officeDocument/2006/relationships/image" Target="../media/image2.png"/><Relationship Id="rId7" Type="http://schemas.openxmlformats.org/officeDocument/2006/relationships/image" Target="../media/image3.jpg"/><Relationship Id="rId8" Type="http://schemas.openxmlformats.org/officeDocument/2006/relationships/image" Target="../media/image4.jpg"/><Relationship Id="rId9" Type="http://schemas.openxmlformats.org/officeDocument/2006/relationships/image" Target="../media/image5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7.png"/><Relationship Id="rId3" Type="http://schemas.openxmlformats.org/officeDocument/2006/relationships/image" Target="../media/image118.png"/><Relationship Id="rId4" Type="http://schemas.openxmlformats.org/officeDocument/2006/relationships/image" Target="../media/image119.png"/><Relationship Id="rId5" Type="http://schemas.openxmlformats.org/officeDocument/2006/relationships/image" Target="../media/image120.png"/><Relationship Id="rId6" Type="http://schemas.openxmlformats.org/officeDocument/2006/relationships/image" Target="../media/image121.png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jpg"/><Relationship Id="rId10" Type="http://schemas.openxmlformats.org/officeDocument/2006/relationships/image" Target="../media/image4.jpg"/><Relationship Id="rId11" Type="http://schemas.openxmlformats.org/officeDocument/2006/relationships/image" Target="../media/image5.png"/><Relationship Id="rId12" Type="http://schemas.openxmlformats.org/officeDocument/2006/relationships/image" Target="../media/image122.png"/><Relationship Id="rId13" Type="http://schemas.openxmlformats.org/officeDocument/2006/relationships/image" Target="../media/image123.png"/><Relationship Id="rId14" Type="http://schemas.openxmlformats.org/officeDocument/2006/relationships/image" Target="../media/image124.png"/><Relationship Id="rId15" Type="http://schemas.openxmlformats.org/officeDocument/2006/relationships/image" Target="../media/image125.png"/><Relationship Id="rId16" Type="http://schemas.openxmlformats.org/officeDocument/2006/relationships/image" Target="../media/image126.jpg"/><Relationship Id="rId17" Type="http://schemas.openxmlformats.org/officeDocument/2006/relationships/image" Target="../media/image127.jpg"/><Relationship Id="rId18" Type="http://schemas.openxmlformats.org/officeDocument/2006/relationships/image" Target="../media/image128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9.png"/><Relationship Id="rId3" Type="http://schemas.openxmlformats.org/officeDocument/2006/relationships/image" Target="../media/image130.png"/><Relationship Id="rId4" Type="http://schemas.openxmlformats.org/officeDocument/2006/relationships/image" Target="../media/image131.png"/><Relationship Id="rId5" Type="http://schemas.openxmlformats.org/officeDocument/2006/relationships/image" Target="../media/image11.jpg"/><Relationship Id="rId6" Type="http://schemas.openxmlformats.org/officeDocument/2006/relationships/image" Target="../media/image2.png"/><Relationship Id="rId7" Type="http://schemas.openxmlformats.org/officeDocument/2006/relationships/image" Target="../media/image3.jpg"/><Relationship Id="rId8" Type="http://schemas.openxmlformats.org/officeDocument/2006/relationships/image" Target="../media/image4.jpg"/><Relationship Id="rId9" Type="http://schemas.openxmlformats.org/officeDocument/2006/relationships/image" Target="../media/image5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2.png"/><Relationship Id="rId3" Type="http://schemas.openxmlformats.org/officeDocument/2006/relationships/image" Target="../media/image133.png"/><Relationship Id="rId4" Type="http://schemas.openxmlformats.org/officeDocument/2006/relationships/image" Target="../media/image134.png"/><Relationship Id="rId5" Type="http://schemas.openxmlformats.org/officeDocument/2006/relationships/image" Target="../media/image11.jpg"/><Relationship Id="rId6" Type="http://schemas.openxmlformats.org/officeDocument/2006/relationships/image" Target="../media/image2.png"/><Relationship Id="rId7" Type="http://schemas.openxmlformats.org/officeDocument/2006/relationships/image" Target="../media/image3.jpg"/><Relationship Id="rId8" Type="http://schemas.openxmlformats.org/officeDocument/2006/relationships/image" Target="../media/image4.jpg"/><Relationship Id="rId9" Type="http://schemas.openxmlformats.org/officeDocument/2006/relationships/image" Target="../media/image5.pn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5.png"/><Relationship Id="rId3" Type="http://schemas.openxmlformats.org/officeDocument/2006/relationships/image" Target="../media/image136.png"/><Relationship Id="rId4" Type="http://schemas.openxmlformats.org/officeDocument/2006/relationships/image" Target="../media/image137.png"/><Relationship Id="rId5" Type="http://schemas.openxmlformats.org/officeDocument/2006/relationships/image" Target="../media/image1.jpg"/><Relationship Id="rId6" Type="http://schemas.openxmlformats.org/officeDocument/2006/relationships/image" Target="../media/image2.png"/><Relationship Id="rId7" Type="http://schemas.openxmlformats.org/officeDocument/2006/relationships/image" Target="../media/image3.jpg"/><Relationship Id="rId8" Type="http://schemas.openxmlformats.org/officeDocument/2006/relationships/image" Target="../media/image4.jpg"/><Relationship Id="rId9" Type="http://schemas.openxmlformats.org/officeDocument/2006/relationships/image" Target="../media/image5.pn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8.png"/><Relationship Id="rId3" Type="http://schemas.openxmlformats.org/officeDocument/2006/relationships/image" Target="../media/image139.png"/><Relationship Id="rId4" Type="http://schemas.openxmlformats.org/officeDocument/2006/relationships/image" Target="../media/image140.png"/><Relationship Id="rId5" Type="http://schemas.openxmlformats.org/officeDocument/2006/relationships/image" Target="../media/image1.jpg"/><Relationship Id="rId6" Type="http://schemas.openxmlformats.org/officeDocument/2006/relationships/image" Target="../media/image2.png"/><Relationship Id="rId7" Type="http://schemas.openxmlformats.org/officeDocument/2006/relationships/image" Target="../media/image6.jpg"/><Relationship Id="rId8" Type="http://schemas.openxmlformats.org/officeDocument/2006/relationships/image" Target="../media/image4.jpg"/><Relationship Id="rId9" Type="http://schemas.openxmlformats.org/officeDocument/2006/relationships/image" Target="../media/image14.png"/><Relationship Id="rId10" Type="http://schemas.openxmlformats.org/officeDocument/2006/relationships/image" Target="../media/image141.png"/><Relationship Id="rId11" Type="http://schemas.openxmlformats.org/officeDocument/2006/relationships/image" Target="../media/image142.jpg"/><Relationship Id="rId12" Type="http://schemas.openxmlformats.org/officeDocument/2006/relationships/image" Target="../media/image143.png"/><Relationship Id="rId13" Type="http://schemas.openxmlformats.org/officeDocument/2006/relationships/image" Target="../media/image144.png"/><Relationship Id="rId14" Type="http://schemas.openxmlformats.org/officeDocument/2006/relationships/image" Target="../media/image145.png"/><Relationship Id="rId15" Type="http://schemas.openxmlformats.org/officeDocument/2006/relationships/image" Target="../media/image146.png"/><Relationship Id="rId16" Type="http://schemas.openxmlformats.org/officeDocument/2006/relationships/image" Target="../media/image147.png"/><Relationship Id="rId17" Type="http://schemas.openxmlformats.org/officeDocument/2006/relationships/image" Target="../media/image148.png"/><Relationship Id="rId18" Type="http://schemas.openxmlformats.org/officeDocument/2006/relationships/image" Target="../media/image149.pn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png"/><Relationship Id="rId8" Type="http://schemas.openxmlformats.org/officeDocument/2006/relationships/image" Target="../media/image19.jp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pn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150.png"/><Relationship Id="rId8" Type="http://schemas.openxmlformats.org/officeDocument/2006/relationships/image" Target="../media/image151.pn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2.png"/><Relationship Id="rId3" Type="http://schemas.openxmlformats.org/officeDocument/2006/relationships/image" Target="../media/image11.jpg"/><Relationship Id="rId4" Type="http://schemas.openxmlformats.org/officeDocument/2006/relationships/image" Target="../media/image2.png"/><Relationship Id="rId5" Type="http://schemas.openxmlformats.org/officeDocument/2006/relationships/image" Target="../media/image6.jpg"/><Relationship Id="rId6" Type="http://schemas.openxmlformats.org/officeDocument/2006/relationships/image" Target="../media/image4.jpg"/><Relationship Id="rId7" Type="http://schemas.openxmlformats.org/officeDocument/2006/relationships/image" Target="../media/image14.png"/><Relationship Id="rId8" Type="http://schemas.openxmlformats.org/officeDocument/2006/relationships/image" Target="../media/image153.jp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4.png"/><Relationship Id="rId3" Type="http://schemas.openxmlformats.org/officeDocument/2006/relationships/image" Target="../media/image155.png"/><Relationship Id="rId4" Type="http://schemas.openxmlformats.org/officeDocument/2006/relationships/image" Target="../media/image11.jpg"/><Relationship Id="rId5" Type="http://schemas.openxmlformats.org/officeDocument/2006/relationships/image" Target="../media/image2.png"/><Relationship Id="rId6" Type="http://schemas.openxmlformats.org/officeDocument/2006/relationships/image" Target="../media/image3.jpg"/><Relationship Id="rId7" Type="http://schemas.openxmlformats.org/officeDocument/2006/relationships/image" Target="../media/image4.jpg"/><Relationship Id="rId8" Type="http://schemas.openxmlformats.org/officeDocument/2006/relationships/image" Target="../media/image5.png"/><Relationship Id="rId9" Type="http://schemas.openxmlformats.org/officeDocument/2006/relationships/image" Target="../media/image156.jpg"/><Relationship Id="rId10" Type="http://schemas.openxmlformats.org/officeDocument/2006/relationships/image" Target="../media/image157.jpg"/><Relationship Id="rId11" Type="http://schemas.openxmlformats.org/officeDocument/2006/relationships/image" Target="../media/image158.jp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9.png"/><Relationship Id="rId3" Type="http://schemas.openxmlformats.org/officeDocument/2006/relationships/image" Target="../media/image160.png"/><Relationship Id="rId4" Type="http://schemas.openxmlformats.org/officeDocument/2006/relationships/image" Target="../media/image161.png"/><Relationship Id="rId5" Type="http://schemas.openxmlformats.org/officeDocument/2006/relationships/image" Target="../media/image162.png"/><Relationship Id="rId6" Type="http://schemas.openxmlformats.org/officeDocument/2006/relationships/image" Target="../media/image11.jpg"/><Relationship Id="rId7" Type="http://schemas.openxmlformats.org/officeDocument/2006/relationships/image" Target="../media/image2.png"/><Relationship Id="rId8" Type="http://schemas.openxmlformats.org/officeDocument/2006/relationships/image" Target="../media/image6.jpg"/><Relationship Id="rId9" Type="http://schemas.openxmlformats.org/officeDocument/2006/relationships/image" Target="../media/image4.jpg"/><Relationship Id="rId10" Type="http://schemas.openxmlformats.org/officeDocument/2006/relationships/image" Target="../media/image5.png"/><Relationship Id="rId11" Type="http://schemas.openxmlformats.org/officeDocument/2006/relationships/image" Target="../media/image163.jp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4.png"/><Relationship Id="rId3" Type="http://schemas.openxmlformats.org/officeDocument/2006/relationships/image" Target="../media/image165.png"/><Relationship Id="rId4" Type="http://schemas.openxmlformats.org/officeDocument/2006/relationships/image" Target="../media/image11.jpg"/><Relationship Id="rId5" Type="http://schemas.openxmlformats.org/officeDocument/2006/relationships/image" Target="../media/image2.png"/><Relationship Id="rId6" Type="http://schemas.openxmlformats.org/officeDocument/2006/relationships/image" Target="../media/image3.jpg"/><Relationship Id="rId7" Type="http://schemas.openxmlformats.org/officeDocument/2006/relationships/image" Target="../media/image4.jpg"/><Relationship Id="rId8" Type="http://schemas.openxmlformats.org/officeDocument/2006/relationships/image" Target="../media/image5.png"/><Relationship Id="rId9" Type="http://schemas.openxmlformats.org/officeDocument/2006/relationships/image" Target="../media/image166.jpg"/><Relationship Id="rId10" Type="http://schemas.openxmlformats.org/officeDocument/2006/relationships/image" Target="../media/image167.jp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8.png"/><Relationship Id="rId3" Type="http://schemas.openxmlformats.org/officeDocument/2006/relationships/image" Target="../media/image11.jp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pn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9.png"/><Relationship Id="rId3" Type="http://schemas.openxmlformats.org/officeDocument/2006/relationships/image" Target="../media/image170.png"/><Relationship Id="rId4" Type="http://schemas.openxmlformats.org/officeDocument/2006/relationships/image" Target="../media/image171.png"/><Relationship Id="rId5" Type="http://schemas.openxmlformats.org/officeDocument/2006/relationships/image" Target="../media/image172.png"/><Relationship Id="rId6" Type="http://schemas.openxmlformats.org/officeDocument/2006/relationships/image" Target="../media/image173.png"/><Relationship Id="rId7" Type="http://schemas.openxmlformats.org/officeDocument/2006/relationships/image" Target="../media/image174.png"/><Relationship Id="rId8" Type="http://schemas.openxmlformats.org/officeDocument/2006/relationships/image" Target="../media/image175.png"/><Relationship Id="rId9" Type="http://schemas.openxmlformats.org/officeDocument/2006/relationships/image" Target="../media/image1.jpg"/><Relationship Id="rId10" Type="http://schemas.openxmlformats.org/officeDocument/2006/relationships/image" Target="../media/image2.png"/><Relationship Id="rId11" Type="http://schemas.openxmlformats.org/officeDocument/2006/relationships/image" Target="../media/image3.jpg"/><Relationship Id="rId12" Type="http://schemas.openxmlformats.org/officeDocument/2006/relationships/image" Target="../media/image4.jpg"/><Relationship Id="rId13" Type="http://schemas.openxmlformats.org/officeDocument/2006/relationships/image" Target="../media/image5.pn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6.png"/><Relationship Id="rId3" Type="http://schemas.openxmlformats.org/officeDocument/2006/relationships/image" Target="../media/image177.png"/><Relationship Id="rId4" Type="http://schemas.openxmlformats.org/officeDocument/2006/relationships/image" Target="../media/image178.png"/><Relationship Id="rId5" Type="http://schemas.openxmlformats.org/officeDocument/2006/relationships/image" Target="../media/image11.jpg"/><Relationship Id="rId6" Type="http://schemas.openxmlformats.org/officeDocument/2006/relationships/image" Target="../media/image2.png"/><Relationship Id="rId7" Type="http://schemas.openxmlformats.org/officeDocument/2006/relationships/image" Target="../media/image3.jpg"/><Relationship Id="rId8" Type="http://schemas.openxmlformats.org/officeDocument/2006/relationships/image" Target="../media/image4.jpg"/><Relationship Id="rId9" Type="http://schemas.openxmlformats.org/officeDocument/2006/relationships/image" Target="../media/image5.pn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9.png"/><Relationship Id="rId3" Type="http://schemas.openxmlformats.org/officeDocument/2006/relationships/image" Target="../media/image180.png"/><Relationship Id="rId4" Type="http://schemas.openxmlformats.org/officeDocument/2006/relationships/image" Target="../media/image181.png"/><Relationship Id="rId5" Type="http://schemas.openxmlformats.org/officeDocument/2006/relationships/image" Target="../media/image182.png"/><Relationship Id="rId6" Type="http://schemas.openxmlformats.org/officeDocument/2006/relationships/image" Target="../media/image183.png"/><Relationship Id="rId7" Type="http://schemas.openxmlformats.org/officeDocument/2006/relationships/image" Target="../media/image11.jpg"/><Relationship Id="rId8" Type="http://schemas.openxmlformats.org/officeDocument/2006/relationships/image" Target="../media/image2.png"/><Relationship Id="rId9" Type="http://schemas.openxmlformats.org/officeDocument/2006/relationships/image" Target="../media/image3.jpg"/><Relationship Id="rId10" Type="http://schemas.openxmlformats.org/officeDocument/2006/relationships/image" Target="../media/image4.jpg"/><Relationship Id="rId11" Type="http://schemas.openxmlformats.org/officeDocument/2006/relationships/image" Target="../media/image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4.png"/><Relationship Id="rId3" Type="http://schemas.openxmlformats.org/officeDocument/2006/relationships/image" Target="../media/image185.png"/><Relationship Id="rId4" Type="http://schemas.openxmlformats.org/officeDocument/2006/relationships/image" Target="../media/image186.png"/><Relationship Id="rId5" Type="http://schemas.openxmlformats.org/officeDocument/2006/relationships/image" Target="../media/image187.png"/><Relationship Id="rId6" Type="http://schemas.openxmlformats.org/officeDocument/2006/relationships/image" Target="../media/image11.jpg"/><Relationship Id="rId7" Type="http://schemas.openxmlformats.org/officeDocument/2006/relationships/image" Target="../media/image2.png"/><Relationship Id="rId8" Type="http://schemas.openxmlformats.org/officeDocument/2006/relationships/image" Target="../media/image3.jpg"/><Relationship Id="rId9" Type="http://schemas.openxmlformats.org/officeDocument/2006/relationships/image" Target="../media/image4.jpg"/><Relationship Id="rId10" Type="http://schemas.openxmlformats.org/officeDocument/2006/relationships/image" Target="../media/image5.png"/><Relationship Id="rId11" Type="http://schemas.openxmlformats.org/officeDocument/2006/relationships/image" Target="../media/image188.jp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9.png"/><Relationship Id="rId3" Type="http://schemas.openxmlformats.org/officeDocument/2006/relationships/image" Target="../media/image190.png"/><Relationship Id="rId4" Type="http://schemas.openxmlformats.org/officeDocument/2006/relationships/image" Target="../media/image191.png"/><Relationship Id="rId5" Type="http://schemas.openxmlformats.org/officeDocument/2006/relationships/image" Target="../media/image1.jpg"/><Relationship Id="rId6" Type="http://schemas.openxmlformats.org/officeDocument/2006/relationships/image" Target="../media/image2.png"/><Relationship Id="rId7" Type="http://schemas.openxmlformats.org/officeDocument/2006/relationships/image" Target="../media/image3.jpg"/><Relationship Id="rId8" Type="http://schemas.openxmlformats.org/officeDocument/2006/relationships/image" Target="../media/image4.jpg"/><Relationship Id="rId9" Type="http://schemas.openxmlformats.org/officeDocument/2006/relationships/image" Target="../media/image5.png"/><Relationship Id="rId10" Type="http://schemas.openxmlformats.org/officeDocument/2006/relationships/image" Target="../media/image192.jp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3.png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png"/><Relationship Id="rId8" Type="http://schemas.openxmlformats.org/officeDocument/2006/relationships/image" Target="../media/image194.png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5.png"/><Relationship Id="rId3" Type="http://schemas.openxmlformats.org/officeDocument/2006/relationships/image" Target="../media/image196.png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3.jpg"/><Relationship Id="rId7" Type="http://schemas.openxmlformats.org/officeDocument/2006/relationships/image" Target="../media/image4.jpg"/><Relationship Id="rId8" Type="http://schemas.openxmlformats.org/officeDocument/2006/relationships/image" Target="../media/image5.png"/><Relationship Id="rId9" Type="http://schemas.openxmlformats.org/officeDocument/2006/relationships/image" Target="../media/image197.jpg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8.png"/><Relationship Id="rId3" Type="http://schemas.openxmlformats.org/officeDocument/2006/relationships/image" Target="../media/image199.png"/><Relationship Id="rId4" Type="http://schemas.openxmlformats.org/officeDocument/2006/relationships/image" Target="../media/image200.png"/><Relationship Id="rId5" Type="http://schemas.openxmlformats.org/officeDocument/2006/relationships/image" Target="../media/image201.png"/><Relationship Id="rId6" Type="http://schemas.openxmlformats.org/officeDocument/2006/relationships/image" Target="../media/image1.jpg"/><Relationship Id="rId7" Type="http://schemas.openxmlformats.org/officeDocument/2006/relationships/image" Target="../media/image2.png"/><Relationship Id="rId8" Type="http://schemas.openxmlformats.org/officeDocument/2006/relationships/image" Target="../media/image3.jpg"/><Relationship Id="rId9" Type="http://schemas.openxmlformats.org/officeDocument/2006/relationships/image" Target="../media/image4.jpg"/><Relationship Id="rId10" Type="http://schemas.openxmlformats.org/officeDocument/2006/relationships/image" Target="../media/image5.png"/><Relationship Id="rId11" Type="http://schemas.openxmlformats.org/officeDocument/2006/relationships/image" Target="../media/image202.jpg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3.png"/><Relationship Id="rId3" Type="http://schemas.openxmlformats.org/officeDocument/2006/relationships/image" Target="../media/image204.png"/><Relationship Id="rId4" Type="http://schemas.openxmlformats.org/officeDocument/2006/relationships/image" Target="../media/image205.png"/><Relationship Id="rId5" Type="http://schemas.openxmlformats.org/officeDocument/2006/relationships/image" Target="../media/image206.png"/><Relationship Id="rId6" Type="http://schemas.openxmlformats.org/officeDocument/2006/relationships/image" Target="../media/image207.png"/><Relationship Id="rId7" Type="http://schemas.openxmlformats.org/officeDocument/2006/relationships/image" Target="../media/image208.png"/><Relationship Id="rId8" Type="http://schemas.openxmlformats.org/officeDocument/2006/relationships/image" Target="../media/image209.png"/><Relationship Id="rId9" Type="http://schemas.openxmlformats.org/officeDocument/2006/relationships/image" Target="../media/image1.jpg"/><Relationship Id="rId10" Type="http://schemas.openxmlformats.org/officeDocument/2006/relationships/image" Target="../media/image2.png"/><Relationship Id="rId11" Type="http://schemas.openxmlformats.org/officeDocument/2006/relationships/image" Target="../media/image3.jpg"/><Relationship Id="rId12" Type="http://schemas.openxmlformats.org/officeDocument/2006/relationships/image" Target="../media/image4.jpg"/><Relationship Id="rId13" Type="http://schemas.openxmlformats.org/officeDocument/2006/relationships/image" Target="../media/image5.png"/><Relationship Id="rId14" Type="http://schemas.openxmlformats.org/officeDocument/2006/relationships/image" Target="../media/image210.jpg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1.png"/><Relationship Id="rId3" Type="http://schemas.openxmlformats.org/officeDocument/2006/relationships/image" Target="../media/image11.jp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png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2.png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png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213.jpg"/><Relationship Id="rId8" Type="http://schemas.openxmlformats.org/officeDocument/2006/relationships/image" Target="../media/image214.jpg"/><Relationship Id="rId9" Type="http://schemas.openxmlformats.org/officeDocument/2006/relationships/hyperlink" Target="mailto:pretorw@unisa.ac.za" TargetMode="External"/><Relationship Id="rId10" Type="http://schemas.openxmlformats.org/officeDocument/2006/relationships/hyperlink" Target="mailto:walter.leal2@haw-hamburg.de" TargetMode="External"/><Relationship Id="rId11" Type="http://schemas.openxmlformats.org/officeDocument/2006/relationships/hyperlink" Target="mailto:brandli@upf.br" TargetMode="External"/><Relationship Id="rId12" Type="http://schemas.openxmlformats.org/officeDocument/2006/relationships/image" Target="../media/image7.jpg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are.org/news-and-stories/press-" TargetMode="External"/><Relationship Id="rId3" Type="http://schemas.openxmlformats.org/officeDocument/2006/relationships/image" Target="../media/image11.jp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png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png"/></Relationships>
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orldatlas.com/" TargetMode="External"/><Relationship Id="rId3" Type="http://schemas.openxmlformats.org/officeDocument/2006/relationships/hyperlink" Target="http://www.worldbank.org/en/results/2021/04/14/promoting-climate-change-action-in-latin-america-and-" TargetMode="External"/><Relationship Id="rId4" Type="http://schemas.openxmlformats.org/officeDocument/2006/relationships/image" Target="../media/image11.jpg"/><Relationship Id="rId5" Type="http://schemas.openxmlformats.org/officeDocument/2006/relationships/image" Target="../media/image2.png"/><Relationship Id="rId6" Type="http://schemas.openxmlformats.org/officeDocument/2006/relationships/image" Target="../media/image3.jpg"/><Relationship Id="rId7" Type="http://schemas.openxmlformats.org/officeDocument/2006/relationships/image" Target="../media/image4.jpg"/><Relationship Id="rId8" Type="http://schemas.openxmlformats.org/officeDocument/2006/relationships/image" Target="../media/image5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2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82892" y="74434"/>
            <a:ext cx="11414760" cy="4561840"/>
            <a:chOff x="482892" y="74434"/>
            <a:chExt cx="11414760" cy="45618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80667" y="74434"/>
              <a:ext cx="1449287" cy="106805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82892" y="1000252"/>
              <a:ext cx="11414760" cy="3636010"/>
            </a:xfrm>
            <a:custGeom>
              <a:avLst/>
              <a:gdLst/>
              <a:ahLst/>
              <a:cxnLst/>
              <a:rect l="l" t="t" r="r" b="b"/>
              <a:pathLst>
                <a:path w="11414760" h="3636010">
                  <a:moveTo>
                    <a:pt x="11414633" y="0"/>
                  </a:moveTo>
                  <a:lnTo>
                    <a:pt x="0" y="0"/>
                  </a:lnTo>
                  <a:lnTo>
                    <a:pt x="0" y="3636010"/>
                  </a:lnTo>
                  <a:lnTo>
                    <a:pt x="11414633" y="3636010"/>
                  </a:lnTo>
                  <a:lnTo>
                    <a:pt x="11414633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482892" y="1000252"/>
            <a:ext cx="11414760" cy="363601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wrap="square" lIns="0" tIns="287020" rIns="0" bIns="0" rtlCol="0" vert="horz">
            <a:spAutoFit/>
          </a:bodyPr>
          <a:lstStyle/>
          <a:p>
            <a:pPr algn="ctr" marL="1325880" marR="1219200">
              <a:lnSpc>
                <a:spcPts val="3460"/>
              </a:lnSpc>
              <a:spcBef>
                <a:spcPts val="2260"/>
              </a:spcBef>
            </a:pPr>
            <a:r>
              <a:rPr dirty="0" sz="3200" b="1">
                <a:solidFill>
                  <a:srgbClr val="6F2F9F"/>
                </a:solidFill>
                <a:latin typeface="Arial"/>
                <a:cs typeface="Arial"/>
              </a:rPr>
              <a:t>Introduction</a:t>
            </a:r>
            <a:r>
              <a:rPr dirty="0" sz="3200" spc="-6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6F2F9F"/>
                </a:solidFill>
                <a:latin typeface="Arial"/>
                <a:cs typeface="Arial"/>
              </a:rPr>
              <a:t>to</a:t>
            </a:r>
            <a:r>
              <a:rPr dirty="0" sz="3200" spc="-3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6F2F9F"/>
                </a:solidFill>
                <a:latin typeface="Arial"/>
                <a:cs typeface="Arial"/>
              </a:rPr>
              <a:t>SDG</a:t>
            </a:r>
            <a:r>
              <a:rPr dirty="0" sz="3200" spc="-3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6F2F9F"/>
                </a:solidFill>
                <a:latin typeface="Arial"/>
                <a:cs typeface="Arial"/>
              </a:rPr>
              <a:t>10</a:t>
            </a:r>
            <a:r>
              <a:rPr dirty="0" sz="3200" spc="-3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6F2F9F"/>
                </a:solidFill>
                <a:latin typeface="Arial"/>
                <a:cs typeface="Arial"/>
              </a:rPr>
              <a:t>(Reduced</a:t>
            </a:r>
            <a:r>
              <a:rPr dirty="0" sz="3200" spc="-5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6F2F9F"/>
                </a:solidFill>
                <a:latin typeface="Arial"/>
                <a:cs typeface="Arial"/>
              </a:rPr>
              <a:t>Inequalities) </a:t>
            </a:r>
            <a:r>
              <a:rPr dirty="0" sz="3200" b="1">
                <a:solidFill>
                  <a:srgbClr val="6F2F9F"/>
                </a:solidFill>
                <a:latin typeface="Arial"/>
                <a:cs typeface="Arial"/>
              </a:rPr>
              <a:t>and</a:t>
            </a:r>
            <a:r>
              <a:rPr dirty="0" sz="3200" spc="-5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6F2F9F"/>
                </a:solidFill>
                <a:latin typeface="Arial"/>
                <a:cs typeface="Arial"/>
              </a:rPr>
              <a:t>review</a:t>
            </a:r>
            <a:r>
              <a:rPr dirty="0" sz="3200" spc="-3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3200" spc="-25" b="1">
                <a:solidFill>
                  <a:srgbClr val="6F2F9F"/>
                </a:solidFill>
                <a:latin typeface="Arial"/>
                <a:cs typeface="Arial"/>
              </a:rPr>
              <a:t>of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ts val="3210"/>
              </a:lnSpc>
            </a:pPr>
            <a:r>
              <a:rPr dirty="0" sz="3200" b="1">
                <a:solidFill>
                  <a:srgbClr val="6F2F9F"/>
                </a:solidFill>
                <a:latin typeface="Arial"/>
                <a:cs typeface="Arial"/>
              </a:rPr>
              <a:t>Regional</a:t>
            </a:r>
            <a:r>
              <a:rPr dirty="0" sz="3200" spc="-7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6F2F9F"/>
                </a:solidFill>
                <a:latin typeface="Arial"/>
                <a:cs typeface="Arial"/>
              </a:rPr>
              <a:t>specificities</a:t>
            </a:r>
            <a:r>
              <a:rPr dirty="0" sz="3200" spc="-5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6F2F9F"/>
                </a:solidFill>
                <a:latin typeface="Arial"/>
                <a:cs typeface="Arial"/>
              </a:rPr>
              <a:t>for</a:t>
            </a:r>
            <a:r>
              <a:rPr dirty="0" sz="3200" spc="-15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6F2F9F"/>
                </a:solidFill>
                <a:latin typeface="Arial"/>
                <a:cs typeface="Arial"/>
              </a:rPr>
              <a:t>Africa,</a:t>
            </a:r>
            <a:r>
              <a:rPr dirty="0" sz="3200" spc="-4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6F2F9F"/>
                </a:solidFill>
                <a:latin typeface="Arial"/>
                <a:cs typeface="Arial"/>
              </a:rPr>
              <a:t>Latin</a:t>
            </a:r>
            <a:r>
              <a:rPr dirty="0" sz="3200" spc="-16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6F2F9F"/>
                </a:solidFill>
                <a:latin typeface="Arial"/>
                <a:cs typeface="Arial"/>
              </a:rPr>
              <a:t>America</a:t>
            </a:r>
            <a:r>
              <a:rPr dirty="0" sz="3200" spc="-1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3200" spc="-25" b="1">
                <a:solidFill>
                  <a:srgbClr val="6F2F9F"/>
                </a:solidFill>
                <a:latin typeface="Arial"/>
                <a:cs typeface="Arial"/>
              </a:rPr>
              <a:t>and</a:t>
            </a:r>
            <a:endParaRPr sz="3200">
              <a:latin typeface="Arial"/>
              <a:cs typeface="Arial"/>
            </a:endParaRPr>
          </a:p>
          <a:p>
            <a:pPr algn="ctr" marL="635">
              <a:lnSpc>
                <a:spcPts val="3650"/>
              </a:lnSpc>
            </a:pPr>
            <a:r>
              <a:rPr dirty="0" sz="3200" spc="-10" b="1">
                <a:solidFill>
                  <a:srgbClr val="6F2F9F"/>
                </a:solidFill>
                <a:latin typeface="Arial"/>
                <a:cs typeface="Arial"/>
              </a:rPr>
              <a:t>Europe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56121" y="139344"/>
            <a:ext cx="9654540" cy="4382135"/>
            <a:chOff x="256121" y="139344"/>
            <a:chExt cx="9654540" cy="438213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9722" y="139344"/>
              <a:ext cx="2339467" cy="86090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65097" y="189823"/>
              <a:ext cx="1845526" cy="73883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47029" y="3088258"/>
              <a:ext cx="1563370" cy="1432687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497636" y="4717032"/>
            <a:ext cx="11414760" cy="2066925"/>
          </a:xfrm>
          <a:prstGeom prst="rect">
            <a:avLst/>
          </a:prstGeom>
          <a:solidFill>
            <a:srgbClr val="A9D18E"/>
          </a:solidFill>
          <a:ln w="9525">
            <a:solidFill>
              <a:srgbClr val="6F2F9F"/>
            </a:solidFill>
          </a:ln>
        </p:spPr>
        <p:txBody>
          <a:bodyPr wrap="square" lIns="0" tIns="2032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600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L="436880" marR="432434">
              <a:lnSpc>
                <a:spcPct val="70000"/>
              </a:lnSpc>
            </a:pP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-1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brief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overview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of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OER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teaching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materials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developed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for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SDG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10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as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part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of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collaborative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project </a:t>
            </a:r>
            <a:r>
              <a:rPr dirty="0" sz="1800">
                <a:latin typeface="Arial MT"/>
                <a:cs typeface="Arial MT"/>
              </a:rPr>
              <a:t>funded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by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i="1">
                <a:latin typeface="Arial"/>
                <a:cs typeface="Arial"/>
              </a:rPr>
              <a:t>Deutscher</a:t>
            </a:r>
            <a:r>
              <a:rPr dirty="0" sz="1800" spc="-9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Akademischer</a:t>
            </a:r>
            <a:r>
              <a:rPr dirty="0" sz="1800" spc="-6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Austauschdienst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(DAAD)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–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i="1">
                <a:latin typeface="Arial"/>
                <a:cs typeface="Arial"/>
              </a:rPr>
              <a:t>German</a:t>
            </a:r>
            <a:r>
              <a:rPr dirty="0" sz="1800" spc="-10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Academic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Exchange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spc="-10" i="1">
                <a:latin typeface="Arial"/>
                <a:cs typeface="Arial"/>
              </a:rPr>
              <a:t>Service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450"/>
              </a:lnSpc>
              <a:spcBef>
                <a:spcPts val="300"/>
              </a:spcBef>
            </a:pPr>
            <a:r>
              <a:rPr dirty="0" sz="2400" b="1">
                <a:solidFill>
                  <a:srgbClr val="6F2F9F"/>
                </a:solidFill>
                <a:latin typeface="Calibri"/>
                <a:cs typeface="Calibri"/>
              </a:rPr>
              <a:t>Digital</a:t>
            </a:r>
            <a:r>
              <a:rPr dirty="0" sz="2400" spc="-7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F2F9F"/>
                </a:solidFill>
                <a:latin typeface="Calibri"/>
                <a:cs typeface="Calibri"/>
              </a:rPr>
              <a:t>Introduction</a:t>
            </a:r>
            <a:r>
              <a:rPr dirty="0" sz="2400" spc="-7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F2F9F"/>
                </a:solidFill>
                <a:latin typeface="Calibri"/>
                <a:cs typeface="Calibri"/>
              </a:rPr>
              <a:t>to</a:t>
            </a:r>
            <a:r>
              <a:rPr dirty="0" sz="2400" spc="-7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F2F9F"/>
                </a:solidFill>
                <a:latin typeface="Calibri"/>
                <a:cs typeface="Calibri"/>
              </a:rPr>
              <a:t>the</a:t>
            </a:r>
            <a:r>
              <a:rPr dirty="0" sz="2400" spc="-6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F2F9F"/>
                </a:solidFill>
                <a:latin typeface="Calibri"/>
                <a:cs typeface="Calibri"/>
              </a:rPr>
              <a:t>Sustainable</a:t>
            </a:r>
            <a:r>
              <a:rPr dirty="0" sz="2400" spc="-6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F2F9F"/>
                </a:solidFill>
                <a:latin typeface="Calibri"/>
                <a:cs typeface="Calibri"/>
              </a:rPr>
              <a:t>Development</a:t>
            </a:r>
            <a:r>
              <a:rPr dirty="0" sz="2400" spc="-7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F2F9F"/>
                </a:solidFill>
                <a:latin typeface="Calibri"/>
                <a:cs typeface="Calibri"/>
              </a:rPr>
              <a:t>Goals</a:t>
            </a:r>
            <a:r>
              <a:rPr dirty="0" sz="2400" spc="-6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F2F9F"/>
                </a:solidFill>
                <a:latin typeface="Calibri"/>
                <a:cs typeface="Calibri"/>
              </a:rPr>
              <a:t>in</a:t>
            </a:r>
            <a:r>
              <a:rPr dirty="0" sz="2400" spc="-7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F2F9F"/>
                </a:solidFill>
                <a:latin typeface="Calibri"/>
                <a:cs typeface="Calibri"/>
              </a:rPr>
              <a:t>Higher</a:t>
            </a:r>
            <a:r>
              <a:rPr dirty="0" sz="2400" spc="-7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F2F9F"/>
                </a:solidFill>
                <a:latin typeface="Calibri"/>
                <a:cs typeface="Calibri"/>
              </a:rPr>
              <a:t>Education</a:t>
            </a:r>
            <a:r>
              <a:rPr dirty="0" sz="2400" spc="-6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6F2F9F"/>
                </a:solidFill>
                <a:latin typeface="Calibri"/>
                <a:cs typeface="Calibri"/>
              </a:rPr>
              <a:t>Teaching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450"/>
              </a:lnSpc>
            </a:pPr>
            <a:r>
              <a:rPr dirty="0" sz="2400" b="1">
                <a:solidFill>
                  <a:srgbClr val="6F2F9F"/>
                </a:solidFill>
                <a:latin typeface="Calibri"/>
                <a:cs typeface="Calibri"/>
              </a:rPr>
              <a:t>Regional</a:t>
            </a:r>
            <a:r>
              <a:rPr dirty="0" sz="2400" spc="-7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F2F9F"/>
                </a:solidFill>
                <a:latin typeface="Calibri"/>
                <a:cs typeface="Calibri"/>
              </a:rPr>
              <a:t>Aspects</a:t>
            </a:r>
            <a:r>
              <a:rPr dirty="0" sz="2400" spc="-5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F2F9F"/>
                </a:solidFill>
                <a:latin typeface="Calibri"/>
                <a:cs typeface="Calibri"/>
              </a:rPr>
              <a:t>in</a:t>
            </a:r>
            <a:r>
              <a:rPr dirty="0" sz="2400" spc="-6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F2F9F"/>
                </a:solidFill>
                <a:latin typeface="Calibri"/>
                <a:cs typeface="Calibri"/>
              </a:rPr>
              <a:t>Implementing</a:t>
            </a:r>
            <a:r>
              <a:rPr dirty="0" sz="2400" spc="-5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F2F9F"/>
                </a:solidFill>
                <a:latin typeface="Calibri"/>
                <a:cs typeface="Calibri"/>
              </a:rPr>
              <a:t>the</a:t>
            </a:r>
            <a:r>
              <a:rPr dirty="0" sz="2400" spc="-4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F2F9F"/>
                </a:solidFill>
                <a:latin typeface="Calibri"/>
                <a:cs typeface="Calibri"/>
              </a:rPr>
              <a:t>SDGs</a:t>
            </a:r>
            <a:r>
              <a:rPr dirty="0" sz="2400" spc="-5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F2F9F"/>
                </a:solidFill>
                <a:latin typeface="Calibri"/>
                <a:cs typeface="Calibri"/>
              </a:rPr>
              <a:t>from</a:t>
            </a:r>
            <a:r>
              <a:rPr dirty="0" sz="2400" spc="-7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F2F9F"/>
                </a:solidFill>
                <a:latin typeface="Calibri"/>
                <a:cs typeface="Calibri"/>
              </a:rPr>
              <a:t>Latin</a:t>
            </a:r>
            <a:r>
              <a:rPr dirty="0" sz="2400" spc="-6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F2F9F"/>
                </a:solidFill>
                <a:latin typeface="Calibri"/>
                <a:cs typeface="Calibri"/>
              </a:rPr>
              <a:t>America,</a:t>
            </a:r>
            <a:r>
              <a:rPr dirty="0" sz="2400" spc="-6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6F2F9F"/>
                </a:solidFill>
                <a:latin typeface="Calibri"/>
                <a:cs typeface="Calibri"/>
              </a:rPr>
              <a:t>Europe</a:t>
            </a:r>
            <a:r>
              <a:rPr dirty="0" sz="2400" spc="-6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F2F9F"/>
                </a:solidFill>
                <a:latin typeface="Calibri"/>
                <a:cs typeface="Calibri"/>
              </a:rPr>
              <a:t>and</a:t>
            </a:r>
            <a:r>
              <a:rPr dirty="0" sz="2400" spc="-6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6F2F9F"/>
                </a:solidFill>
                <a:latin typeface="Calibri"/>
                <a:cs typeface="Calibri"/>
              </a:rPr>
              <a:t>Africa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75"/>
              </a:spcBef>
            </a:pPr>
            <a:r>
              <a:rPr dirty="0" sz="1800">
                <a:latin typeface="Calibri"/>
                <a:cs typeface="Calibri"/>
              </a:rPr>
              <a:t>Developed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by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academics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from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Unisa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(South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Africa),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UPF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(Brazil)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HAW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Hamburg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(Germany)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445386" y="4129532"/>
            <a:ext cx="1342390" cy="1440180"/>
          </a:xfrm>
          <a:custGeom>
            <a:avLst/>
            <a:gdLst/>
            <a:ahLst/>
            <a:cxnLst/>
            <a:rect l="l" t="t" r="r" b="b"/>
            <a:pathLst>
              <a:path w="1342389" h="1440179">
                <a:moveTo>
                  <a:pt x="1342136" y="0"/>
                </a:moveTo>
                <a:lnTo>
                  <a:pt x="0" y="0"/>
                </a:lnTo>
                <a:lnTo>
                  <a:pt x="0" y="1439799"/>
                </a:lnTo>
                <a:lnTo>
                  <a:pt x="1342136" y="1439799"/>
                </a:lnTo>
                <a:lnTo>
                  <a:pt x="1342136" y="0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03364" y="1568703"/>
          <a:ext cx="11725910" cy="3993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5380"/>
                <a:gridCol w="1341755"/>
                <a:gridCol w="4380230"/>
                <a:gridCol w="4778375"/>
              </a:tblGrid>
              <a:tr h="8547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Target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Ikon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4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2400" spc="-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2400" spc="-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achieved</a:t>
                      </a:r>
                      <a:r>
                        <a:rPr dirty="0" sz="2400" spc="-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2400" spc="-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2030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366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2400" spc="-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2400" spc="-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measure</a:t>
                      </a:r>
                      <a:r>
                        <a:rPr dirty="0" sz="24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progress (Indicators)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16992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400" spc="-25">
                          <a:latin typeface="Arial MT"/>
                          <a:cs typeface="Arial MT"/>
                        </a:rPr>
                        <a:t>10B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91440" marR="499109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>
                          <a:latin typeface="Arial MT"/>
                          <a:cs typeface="Arial MT"/>
                        </a:rPr>
                        <a:t>Encourage</a:t>
                      </a:r>
                      <a:r>
                        <a:rPr dirty="0" sz="2000" spc="-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official</a:t>
                      </a:r>
                      <a:r>
                        <a:rPr dirty="0" sz="2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develop-</a:t>
                      </a:r>
                      <a:r>
                        <a:rPr dirty="0" sz="2000" spc="-20">
                          <a:latin typeface="Arial MT"/>
                          <a:cs typeface="Arial MT"/>
                        </a:rPr>
                        <a:t>ment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assistance</a:t>
                      </a:r>
                      <a:r>
                        <a:rPr dirty="0" sz="2000" spc="-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2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financial</a:t>
                      </a:r>
                      <a:r>
                        <a:rPr dirty="0" sz="2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flows</a:t>
                      </a:r>
                      <a:r>
                        <a:rPr dirty="0" sz="2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25">
                          <a:latin typeface="Arial MT"/>
                          <a:cs typeface="Arial MT"/>
                        </a:rPr>
                        <a:t>to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States</a:t>
                      </a:r>
                      <a:r>
                        <a:rPr dirty="0" sz="2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where</a:t>
                      </a:r>
                      <a:r>
                        <a:rPr dirty="0" sz="2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2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need</a:t>
                      </a:r>
                      <a:r>
                        <a:rPr dirty="0" sz="2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is</a:t>
                      </a:r>
                      <a:r>
                        <a:rPr dirty="0" sz="2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greatest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 spc="-35">
                          <a:latin typeface="Arial MT"/>
                          <a:cs typeface="Arial MT"/>
                        </a:rPr>
                        <a:t>Total</a:t>
                      </a:r>
                      <a:r>
                        <a:rPr dirty="0" sz="2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resource</a:t>
                      </a:r>
                      <a:r>
                        <a:rPr dirty="0" sz="2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flows</a:t>
                      </a:r>
                      <a:r>
                        <a:rPr dirty="0" sz="2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2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develop-</a:t>
                      </a:r>
                      <a:r>
                        <a:rPr dirty="0" sz="2000" spc="-20">
                          <a:latin typeface="Arial MT"/>
                          <a:cs typeface="Arial MT"/>
                        </a:rPr>
                        <a:t>ment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14395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2400" spc="-25">
                          <a:latin typeface="Arial MT"/>
                          <a:cs typeface="Arial MT"/>
                        </a:rPr>
                        <a:t>10C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492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>
                          <a:latin typeface="Arial MT"/>
                          <a:cs typeface="Arial MT"/>
                        </a:rPr>
                        <a:t>Reduce</a:t>
                      </a:r>
                      <a:r>
                        <a:rPr dirty="0" sz="2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transaction</a:t>
                      </a:r>
                      <a:r>
                        <a:rPr dirty="0" sz="20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costs</a:t>
                      </a:r>
                      <a:r>
                        <a:rPr dirty="0" sz="2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2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migrant remittances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673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>
                          <a:latin typeface="Arial MT"/>
                          <a:cs typeface="Arial MT"/>
                        </a:rPr>
                        <a:t>Remittance</a:t>
                      </a:r>
                      <a:r>
                        <a:rPr dirty="0" sz="2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costs</a:t>
                      </a:r>
                      <a:r>
                        <a:rPr dirty="0" sz="2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as</a:t>
                      </a:r>
                      <a:r>
                        <a:rPr dirty="0" sz="2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2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proportion</a:t>
                      </a:r>
                      <a:r>
                        <a:rPr dirty="0" sz="2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2000" spc="-25">
                          <a:latin typeface="Arial MT"/>
                          <a:cs typeface="Arial MT"/>
                        </a:rPr>
                        <a:t> the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amount</a:t>
                      </a:r>
                      <a:r>
                        <a:rPr dirty="0" sz="2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remitted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7936" y="2430500"/>
            <a:ext cx="1174762" cy="11976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8407" y="4101846"/>
            <a:ext cx="1191031" cy="12223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06476" y="1129461"/>
            <a:ext cx="1856105" cy="5509260"/>
          </a:xfrm>
          <a:prstGeom prst="rect">
            <a:avLst/>
          </a:prstGeom>
          <a:solidFill>
            <a:srgbClr val="F8CAAC"/>
          </a:solidFill>
          <a:ln w="9525">
            <a:solidFill>
              <a:srgbClr val="538235"/>
            </a:solidFill>
          </a:ln>
        </p:spPr>
        <p:txBody>
          <a:bodyPr wrap="square" lIns="0" tIns="2032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60"/>
              </a:spcBef>
            </a:pPr>
            <a:r>
              <a:rPr dirty="0" u="sng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SDG</a:t>
            </a:r>
            <a:r>
              <a:rPr dirty="0" u="sng" sz="3200" spc="-4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3200" spc="-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10</a:t>
            </a:r>
            <a:endParaRPr sz="3200">
              <a:latin typeface="Calibri"/>
              <a:cs typeface="Calibri"/>
            </a:endParaRPr>
          </a:p>
          <a:p>
            <a:pPr algn="ctr" marL="352425" marR="346710" indent="2540">
              <a:lnSpc>
                <a:spcPct val="100000"/>
              </a:lnSpc>
              <a:spcBef>
                <a:spcPts val="45"/>
              </a:spcBef>
            </a:pPr>
            <a:r>
              <a:rPr dirty="0" sz="2400" spc="-10">
                <a:latin typeface="Calibri"/>
                <a:cs typeface="Calibri"/>
              </a:rPr>
              <a:t>Three Thematic Areas</a:t>
            </a:r>
            <a:endParaRPr sz="2400">
              <a:latin typeface="Calibri"/>
              <a:cs typeface="Calibri"/>
            </a:endParaRPr>
          </a:p>
          <a:p>
            <a:pPr algn="ctr" marL="142240" marR="134620">
              <a:lnSpc>
                <a:spcPct val="100000"/>
              </a:lnSpc>
              <a:spcBef>
                <a:spcPts val="2910"/>
              </a:spcBef>
            </a:pPr>
            <a:r>
              <a:rPr dirty="0" sz="2000" spc="-10">
                <a:latin typeface="Calibri"/>
                <a:cs typeface="Calibri"/>
              </a:rPr>
              <a:t>Within-country inequalities</a:t>
            </a:r>
            <a:endParaRPr sz="2000">
              <a:latin typeface="Calibri"/>
              <a:cs typeface="Calibri"/>
            </a:endParaRPr>
          </a:p>
          <a:p>
            <a:pPr algn="ctr" marL="331470" marR="321945" indent="-1905">
              <a:lnSpc>
                <a:spcPct val="100000"/>
              </a:lnSpc>
              <a:spcBef>
                <a:spcPts val="2405"/>
              </a:spcBef>
            </a:pPr>
            <a:r>
              <a:rPr dirty="0" sz="2000" spc="-10">
                <a:latin typeface="Calibri"/>
                <a:cs typeface="Calibri"/>
              </a:rPr>
              <a:t>Between country inequalities</a:t>
            </a:r>
            <a:endParaRPr sz="2000">
              <a:latin typeface="Calibri"/>
              <a:cs typeface="Calibri"/>
            </a:endParaRPr>
          </a:p>
          <a:p>
            <a:pPr algn="ctr" marL="97790" marR="92075">
              <a:lnSpc>
                <a:spcPct val="100000"/>
              </a:lnSpc>
              <a:spcBef>
                <a:spcPts val="2400"/>
              </a:spcBef>
            </a:pPr>
            <a:r>
              <a:rPr dirty="0" sz="2000" spc="-10">
                <a:latin typeface="Calibri"/>
                <a:cs typeface="Calibri"/>
              </a:rPr>
              <a:t>Implementation towards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greater equality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270505" y="1129283"/>
          <a:ext cx="9162415" cy="5532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5140"/>
                <a:gridCol w="3041015"/>
                <a:gridCol w="3020695"/>
              </a:tblGrid>
              <a:tr h="266700">
                <a:tc>
                  <a:txBody>
                    <a:bodyPr/>
                    <a:lstStyle/>
                    <a:p>
                      <a:pPr marL="786765">
                        <a:lnSpc>
                          <a:spcPts val="2090"/>
                        </a:lnSpc>
                      </a:pPr>
                      <a:r>
                        <a:rPr dirty="0" sz="1800" spc="-10">
                          <a:solidFill>
                            <a:srgbClr val="E26C09"/>
                          </a:solidFill>
                          <a:latin typeface="Arial MT"/>
                          <a:cs typeface="Arial MT"/>
                        </a:rPr>
                        <a:t>Within-country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9120">
                        <a:lnSpc>
                          <a:spcPts val="2090"/>
                        </a:lnSpc>
                      </a:pPr>
                      <a:r>
                        <a:rPr dirty="0" sz="1800">
                          <a:solidFill>
                            <a:srgbClr val="E26C09"/>
                          </a:solidFill>
                          <a:latin typeface="Arial MT"/>
                          <a:cs typeface="Arial MT"/>
                        </a:rPr>
                        <a:t>Between</a:t>
                      </a:r>
                      <a:r>
                        <a:rPr dirty="0" sz="1800" spc="-30">
                          <a:solidFill>
                            <a:srgbClr val="E26C0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0">
                          <a:solidFill>
                            <a:srgbClr val="E26C09"/>
                          </a:solidFill>
                          <a:latin typeface="Arial MT"/>
                          <a:cs typeface="Arial MT"/>
                        </a:rPr>
                        <a:t>countries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7710">
                        <a:lnSpc>
                          <a:spcPts val="2090"/>
                        </a:lnSpc>
                      </a:pPr>
                      <a:r>
                        <a:rPr dirty="0" sz="1800" spc="-10">
                          <a:solidFill>
                            <a:srgbClr val="E26C09"/>
                          </a:solidFill>
                          <a:latin typeface="Arial MT"/>
                          <a:cs typeface="Arial MT"/>
                        </a:rPr>
                        <a:t>Implementation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5266055">
                <a:tc>
                  <a:txBody>
                    <a:bodyPr/>
                    <a:lstStyle/>
                    <a:p>
                      <a:pPr marL="68580">
                        <a:lnSpc>
                          <a:spcPts val="1565"/>
                        </a:lnSpc>
                      </a:pPr>
                      <a:r>
                        <a:rPr dirty="0" sz="1600" spc="-20">
                          <a:latin typeface="Arial MT"/>
                          <a:cs typeface="Arial MT"/>
                        </a:rPr>
                        <a:t>Targets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10.1,</a:t>
                      </a:r>
                      <a:r>
                        <a:rPr dirty="0" sz="16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10.2,</a:t>
                      </a:r>
                      <a:r>
                        <a:rPr dirty="0" sz="16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10.3</a:t>
                      </a:r>
                      <a:r>
                        <a:rPr dirty="0" sz="16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and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68580" marR="466090">
                        <a:lnSpc>
                          <a:spcPts val="1700"/>
                        </a:lnSpc>
                        <a:spcBef>
                          <a:spcPts val="140"/>
                        </a:spcBef>
                      </a:pPr>
                      <a:r>
                        <a:rPr dirty="0" sz="1600">
                          <a:latin typeface="Arial MT"/>
                          <a:cs typeface="Arial MT"/>
                        </a:rPr>
                        <a:t>10.4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address</a:t>
                      </a:r>
                      <a:r>
                        <a:rPr dirty="0" sz="16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within-country inequalities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68580" marR="123189">
                        <a:lnSpc>
                          <a:spcPct val="88900"/>
                        </a:lnSpc>
                        <a:spcBef>
                          <a:spcPts val="685"/>
                        </a:spcBef>
                      </a:pPr>
                      <a:r>
                        <a:rPr dirty="0" sz="1600">
                          <a:latin typeface="Arial MT"/>
                          <a:cs typeface="Arial MT"/>
                        </a:rPr>
                        <a:t>These</a:t>
                      </a:r>
                      <a:r>
                        <a:rPr dirty="0" sz="16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targets</a:t>
                      </a:r>
                      <a:r>
                        <a:rPr dirty="0" sz="16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transcend</a:t>
                      </a:r>
                      <a:r>
                        <a:rPr dirty="0" sz="16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social,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economic,</a:t>
                      </a:r>
                      <a:r>
                        <a:rPr dirty="0" sz="16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6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political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dimensions,</a:t>
                      </a:r>
                      <a:r>
                        <a:rPr dirty="0" sz="16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thereby</a:t>
                      </a:r>
                      <a:r>
                        <a:rPr dirty="0" sz="16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aiming</a:t>
                      </a:r>
                      <a:r>
                        <a:rPr dirty="0" sz="16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to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expand</a:t>
                      </a:r>
                      <a:r>
                        <a:rPr dirty="0" sz="16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prosperity,</a:t>
                      </a:r>
                      <a:r>
                        <a:rPr dirty="0" sz="16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inclusion,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social</a:t>
                      </a:r>
                      <a:r>
                        <a:rPr dirty="0" sz="16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protection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68580" marR="315595">
                        <a:lnSpc>
                          <a:spcPct val="89000"/>
                        </a:lnSpc>
                        <a:spcBef>
                          <a:spcPts val="705"/>
                        </a:spcBef>
                      </a:pPr>
                      <a:r>
                        <a:rPr dirty="0" sz="160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6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spread</a:t>
                      </a:r>
                      <a:r>
                        <a:rPr dirty="0" sz="16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20">
                          <a:latin typeface="Arial MT"/>
                          <a:cs typeface="Arial MT"/>
                        </a:rPr>
                        <a:t>COVID-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19</a:t>
                      </a:r>
                      <a:r>
                        <a:rPr dirty="0" sz="16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has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intensified</a:t>
                      </a:r>
                      <a:r>
                        <a:rPr dirty="0" sz="1600" spc="-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structural</a:t>
                      </a:r>
                      <a:r>
                        <a:rPr dirty="0" sz="16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and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systemic</a:t>
                      </a:r>
                      <a:r>
                        <a:rPr dirty="0" sz="16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discrimination</a:t>
                      </a:r>
                      <a:r>
                        <a:rPr dirty="0" sz="16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and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pervasive</a:t>
                      </a:r>
                      <a:r>
                        <a:rPr dirty="0" sz="16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inequalities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68580" marR="128270">
                        <a:lnSpc>
                          <a:spcPct val="89000"/>
                        </a:lnSpc>
                        <a:spcBef>
                          <a:spcPts val="705"/>
                        </a:spcBef>
                      </a:pPr>
                      <a:r>
                        <a:rPr dirty="0" sz="1600">
                          <a:latin typeface="Arial MT"/>
                          <a:cs typeface="Arial MT"/>
                        </a:rPr>
                        <a:t>From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2017-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2021</a:t>
                      </a:r>
                      <a:r>
                        <a:rPr dirty="0" sz="16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50">
                          <a:latin typeface="Arial MT"/>
                          <a:cs typeface="Arial MT"/>
                        </a:rPr>
                        <a:t>±</a:t>
                      </a:r>
                      <a:r>
                        <a:rPr dirty="0" sz="1600" spc="-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one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6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20">
                          <a:latin typeface="Arial MT"/>
                          <a:cs typeface="Arial MT"/>
                        </a:rPr>
                        <a:t>five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people</a:t>
                      </a:r>
                      <a:r>
                        <a:rPr dirty="0" sz="16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have</a:t>
                      </a:r>
                      <a:r>
                        <a:rPr dirty="0" sz="16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experienced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20">
                          <a:latin typeface="Arial MT"/>
                          <a:cs typeface="Arial MT"/>
                        </a:rPr>
                        <a:t>some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discrimination</a:t>
                      </a:r>
                      <a:r>
                        <a:rPr dirty="0" sz="16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prohibited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 under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international</a:t>
                      </a:r>
                      <a:r>
                        <a:rPr dirty="0" sz="1600" spc="-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human</a:t>
                      </a:r>
                      <a:r>
                        <a:rPr dirty="0" sz="16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rights</a:t>
                      </a:r>
                      <a:r>
                        <a:rPr dirty="0" sz="16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law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68580" marR="334010">
                        <a:lnSpc>
                          <a:spcPct val="89000"/>
                        </a:lnSpc>
                        <a:spcBef>
                          <a:spcPts val="705"/>
                        </a:spcBef>
                      </a:pPr>
                      <a:r>
                        <a:rPr dirty="0" sz="1600">
                          <a:latin typeface="Arial MT"/>
                          <a:cs typeface="Arial MT"/>
                        </a:rPr>
                        <a:t>Women</a:t>
                      </a:r>
                      <a:r>
                        <a:rPr dirty="0" sz="16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are</a:t>
                      </a:r>
                      <a:r>
                        <a:rPr dirty="0" sz="16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twice</a:t>
                      </a:r>
                      <a:r>
                        <a:rPr dirty="0" sz="16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as</a:t>
                      </a:r>
                      <a:r>
                        <a:rPr dirty="0" sz="16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likely</a:t>
                      </a:r>
                      <a:r>
                        <a:rPr dirty="0" sz="16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as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men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experience discrimination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based on </a:t>
                      </a:r>
                      <a:r>
                        <a:rPr dirty="0" sz="1600" spc="-20">
                          <a:latin typeface="Arial MT"/>
                          <a:cs typeface="Arial MT"/>
                        </a:rPr>
                        <a:t>their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gender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3D0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ts val="1565"/>
                        </a:lnSpc>
                      </a:pPr>
                      <a:r>
                        <a:rPr dirty="0" sz="1600" spc="-20">
                          <a:latin typeface="Arial MT"/>
                          <a:cs typeface="Arial MT"/>
                        </a:rPr>
                        <a:t>Targets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10.5,</a:t>
                      </a:r>
                      <a:r>
                        <a:rPr dirty="0" sz="16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10.6</a:t>
                      </a:r>
                      <a:r>
                        <a:rPr dirty="0" sz="16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6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20">
                          <a:latin typeface="Arial MT"/>
                          <a:cs typeface="Arial MT"/>
                        </a:rPr>
                        <a:t>10.7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130810" marR="287655">
                        <a:lnSpc>
                          <a:spcPts val="1700"/>
                        </a:lnSpc>
                        <a:spcBef>
                          <a:spcPts val="140"/>
                        </a:spcBef>
                      </a:pPr>
                      <a:r>
                        <a:rPr dirty="0" sz="1600">
                          <a:latin typeface="Arial MT"/>
                          <a:cs typeface="Arial MT"/>
                        </a:rPr>
                        <a:t>address</a:t>
                      </a:r>
                      <a:r>
                        <a:rPr dirty="0" sz="16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inequalities</a:t>
                      </a:r>
                      <a:r>
                        <a:rPr dirty="0" sz="16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between countries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130810" marR="124460">
                        <a:lnSpc>
                          <a:spcPct val="89000"/>
                        </a:lnSpc>
                        <a:spcBef>
                          <a:spcPts val="685"/>
                        </a:spcBef>
                      </a:pPr>
                      <a:r>
                        <a:rPr dirty="0" sz="1600">
                          <a:latin typeface="Arial MT"/>
                          <a:cs typeface="Arial MT"/>
                        </a:rPr>
                        <a:t>These</a:t>
                      </a:r>
                      <a:r>
                        <a:rPr dirty="0" sz="16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targets</a:t>
                      </a:r>
                      <a:r>
                        <a:rPr dirty="0" sz="16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give</a:t>
                      </a:r>
                      <a:r>
                        <a:rPr dirty="0" sz="16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attention</a:t>
                      </a:r>
                      <a:r>
                        <a:rPr dirty="0" sz="16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to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cross-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border</a:t>
                      </a:r>
                      <a:r>
                        <a:rPr dirty="0" sz="16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flows</a:t>
                      </a:r>
                      <a:r>
                        <a:rPr dirty="0" sz="16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6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finance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people</a:t>
                      </a:r>
                      <a:r>
                        <a:rPr dirty="0" sz="16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6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6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distribution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6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voice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global</a:t>
                      </a:r>
                      <a:r>
                        <a:rPr dirty="0" sz="16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institutions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130810" marR="111125">
                        <a:lnSpc>
                          <a:spcPct val="88900"/>
                        </a:lnSpc>
                        <a:spcBef>
                          <a:spcPts val="705"/>
                        </a:spcBef>
                      </a:pPr>
                      <a:r>
                        <a:rPr dirty="0" sz="1600">
                          <a:latin typeface="Arial MT"/>
                          <a:cs typeface="Arial MT"/>
                        </a:rPr>
                        <a:t>While</a:t>
                      </a:r>
                      <a:r>
                        <a:rPr dirty="0" sz="16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decreasing</a:t>
                      </a:r>
                      <a:r>
                        <a:rPr dirty="0" sz="16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with</a:t>
                      </a:r>
                      <a:r>
                        <a:rPr dirty="0" sz="16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20">
                          <a:latin typeface="Arial MT"/>
                          <a:cs typeface="Arial MT"/>
                        </a:rPr>
                        <a:t>3.8%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from</a:t>
                      </a:r>
                      <a:r>
                        <a:rPr dirty="0" sz="16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20">
                          <a:latin typeface="Arial MT"/>
                          <a:cs typeface="Arial MT"/>
                        </a:rPr>
                        <a:t>2013-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2017,</a:t>
                      </a:r>
                      <a:r>
                        <a:rPr dirty="0" sz="16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it</a:t>
                      </a:r>
                      <a:r>
                        <a:rPr dirty="0" sz="16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is</a:t>
                      </a:r>
                      <a:r>
                        <a:rPr dirty="0" sz="16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estimated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that</a:t>
                      </a:r>
                      <a:r>
                        <a:rPr dirty="0" sz="16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20">
                          <a:latin typeface="Arial MT"/>
                          <a:cs typeface="Arial MT"/>
                        </a:rPr>
                        <a:t>between-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country</a:t>
                      </a:r>
                      <a:r>
                        <a:rPr dirty="0" sz="16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income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inequality</a:t>
                      </a:r>
                      <a:r>
                        <a:rPr dirty="0" sz="16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rose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with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1.6%</a:t>
                      </a:r>
                      <a:r>
                        <a:rPr dirty="0" sz="16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20">
                          <a:latin typeface="Arial MT"/>
                          <a:cs typeface="Arial MT"/>
                        </a:rPr>
                        <a:t>from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2017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600" spc="-20">
                          <a:latin typeface="Arial MT"/>
                          <a:cs typeface="Arial MT"/>
                        </a:rPr>
                        <a:t> 2021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130810" marR="217804">
                        <a:lnSpc>
                          <a:spcPct val="89000"/>
                        </a:lnSpc>
                        <a:spcBef>
                          <a:spcPts val="710"/>
                        </a:spcBef>
                      </a:pPr>
                      <a:r>
                        <a:rPr dirty="0" sz="1600">
                          <a:latin typeface="Arial MT"/>
                          <a:cs typeface="Arial MT"/>
                        </a:rPr>
                        <a:t>This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increase</a:t>
                      </a:r>
                      <a:r>
                        <a:rPr dirty="0" sz="16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is</a:t>
                      </a:r>
                      <a:r>
                        <a:rPr dirty="0" sz="16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largely</a:t>
                      </a:r>
                      <a:r>
                        <a:rPr dirty="0" sz="16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due</a:t>
                      </a:r>
                      <a:r>
                        <a:rPr dirty="0" sz="16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to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impact</a:t>
                      </a:r>
                      <a:r>
                        <a:rPr dirty="0" sz="16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6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6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20">
                          <a:latin typeface="Arial MT"/>
                          <a:cs typeface="Arial MT"/>
                        </a:rPr>
                        <a:t>COVID-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19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pandemic,</a:t>
                      </a:r>
                      <a:r>
                        <a:rPr dirty="0" sz="16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may</a:t>
                      </a:r>
                      <a:r>
                        <a:rPr dirty="0" sz="16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become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entrenched</a:t>
                      </a:r>
                      <a:r>
                        <a:rPr dirty="0" sz="16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affect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households</a:t>
                      </a:r>
                      <a:r>
                        <a:rPr dirty="0" sz="16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6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low-income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countries</a:t>
                      </a:r>
                      <a:r>
                        <a:rPr dirty="0" sz="1600" spc="-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disproportionally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130810" marR="125095">
                        <a:lnSpc>
                          <a:spcPct val="87800"/>
                        </a:lnSpc>
                        <a:spcBef>
                          <a:spcPts val="725"/>
                        </a:spcBef>
                      </a:pPr>
                      <a:r>
                        <a:rPr dirty="0" sz="1600">
                          <a:latin typeface="Arial MT"/>
                          <a:cs typeface="Arial MT"/>
                        </a:rPr>
                        <a:t>This</a:t>
                      </a:r>
                      <a:r>
                        <a:rPr dirty="0" sz="16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halts</a:t>
                      </a:r>
                      <a:r>
                        <a:rPr dirty="0" sz="16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steady</a:t>
                      </a:r>
                      <a:r>
                        <a:rPr dirty="0" sz="16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decline</a:t>
                      </a:r>
                      <a:r>
                        <a:rPr dirty="0" sz="16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in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income</a:t>
                      </a:r>
                      <a:r>
                        <a:rPr dirty="0" sz="16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inequality</a:t>
                      </a:r>
                      <a:r>
                        <a:rPr dirty="0" sz="16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observed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since</a:t>
                      </a:r>
                      <a:r>
                        <a:rPr dirty="0" sz="16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20">
                          <a:latin typeface="Arial MT"/>
                          <a:cs typeface="Arial MT"/>
                        </a:rPr>
                        <a:t>1988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3D0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1565"/>
                        </a:lnSpc>
                      </a:pPr>
                      <a:r>
                        <a:rPr dirty="0" sz="1600" spc="-20">
                          <a:latin typeface="Arial MT"/>
                          <a:cs typeface="Arial MT"/>
                        </a:rPr>
                        <a:t>Targets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10.a,</a:t>
                      </a:r>
                      <a:r>
                        <a:rPr dirty="0" sz="16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10.b</a:t>
                      </a:r>
                      <a:r>
                        <a:rPr dirty="0" sz="16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6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20">
                          <a:latin typeface="Arial MT"/>
                          <a:cs typeface="Arial MT"/>
                        </a:rPr>
                        <a:t>10.c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118745">
                        <a:lnSpc>
                          <a:spcPts val="1820"/>
                        </a:lnSpc>
                      </a:pPr>
                      <a:r>
                        <a:rPr dirty="0" sz="1600">
                          <a:latin typeface="Arial MT"/>
                          <a:cs typeface="Arial MT"/>
                        </a:rPr>
                        <a:t>address</a:t>
                      </a:r>
                      <a:r>
                        <a:rPr dirty="0" sz="16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implementation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118745" marR="364490">
                        <a:lnSpc>
                          <a:spcPct val="89200"/>
                        </a:lnSpc>
                        <a:spcBef>
                          <a:spcPts val="685"/>
                        </a:spcBef>
                      </a:pPr>
                      <a:r>
                        <a:rPr dirty="0" sz="1600">
                          <a:latin typeface="Arial MT"/>
                          <a:cs typeface="Arial MT"/>
                        </a:rPr>
                        <a:t>Propose</a:t>
                      </a:r>
                      <a:r>
                        <a:rPr dirty="0" sz="16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steps</a:t>
                      </a:r>
                      <a:r>
                        <a:rPr dirty="0" sz="16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16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attaining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greater</a:t>
                      </a:r>
                      <a:r>
                        <a:rPr dirty="0" sz="16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equality</a:t>
                      </a:r>
                      <a:r>
                        <a:rPr dirty="0" sz="16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by</a:t>
                      </a:r>
                      <a:r>
                        <a:rPr dirty="0" sz="16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directing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resource</a:t>
                      </a:r>
                      <a:r>
                        <a:rPr dirty="0" sz="16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flows</a:t>
                      </a:r>
                      <a:r>
                        <a:rPr dirty="0" sz="16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toward</a:t>
                      </a:r>
                      <a:r>
                        <a:rPr dirty="0" sz="16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those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most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600" spc="-20">
                          <a:latin typeface="Arial MT"/>
                          <a:cs typeface="Arial MT"/>
                        </a:rPr>
                        <a:t> need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118745" marR="111760">
                        <a:lnSpc>
                          <a:spcPct val="89100"/>
                        </a:lnSpc>
                        <a:spcBef>
                          <a:spcPts val="690"/>
                        </a:spcBef>
                      </a:pPr>
                      <a:r>
                        <a:rPr dirty="0" sz="16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6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terms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6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progress,</a:t>
                      </a:r>
                      <a:r>
                        <a:rPr dirty="0" sz="16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decline</a:t>
                      </a:r>
                      <a:r>
                        <a:rPr dirty="0" sz="16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in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6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labour</a:t>
                      </a:r>
                      <a:r>
                        <a:rPr dirty="0" sz="16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share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6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in-</a:t>
                      </a:r>
                      <a:r>
                        <a:rPr dirty="0" sz="1600" spc="-20">
                          <a:latin typeface="Arial MT"/>
                          <a:cs typeface="Arial MT"/>
                        </a:rPr>
                        <a:t>come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from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 2014-</a:t>
                      </a:r>
                      <a:r>
                        <a:rPr dirty="0" sz="1600" spc="-20">
                          <a:latin typeface="Arial MT"/>
                          <a:cs typeface="Arial MT"/>
                        </a:rPr>
                        <a:t>2019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118745" marR="93345">
                        <a:lnSpc>
                          <a:spcPct val="89100"/>
                        </a:lnSpc>
                        <a:spcBef>
                          <a:spcPts val="700"/>
                        </a:spcBef>
                      </a:pPr>
                      <a:r>
                        <a:rPr dirty="0" sz="1600">
                          <a:latin typeface="Arial MT"/>
                          <a:cs typeface="Arial MT"/>
                        </a:rPr>
                        <a:t>Europe</a:t>
                      </a:r>
                      <a:r>
                        <a:rPr dirty="0" sz="16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6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North</a:t>
                      </a:r>
                      <a:r>
                        <a:rPr dirty="0" sz="1600" spc="-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America</a:t>
                      </a:r>
                      <a:r>
                        <a:rPr dirty="0" sz="16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is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driving</a:t>
                      </a:r>
                      <a:r>
                        <a:rPr dirty="0" sz="16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decline,</a:t>
                      </a:r>
                      <a:r>
                        <a:rPr dirty="0" sz="16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while</a:t>
                      </a:r>
                      <a:r>
                        <a:rPr dirty="0" sz="16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Oceania,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Central</a:t>
                      </a:r>
                      <a:r>
                        <a:rPr dirty="0" sz="16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6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Southern</a:t>
                      </a:r>
                      <a:r>
                        <a:rPr dirty="0" sz="1600" spc="-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Asia</a:t>
                      </a:r>
                      <a:r>
                        <a:rPr dirty="0" sz="16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20">
                          <a:latin typeface="Arial MT"/>
                          <a:cs typeface="Arial MT"/>
                        </a:rPr>
                        <a:t>also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show</a:t>
                      </a:r>
                      <a:r>
                        <a:rPr dirty="0" sz="16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significant</a:t>
                      </a:r>
                      <a:r>
                        <a:rPr dirty="0" sz="16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declines,</a:t>
                      </a:r>
                      <a:r>
                        <a:rPr dirty="0" sz="16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20">
                          <a:latin typeface="Arial MT"/>
                          <a:cs typeface="Arial MT"/>
                        </a:rPr>
                        <a:t>thus ex-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acerbate</a:t>
                      </a:r>
                      <a:r>
                        <a:rPr dirty="0" sz="16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income</a:t>
                      </a:r>
                      <a:r>
                        <a:rPr dirty="0" sz="16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inequality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118745" marR="82550">
                        <a:lnSpc>
                          <a:spcPct val="89000"/>
                        </a:lnSpc>
                        <a:spcBef>
                          <a:spcPts val="695"/>
                        </a:spcBef>
                      </a:pPr>
                      <a:r>
                        <a:rPr dirty="0" sz="1600" spc="-10">
                          <a:latin typeface="Arial MT"/>
                          <a:cs typeface="Arial MT"/>
                        </a:rPr>
                        <a:t>However,</a:t>
                      </a:r>
                      <a:r>
                        <a:rPr dirty="0" sz="16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sub-Saharan</a:t>
                      </a:r>
                      <a:r>
                        <a:rPr dirty="0" sz="1600" spc="-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Africa, Latin</a:t>
                      </a:r>
                      <a:r>
                        <a:rPr dirty="0" sz="1600" spc="-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America</a:t>
                      </a:r>
                      <a:r>
                        <a:rPr dirty="0" sz="16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&amp;</a:t>
                      </a:r>
                      <a:r>
                        <a:rPr dirty="0" sz="16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the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Caribbean,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6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Eastern</a:t>
                      </a:r>
                      <a:r>
                        <a:rPr dirty="0" sz="16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&amp;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South-Eastern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Asia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are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showing</a:t>
                      </a:r>
                      <a:r>
                        <a:rPr dirty="0" sz="16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in-creases,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although</a:t>
                      </a:r>
                      <a:r>
                        <a:rPr dirty="0" sz="16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occurring</a:t>
                      </a:r>
                      <a:r>
                        <a:rPr dirty="0" sz="16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from</a:t>
                      </a:r>
                      <a:r>
                        <a:rPr dirty="0" sz="16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5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600" spc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lower</a:t>
                      </a:r>
                      <a:r>
                        <a:rPr dirty="0" sz="16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>
                          <a:latin typeface="Arial MT"/>
                          <a:cs typeface="Arial MT"/>
                        </a:rPr>
                        <a:t>starting</a:t>
                      </a:r>
                      <a:r>
                        <a:rPr dirty="0" sz="16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600" spc="-10">
                          <a:latin typeface="Arial MT"/>
                          <a:cs typeface="Arial MT"/>
                        </a:rPr>
                        <a:t>point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3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24002" y="990600"/>
            <a:ext cx="11496675" cy="1116330"/>
            <a:chOff x="324002" y="990600"/>
            <a:chExt cx="11496675" cy="1116330"/>
          </a:xfrm>
        </p:grpSpPr>
        <p:sp>
          <p:nvSpPr>
            <p:cNvPr id="3" name="object 3" descr=""/>
            <p:cNvSpPr/>
            <p:nvPr/>
          </p:nvSpPr>
          <p:spPr>
            <a:xfrm>
              <a:off x="328764" y="1151381"/>
              <a:ext cx="11487150" cy="671830"/>
            </a:xfrm>
            <a:custGeom>
              <a:avLst/>
              <a:gdLst/>
              <a:ahLst/>
              <a:cxnLst/>
              <a:rect l="l" t="t" r="r" b="b"/>
              <a:pathLst>
                <a:path w="11487150" h="671830">
                  <a:moveTo>
                    <a:pt x="11486642" y="0"/>
                  </a:moveTo>
                  <a:lnTo>
                    <a:pt x="0" y="0"/>
                  </a:lnTo>
                  <a:lnTo>
                    <a:pt x="0" y="671449"/>
                  </a:lnTo>
                  <a:lnTo>
                    <a:pt x="11486642" y="671449"/>
                  </a:lnTo>
                  <a:lnTo>
                    <a:pt x="11486642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28764" y="1151381"/>
              <a:ext cx="11487150" cy="671830"/>
            </a:xfrm>
            <a:custGeom>
              <a:avLst/>
              <a:gdLst/>
              <a:ahLst/>
              <a:cxnLst/>
              <a:rect l="l" t="t" r="r" b="b"/>
              <a:pathLst>
                <a:path w="11487150" h="671830">
                  <a:moveTo>
                    <a:pt x="0" y="671449"/>
                  </a:moveTo>
                  <a:lnTo>
                    <a:pt x="11486642" y="671449"/>
                  </a:lnTo>
                  <a:lnTo>
                    <a:pt x="11486642" y="0"/>
                  </a:lnTo>
                  <a:lnTo>
                    <a:pt x="0" y="0"/>
                  </a:lnTo>
                  <a:lnTo>
                    <a:pt x="0" y="671449"/>
                  </a:lnTo>
                  <a:close/>
                </a:path>
              </a:pathLst>
            </a:custGeom>
            <a:ln w="9525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98875" y="990600"/>
              <a:ext cx="5776722" cy="111632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00373" y="1107135"/>
            <a:ext cx="514921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30"/>
              <a:t>Significance</a:t>
            </a:r>
            <a:r>
              <a:rPr dirty="0" sz="4000" spc="-150"/>
              <a:t> </a:t>
            </a:r>
            <a:r>
              <a:rPr dirty="0" sz="4000"/>
              <a:t>of</a:t>
            </a:r>
            <a:r>
              <a:rPr dirty="0" sz="4000" spc="-120"/>
              <a:t> </a:t>
            </a:r>
            <a:r>
              <a:rPr dirty="0" sz="4000"/>
              <a:t>SDG</a:t>
            </a:r>
            <a:r>
              <a:rPr dirty="0" sz="4000" spc="-140"/>
              <a:t> </a:t>
            </a:r>
            <a:r>
              <a:rPr dirty="0" sz="4000"/>
              <a:t>10</a:t>
            </a:r>
            <a:r>
              <a:rPr dirty="0" sz="4000" spc="-125"/>
              <a:t> </a:t>
            </a:r>
            <a:r>
              <a:rPr dirty="0" sz="4000" spc="-25"/>
              <a:t>(1)</a:t>
            </a:r>
            <a:endParaRPr sz="4000"/>
          </a:p>
        </p:txBody>
      </p:sp>
      <p:grpSp>
        <p:nvGrpSpPr>
          <p:cNvPr id="7" name="object 7" descr=""/>
          <p:cNvGrpSpPr/>
          <p:nvPr/>
        </p:nvGrpSpPr>
        <p:grpSpPr>
          <a:xfrm>
            <a:off x="256121" y="74434"/>
            <a:ext cx="11574145" cy="6788784"/>
            <a:chOff x="256121" y="74434"/>
            <a:chExt cx="11574145" cy="6788784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80667" y="74434"/>
              <a:ext cx="1449287" cy="106805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9722" y="139344"/>
              <a:ext cx="2339467" cy="86090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65097" y="189823"/>
              <a:ext cx="1845526" cy="738833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348221" y="1843531"/>
              <a:ext cx="11477625" cy="5014595"/>
            </a:xfrm>
            <a:custGeom>
              <a:avLst/>
              <a:gdLst/>
              <a:ahLst/>
              <a:cxnLst/>
              <a:rect l="l" t="t" r="r" b="b"/>
              <a:pathLst>
                <a:path w="11477625" h="5014595">
                  <a:moveTo>
                    <a:pt x="11477244" y="0"/>
                  </a:moveTo>
                  <a:lnTo>
                    <a:pt x="0" y="0"/>
                  </a:lnTo>
                  <a:lnTo>
                    <a:pt x="0" y="5014468"/>
                  </a:lnTo>
                  <a:lnTo>
                    <a:pt x="11477244" y="5014468"/>
                  </a:lnTo>
                  <a:lnTo>
                    <a:pt x="114772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48221" y="1843531"/>
              <a:ext cx="11477625" cy="5014595"/>
            </a:xfrm>
            <a:custGeom>
              <a:avLst/>
              <a:gdLst/>
              <a:ahLst/>
              <a:cxnLst/>
              <a:rect l="l" t="t" r="r" b="b"/>
              <a:pathLst>
                <a:path w="11477625" h="5014595">
                  <a:moveTo>
                    <a:pt x="0" y="5014468"/>
                  </a:moveTo>
                  <a:lnTo>
                    <a:pt x="11477244" y="5014468"/>
                  </a:lnTo>
                  <a:lnTo>
                    <a:pt x="11477244" y="0"/>
                  </a:lnTo>
                  <a:lnTo>
                    <a:pt x="0" y="0"/>
                  </a:lnTo>
                  <a:lnTo>
                    <a:pt x="0" y="5014468"/>
                  </a:lnTo>
                  <a:close/>
                </a:path>
              </a:pathLst>
            </a:custGeom>
            <a:ln w="9525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427126" y="1857247"/>
            <a:ext cx="11256010" cy="4781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6055" algn="l"/>
              </a:tabLst>
            </a:pPr>
            <a:r>
              <a:rPr dirty="0" sz="2400">
                <a:latin typeface="Calibri"/>
                <a:cs typeface="Calibri"/>
              </a:rPr>
              <a:t>SDG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10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firstly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refers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inequalities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income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wealth,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which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generally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accepted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to </a:t>
            </a:r>
            <a:r>
              <a:rPr dirty="0" sz="2400" spc="-25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be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severe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continue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widening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globally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(Oxfam,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2023)</a:t>
            </a:r>
            <a:endParaRPr sz="2400">
              <a:latin typeface="Calibri"/>
              <a:cs typeface="Calibri"/>
            </a:endParaRPr>
          </a:p>
          <a:p>
            <a:pPr marL="184785" marR="7617459" indent="-172720">
              <a:lnSpc>
                <a:spcPct val="100000"/>
              </a:lnSpc>
              <a:buFont typeface="Arial MT"/>
              <a:buChar char="•"/>
              <a:tabLst>
                <a:tab pos="186055" algn="l"/>
              </a:tabLst>
            </a:pP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richest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10%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world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population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earns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52%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of </a:t>
            </a:r>
            <a:r>
              <a:rPr dirty="0" sz="2400" spc="-25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global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income,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poorest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half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only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8.5%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it</a:t>
            </a:r>
            <a:endParaRPr sz="2400">
              <a:latin typeface="Calibri"/>
              <a:cs typeface="Calibri"/>
            </a:endParaRPr>
          </a:p>
          <a:p>
            <a:pPr marL="184785" marR="8005445" indent="-1727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6055" algn="l"/>
              </a:tabLst>
            </a:pPr>
            <a:r>
              <a:rPr dirty="0" sz="2400" spc="-10">
                <a:latin typeface="Calibri"/>
                <a:cs typeface="Calibri"/>
              </a:rPr>
              <a:t>Wealth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inequalities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even </a:t>
            </a:r>
            <a:r>
              <a:rPr dirty="0" sz="2400" spc="-2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more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pronounced</a:t>
            </a:r>
            <a:endParaRPr sz="2400">
              <a:latin typeface="Calibri"/>
              <a:cs typeface="Calibri"/>
            </a:endParaRPr>
          </a:p>
          <a:p>
            <a:pPr marL="184785" marR="7543800" indent="-172720">
              <a:lnSpc>
                <a:spcPct val="100000"/>
              </a:lnSpc>
              <a:buFont typeface="Arial MT"/>
              <a:buChar char="•"/>
              <a:tabLst>
                <a:tab pos="186055" algn="l"/>
              </a:tabLst>
            </a:pP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poorest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half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world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population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barely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owns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any </a:t>
            </a:r>
            <a:r>
              <a:rPr dirty="0" sz="2400" spc="-25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wealth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(2%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total)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while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richest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10%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owns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76%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all </a:t>
            </a:r>
            <a:r>
              <a:rPr dirty="0" sz="2400" spc="-25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wealth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(Chancel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et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al.,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2022)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72127" y="2669412"/>
            <a:ext cx="7108571" cy="41885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24002" y="990600"/>
            <a:ext cx="11496675" cy="1116330"/>
            <a:chOff x="324002" y="990600"/>
            <a:chExt cx="11496675" cy="1116330"/>
          </a:xfrm>
        </p:grpSpPr>
        <p:sp>
          <p:nvSpPr>
            <p:cNvPr id="3" name="object 3" descr=""/>
            <p:cNvSpPr/>
            <p:nvPr/>
          </p:nvSpPr>
          <p:spPr>
            <a:xfrm>
              <a:off x="328764" y="1151381"/>
              <a:ext cx="11487150" cy="671830"/>
            </a:xfrm>
            <a:custGeom>
              <a:avLst/>
              <a:gdLst/>
              <a:ahLst/>
              <a:cxnLst/>
              <a:rect l="l" t="t" r="r" b="b"/>
              <a:pathLst>
                <a:path w="11487150" h="671830">
                  <a:moveTo>
                    <a:pt x="11486642" y="0"/>
                  </a:moveTo>
                  <a:lnTo>
                    <a:pt x="0" y="0"/>
                  </a:lnTo>
                  <a:lnTo>
                    <a:pt x="0" y="671449"/>
                  </a:lnTo>
                  <a:lnTo>
                    <a:pt x="11486642" y="671449"/>
                  </a:lnTo>
                  <a:lnTo>
                    <a:pt x="11486642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28764" y="1151381"/>
              <a:ext cx="11487150" cy="671830"/>
            </a:xfrm>
            <a:custGeom>
              <a:avLst/>
              <a:gdLst/>
              <a:ahLst/>
              <a:cxnLst/>
              <a:rect l="l" t="t" r="r" b="b"/>
              <a:pathLst>
                <a:path w="11487150" h="671830">
                  <a:moveTo>
                    <a:pt x="0" y="671449"/>
                  </a:moveTo>
                  <a:lnTo>
                    <a:pt x="11486642" y="671449"/>
                  </a:lnTo>
                  <a:lnTo>
                    <a:pt x="11486642" y="0"/>
                  </a:lnTo>
                  <a:lnTo>
                    <a:pt x="0" y="0"/>
                  </a:lnTo>
                  <a:lnTo>
                    <a:pt x="0" y="671449"/>
                  </a:lnTo>
                  <a:close/>
                </a:path>
              </a:pathLst>
            </a:custGeom>
            <a:ln w="9525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98875" y="990600"/>
              <a:ext cx="5776722" cy="111632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00373" y="1107135"/>
            <a:ext cx="514921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30"/>
              <a:t>Significance</a:t>
            </a:r>
            <a:r>
              <a:rPr dirty="0" sz="4000" spc="-150"/>
              <a:t> </a:t>
            </a:r>
            <a:r>
              <a:rPr dirty="0" sz="4000"/>
              <a:t>of</a:t>
            </a:r>
            <a:r>
              <a:rPr dirty="0" sz="4000" spc="-120"/>
              <a:t> </a:t>
            </a:r>
            <a:r>
              <a:rPr dirty="0" sz="4000"/>
              <a:t>SDG</a:t>
            </a:r>
            <a:r>
              <a:rPr dirty="0" sz="4000" spc="-140"/>
              <a:t> </a:t>
            </a:r>
            <a:r>
              <a:rPr dirty="0" sz="4000"/>
              <a:t>10</a:t>
            </a:r>
            <a:r>
              <a:rPr dirty="0" sz="4000" spc="-125"/>
              <a:t> </a:t>
            </a:r>
            <a:r>
              <a:rPr dirty="0" sz="4000" spc="-25"/>
              <a:t>(2)</a:t>
            </a:r>
            <a:endParaRPr sz="4000"/>
          </a:p>
        </p:txBody>
      </p:sp>
      <p:grpSp>
        <p:nvGrpSpPr>
          <p:cNvPr id="7" name="object 7" descr=""/>
          <p:cNvGrpSpPr/>
          <p:nvPr/>
        </p:nvGrpSpPr>
        <p:grpSpPr>
          <a:xfrm>
            <a:off x="256121" y="74434"/>
            <a:ext cx="11574145" cy="6788784"/>
            <a:chOff x="256121" y="74434"/>
            <a:chExt cx="11574145" cy="6788784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80667" y="74434"/>
              <a:ext cx="1449287" cy="106805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9722" y="139344"/>
              <a:ext cx="2339467" cy="86090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65097" y="189823"/>
              <a:ext cx="1845526" cy="738833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348221" y="1843531"/>
              <a:ext cx="11477625" cy="5014595"/>
            </a:xfrm>
            <a:custGeom>
              <a:avLst/>
              <a:gdLst/>
              <a:ahLst/>
              <a:cxnLst/>
              <a:rect l="l" t="t" r="r" b="b"/>
              <a:pathLst>
                <a:path w="11477625" h="5014595">
                  <a:moveTo>
                    <a:pt x="11477244" y="0"/>
                  </a:moveTo>
                  <a:lnTo>
                    <a:pt x="0" y="0"/>
                  </a:lnTo>
                  <a:lnTo>
                    <a:pt x="0" y="5014468"/>
                  </a:lnTo>
                  <a:lnTo>
                    <a:pt x="11477244" y="5014468"/>
                  </a:lnTo>
                  <a:lnTo>
                    <a:pt x="114772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48221" y="1843531"/>
              <a:ext cx="11477625" cy="5014595"/>
            </a:xfrm>
            <a:custGeom>
              <a:avLst/>
              <a:gdLst/>
              <a:ahLst/>
              <a:cxnLst/>
              <a:rect l="l" t="t" r="r" b="b"/>
              <a:pathLst>
                <a:path w="11477625" h="5014595">
                  <a:moveTo>
                    <a:pt x="0" y="5014468"/>
                  </a:moveTo>
                  <a:lnTo>
                    <a:pt x="11477244" y="5014468"/>
                  </a:lnTo>
                  <a:lnTo>
                    <a:pt x="11477244" y="0"/>
                  </a:lnTo>
                  <a:lnTo>
                    <a:pt x="0" y="0"/>
                  </a:lnTo>
                  <a:lnTo>
                    <a:pt x="0" y="5014468"/>
                  </a:lnTo>
                  <a:close/>
                </a:path>
              </a:pathLst>
            </a:custGeom>
            <a:ln w="9525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427126" y="1857247"/>
            <a:ext cx="10894060" cy="4781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6055" algn="l"/>
              </a:tabLst>
            </a:pPr>
            <a:r>
              <a:rPr dirty="0" sz="2400" spc="-10">
                <a:latin typeface="Calibri"/>
                <a:cs typeface="Calibri"/>
              </a:rPr>
              <a:t>Regarding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economic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inequality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between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countries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regions,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picture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revealed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by </a:t>
            </a:r>
            <a:r>
              <a:rPr dirty="0" sz="2400" spc="-25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World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Inequality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Report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(Chancel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et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al.,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2022)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equally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worrying</a:t>
            </a:r>
            <a:endParaRPr sz="2400">
              <a:latin typeface="Calibri"/>
              <a:cs typeface="Calibri"/>
            </a:endParaRPr>
          </a:p>
          <a:p>
            <a:pPr marL="184785" marR="6446520" indent="-172720">
              <a:lnSpc>
                <a:spcPct val="100000"/>
              </a:lnSpc>
              <a:buFont typeface="Arial MT"/>
              <a:buChar char="•"/>
              <a:tabLst>
                <a:tab pos="186055" algn="l"/>
              </a:tabLst>
            </a:pP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figure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shows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average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income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across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world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regions,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expressed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as</a:t>
            </a:r>
            <a:endParaRPr sz="2400">
              <a:latin typeface="Calibri"/>
              <a:cs typeface="Calibri"/>
            </a:endParaRPr>
          </a:p>
          <a:p>
            <a:pPr marL="186055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%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global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average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income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  <a:p>
            <a:pPr marL="186055">
              <a:lnSpc>
                <a:spcPct val="100000"/>
              </a:lnSpc>
            </a:pPr>
            <a:r>
              <a:rPr dirty="0" sz="2400" spc="-10">
                <a:latin typeface="Calibri"/>
                <a:cs typeface="Calibri"/>
              </a:rPr>
              <a:t>€16,700/y</a:t>
            </a:r>
            <a:endParaRPr sz="2400">
              <a:latin typeface="Calibri"/>
              <a:cs typeface="Calibri"/>
            </a:endParaRPr>
          </a:p>
          <a:p>
            <a:pPr marL="184785" marR="6360795" indent="-1727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6055" algn="l"/>
              </a:tabLst>
            </a:pPr>
            <a:r>
              <a:rPr dirty="0" sz="2400" spc="-10">
                <a:latin typeface="Calibri"/>
                <a:cs typeface="Calibri"/>
              </a:rPr>
              <a:t>Average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income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varies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from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0.31 </a:t>
            </a:r>
            <a:r>
              <a:rPr dirty="0" sz="2400" spc="-2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(31%)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global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average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SSA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to </a:t>
            </a:r>
            <a:r>
              <a:rPr dirty="0" sz="2400" spc="-25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more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than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X3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global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average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North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America</a:t>
            </a:r>
            <a:endParaRPr sz="2400">
              <a:latin typeface="Calibri"/>
              <a:cs typeface="Calibri"/>
            </a:endParaRPr>
          </a:p>
          <a:p>
            <a:pPr marL="184785" marR="6358890" indent="-172720">
              <a:lnSpc>
                <a:spcPct val="100000"/>
              </a:lnSpc>
              <a:buFont typeface="Arial MT"/>
              <a:buChar char="•"/>
              <a:tabLst>
                <a:tab pos="186055" algn="l"/>
              </a:tabLst>
            </a:pPr>
            <a:r>
              <a:rPr dirty="0" sz="2400" spc="-10">
                <a:latin typeface="Calibri"/>
                <a:cs typeface="Calibri"/>
              </a:rPr>
              <a:t>Average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North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American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earns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6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to </a:t>
            </a:r>
            <a:r>
              <a:rPr dirty="0" sz="2400" spc="-25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10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times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more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than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average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SSA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resident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(Chancel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et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al.,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2022)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0813" y="2687319"/>
            <a:ext cx="6714617" cy="41706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879" y="1199248"/>
            <a:ext cx="11477625" cy="728345"/>
          </a:xfrm>
          <a:prstGeom prst="rect"/>
          <a:solidFill>
            <a:srgbClr val="E1EFD9"/>
          </a:solidFill>
          <a:ln w="9525">
            <a:solidFill>
              <a:srgbClr val="001F5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2540">
              <a:lnSpc>
                <a:spcPts val="4960"/>
              </a:lnSpc>
            </a:pPr>
            <a:r>
              <a:rPr dirty="0" spc="-35">
                <a:solidFill>
                  <a:srgbClr val="000000"/>
                </a:solidFill>
              </a:rPr>
              <a:t>Significance</a:t>
            </a:r>
            <a:r>
              <a:rPr dirty="0" spc="-15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dirty="0" spc="-13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SDG</a:t>
            </a:r>
            <a:r>
              <a:rPr dirty="0" spc="-17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10</a:t>
            </a:r>
            <a:r>
              <a:rPr dirty="0" spc="-140">
                <a:solidFill>
                  <a:srgbClr val="000000"/>
                </a:solidFill>
              </a:rPr>
              <a:t> </a:t>
            </a:r>
            <a:r>
              <a:rPr dirty="0" spc="-25">
                <a:solidFill>
                  <a:srgbClr val="000000"/>
                </a:solidFill>
              </a:rPr>
              <a:t>(3)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17751" y="0"/>
            <a:ext cx="1449287" cy="106349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121" y="151435"/>
            <a:ext cx="1657120" cy="75016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10975" y="156021"/>
            <a:ext cx="2085318" cy="6391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789" y="244630"/>
            <a:ext cx="2529536" cy="58803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65097" y="189823"/>
            <a:ext cx="1845526" cy="738833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362267" y="2067293"/>
            <a:ext cx="11487150" cy="4410710"/>
            <a:chOff x="362267" y="2067293"/>
            <a:chExt cx="11487150" cy="4410710"/>
          </a:xfrm>
        </p:grpSpPr>
        <p:sp>
          <p:nvSpPr>
            <p:cNvPr id="9" name="object 9" descr=""/>
            <p:cNvSpPr/>
            <p:nvPr/>
          </p:nvSpPr>
          <p:spPr>
            <a:xfrm>
              <a:off x="367029" y="2072055"/>
              <a:ext cx="11477625" cy="4401185"/>
            </a:xfrm>
            <a:custGeom>
              <a:avLst/>
              <a:gdLst/>
              <a:ahLst/>
              <a:cxnLst/>
              <a:rect l="l" t="t" r="r" b="b"/>
              <a:pathLst>
                <a:path w="11477625" h="4401185">
                  <a:moveTo>
                    <a:pt x="11477244" y="0"/>
                  </a:moveTo>
                  <a:lnTo>
                    <a:pt x="0" y="0"/>
                  </a:lnTo>
                  <a:lnTo>
                    <a:pt x="0" y="4401185"/>
                  </a:lnTo>
                  <a:lnTo>
                    <a:pt x="11477244" y="4401185"/>
                  </a:lnTo>
                  <a:lnTo>
                    <a:pt x="114772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67029" y="2072055"/>
              <a:ext cx="11477625" cy="4401185"/>
            </a:xfrm>
            <a:custGeom>
              <a:avLst/>
              <a:gdLst/>
              <a:ahLst/>
              <a:cxnLst/>
              <a:rect l="l" t="t" r="r" b="b"/>
              <a:pathLst>
                <a:path w="11477625" h="4401185">
                  <a:moveTo>
                    <a:pt x="0" y="4401185"/>
                  </a:moveTo>
                  <a:lnTo>
                    <a:pt x="11477244" y="4401185"/>
                  </a:lnTo>
                  <a:lnTo>
                    <a:pt x="11477244" y="0"/>
                  </a:lnTo>
                  <a:lnTo>
                    <a:pt x="0" y="0"/>
                  </a:lnTo>
                  <a:lnTo>
                    <a:pt x="0" y="4401185"/>
                  </a:lnTo>
                  <a:close/>
                </a:path>
              </a:pathLst>
            </a:custGeom>
            <a:ln w="9525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84785" marR="381635" indent="-1727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86055" algn="l"/>
              </a:tabLst>
            </a:pPr>
            <a:r>
              <a:rPr dirty="0" sz="2800" spc="-10"/>
              <a:t>Regarding</a:t>
            </a:r>
            <a:r>
              <a:rPr dirty="0" sz="2800" spc="-90"/>
              <a:t> </a:t>
            </a:r>
            <a:r>
              <a:rPr dirty="0" sz="2800"/>
              <a:t>economic</a:t>
            </a:r>
            <a:r>
              <a:rPr dirty="0" sz="2800" spc="-70"/>
              <a:t> </a:t>
            </a:r>
            <a:r>
              <a:rPr dirty="0" sz="2800"/>
              <a:t>inequality</a:t>
            </a:r>
            <a:r>
              <a:rPr dirty="0" sz="2800" spc="-60"/>
              <a:t> </a:t>
            </a:r>
            <a:r>
              <a:rPr dirty="0" sz="2800"/>
              <a:t>within</a:t>
            </a:r>
            <a:r>
              <a:rPr dirty="0" sz="2800" spc="-65"/>
              <a:t> </a:t>
            </a:r>
            <a:r>
              <a:rPr dirty="0" sz="2800"/>
              <a:t>countries</a:t>
            </a:r>
            <a:r>
              <a:rPr dirty="0" sz="2800" spc="-55"/>
              <a:t> </a:t>
            </a:r>
            <a:r>
              <a:rPr dirty="0" sz="2800"/>
              <a:t>and</a:t>
            </a:r>
            <a:r>
              <a:rPr dirty="0" sz="2800" spc="-70"/>
              <a:t> </a:t>
            </a:r>
            <a:r>
              <a:rPr dirty="0" sz="2800"/>
              <a:t>regions,</a:t>
            </a:r>
            <a:r>
              <a:rPr dirty="0" sz="2800" spc="-55"/>
              <a:t> </a:t>
            </a:r>
            <a:r>
              <a:rPr dirty="0" sz="2800"/>
              <a:t>the</a:t>
            </a:r>
            <a:r>
              <a:rPr dirty="0" sz="2800" spc="-80"/>
              <a:t> </a:t>
            </a:r>
            <a:r>
              <a:rPr dirty="0" sz="2800"/>
              <a:t>picture</a:t>
            </a:r>
            <a:r>
              <a:rPr dirty="0" sz="2800" spc="-60"/>
              <a:t> </a:t>
            </a:r>
            <a:r>
              <a:rPr dirty="0" sz="2800" spc="-25"/>
              <a:t>is </a:t>
            </a:r>
            <a:r>
              <a:rPr dirty="0" sz="2800" spc="-25"/>
              <a:t>	</a:t>
            </a:r>
            <a:r>
              <a:rPr dirty="0" sz="2800"/>
              <a:t>equally</a:t>
            </a:r>
            <a:r>
              <a:rPr dirty="0" sz="2800" spc="-40"/>
              <a:t> </a:t>
            </a:r>
            <a:r>
              <a:rPr dirty="0" sz="2800"/>
              <a:t>worrying</a:t>
            </a:r>
            <a:r>
              <a:rPr dirty="0" sz="2800" spc="-30"/>
              <a:t> </a:t>
            </a:r>
            <a:r>
              <a:rPr dirty="0" sz="2800"/>
              <a:t>(Chancel</a:t>
            </a:r>
            <a:r>
              <a:rPr dirty="0" sz="2800" spc="-30"/>
              <a:t> </a:t>
            </a:r>
            <a:r>
              <a:rPr dirty="0" sz="2800"/>
              <a:t>et</a:t>
            </a:r>
            <a:r>
              <a:rPr dirty="0" sz="2800" spc="-50"/>
              <a:t> </a:t>
            </a:r>
            <a:r>
              <a:rPr dirty="0" sz="2800"/>
              <a:t>al.,</a:t>
            </a:r>
            <a:r>
              <a:rPr dirty="0" sz="2800" spc="-45"/>
              <a:t> </a:t>
            </a:r>
            <a:r>
              <a:rPr dirty="0" sz="2800" spc="-10"/>
              <a:t>2022)</a:t>
            </a:r>
            <a:endParaRPr sz="2800"/>
          </a:p>
          <a:p>
            <a:pPr marL="184785" marR="424180" indent="-172720">
              <a:lnSpc>
                <a:spcPct val="100000"/>
              </a:lnSpc>
              <a:buFont typeface="Arial MT"/>
              <a:buChar char="•"/>
              <a:tabLst>
                <a:tab pos="186055" algn="l"/>
              </a:tabLst>
            </a:pPr>
            <a:r>
              <a:rPr dirty="0" sz="2800"/>
              <a:t>In</a:t>
            </a:r>
            <a:r>
              <a:rPr dirty="0" sz="2800" spc="-70"/>
              <a:t> </a:t>
            </a:r>
            <a:r>
              <a:rPr dirty="0" sz="2800"/>
              <a:t>no</a:t>
            </a:r>
            <a:r>
              <a:rPr dirty="0" sz="2800" spc="-55"/>
              <a:t> </a:t>
            </a:r>
            <a:r>
              <a:rPr dirty="0" sz="2800"/>
              <a:t>country</a:t>
            </a:r>
            <a:r>
              <a:rPr dirty="0" sz="2800" spc="-45"/>
              <a:t> </a:t>
            </a:r>
            <a:r>
              <a:rPr dirty="0" sz="2800"/>
              <a:t>or</a:t>
            </a:r>
            <a:r>
              <a:rPr dirty="0" sz="2800" spc="-65"/>
              <a:t> </a:t>
            </a:r>
            <a:r>
              <a:rPr dirty="0" sz="2800"/>
              <a:t>region,</a:t>
            </a:r>
            <a:r>
              <a:rPr dirty="0" sz="2800" spc="-55"/>
              <a:t> </a:t>
            </a:r>
            <a:r>
              <a:rPr dirty="0" sz="2800"/>
              <a:t>the</a:t>
            </a:r>
            <a:r>
              <a:rPr dirty="0" sz="2800" spc="-65"/>
              <a:t> </a:t>
            </a:r>
            <a:r>
              <a:rPr dirty="0" sz="2800"/>
              <a:t>poorest</a:t>
            </a:r>
            <a:r>
              <a:rPr dirty="0" sz="2800" spc="-50"/>
              <a:t> </a:t>
            </a:r>
            <a:r>
              <a:rPr dirty="0" sz="2800"/>
              <a:t>50%</a:t>
            </a:r>
            <a:r>
              <a:rPr dirty="0" sz="2800" spc="-45"/>
              <a:t> </a:t>
            </a:r>
            <a:r>
              <a:rPr dirty="0" sz="2800"/>
              <a:t>of</a:t>
            </a:r>
            <a:r>
              <a:rPr dirty="0" sz="2800" spc="-75"/>
              <a:t> </a:t>
            </a:r>
            <a:r>
              <a:rPr dirty="0" sz="2800"/>
              <a:t>the</a:t>
            </a:r>
            <a:r>
              <a:rPr dirty="0" sz="2800" spc="-60"/>
              <a:t> </a:t>
            </a:r>
            <a:r>
              <a:rPr dirty="0" sz="2800"/>
              <a:t>population</a:t>
            </a:r>
            <a:r>
              <a:rPr dirty="0" sz="2800" spc="-25"/>
              <a:t> </a:t>
            </a:r>
            <a:r>
              <a:rPr dirty="0" sz="2800"/>
              <a:t>captures</a:t>
            </a:r>
            <a:r>
              <a:rPr dirty="0" sz="2800" spc="-50"/>
              <a:t> </a:t>
            </a:r>
            <a:r>
              <a:rPr dirty="0" sz="2800" spc="-20"/>
              <a:t>more </a:t>
            </a:r>
            <a:r>
              <a:rPr dirty="0" sz="2800" spc="-20"/>
              <a:t>	</a:t>
            </a:r>
            <a:r>
              <a:rPr dirty="0" sz="2800"/>
              <a:t>than</a:t>
            </a:r>
            <a:r>
              <a:rPr dirty="0" sz="2800" spc="-15"/>
              <a:t> </a:t>
            </a:r>
            <a:r>
              <a:rPr dirty="0" sz="2800"/>
              <a:t>20%</a:t>
            </a:r>
            <a:r>
              <a:rPr dirty="0" sz="2800" spc="-20"/>
              <a:t> </a:t>
            </a:r>
            <a:r>
              <a:rPr dirty="0" sz="2800"/>
              <a:t>of</a:t>
            </a:r>
            <a:r>
              <a:rPr dirty="0" sz="2800" spc="-35"/>
              <a:t> </a:t>
            </a:r>
            <a:r>
              <a:rPr dirty="0" sz="2800"/>
              <a:t>the</a:t>
            </a:r>
            <a:r>
              <a:rPr dirty="0" sz="2800" spc="-30"/>
              <a:t> </a:t>
            </a:r>
            <a:r>
              <a:rPr dirty="0" sz="2800"/>
              <a:t>national</a:t>
            </a:r>
            <a:r>
              <a:rPr dirty="0" sz="2800" spc="-25"/>
              <a:t> </a:t>
            </a:r>
            <a:r>
              <a:rPr dirty="0" sz="2800" spc="-10"/>
              <a:t>income</a:t>
            </a:r>
            <a:endParaRPr sz="2800"/>
          </a:p>
          <a:p>
            <a:pPr marL="184785" marR="86995" indent="-172720">
              <a:lnSpc>
                <a:spcPct val="100000"/>
              </a:lnSpc>
              <a:buFont typeface="Arial MT"/>
              <a:buChar char="•"/>
              <a:tabLst>
                <a:tab pos="186055" algn="l"/>
              </a:tabLst>
            </a:pPr>
            <a:r>
              <a:rPr dirty="0" sz="2800"/>
              <a:t>This</a:t>
            </a:r>
            <a:r>
              <a:rPr dirty="0" sz="2800" spc="-50"/>
              <a:t> </a:t>
            </a:r>
            <a:r>
              <a:rPr dirty="0" sz="2800"/>
              <a:t>can</a:t>
            </a:r>
            <a:r>
              <a:rPr dirty="0" sz="2800" spc="-30"/>
              <a:t> </a:t>
            </a:r>
            <a:r>
              <a:rPr dirty="0" sz="2800"/>
              <a:t>be</a:t>
            </a:r>
            <a:r>
              <a:rPr dirty="0" sz="2800" spc="-40"/>
              <a:t> </a:t>
            </a:r>
            <a:r>
              <a:rPr dirty="0" sz="2800"/>
              <a:t>as</a:t>
            </a:r>
            <a:r>
              <a:rPr dirty="0" sz="2800" spc="-45"/>
              <a:t> </a:t>
            </a:r>
            <a:r>
              <a:rPr dirty="0" sz="2800"/>
              <a:t>low</a:t>
            </a:r>
            <a:r>
              <a:rPr dirty="0" sz="2800" spc="-45"/>
              <a:t> </a:t>
            </a:r>
            <a:r>
              <a:rPr dirty="0" sz="2800"/>
              <a:t>as</a:t>
            </a:r>
            <a:r>
              <a:rPr dirty="0" sz="2800" spc="-45"/>
              <a:t> </a:t>
            </a:r>
            <a:r>
              <a:rPr dirty="0" sz="2800"/>
              <a:t>9%</a:t>
            </a:r>
            <a:r>
              <a:rPr dirty="0" sz="2800" spc="-35"/>
              <a:t> </a:t>
            </a:r>
            <a:r>
              <a:rPr dirty="0" sz="2800"/>
              <a:t>to</a:t>
            </a:r>
            <a:r>
              <a:rPr dirty="0" sz="2800" spc="-55"/>
              <a:t> </a:t>
            </a:r>
            <a:r>
              <a:rPr dirty="0" sz="2800"/>
              <a:t>12%</a:t>
            </a:r>
            <a:r>
              <a:rPr dirty="0" sz="2800" spc="-20"/>
              <a:t> </a:t>
            </a:r>
            <a:r>
              <a:rPr dirty="0" sz="2800"/>
              <a:t>in</a:t>
            </a:r>
            <a:r>
              <a:rPr dirty="0" sz="2800" spc="-45"/>
              <a:t> </a:t>
            </a:r>
            <a:r>
              <a:rPr dirty="0" sz="2800"/>
              <a:t>Latin</a:t>
            </a:r>
            <a:r>
              <a:rPr dirty="0" sz="2800" spc="-55"/>
              <a:t> </a:t>
            </a:r>
            <a:r>
              <a:rPr dirty="0" sz="2800"/>
              <a:t>America,</a:t>
            </a:r>
            <a:r>
              <a:rPr dirty="0" sz="2800" spc="-35"/>
              <a:t> </a:t>
            </a:r>
            <a:r>
              <a:rPr dirty="0" sz="2800"/>
              <a:t>MENA,</a:t>
            </a:r>
            <a:r>
              <a:rPr dirty="0" sz="2800" spc="-30"/>
              <a:t> </a:t>
            </a:r>
            <a:r>
              <a:rPr dirty="0" sz="2800" spc="-50"/>
              <a:t>Sub-</a:t>
            </a:r>
            <a:r>
              <a:rPr dirty="0" sz="2800"/>
              <a:t>Saharan</a:t>
            </a:r>
            <a:r>
              <a:rPr dirty="0" sz="2800" spc="-10"/>
              <a:t> Africa </a:t>
            </a:r>
            <a:r>
              <a:rPr dirty="0" sz="2800" spc="-10"/>
              <a:t>	</a:t>
            </a:r>
            <a:r>
              <a:rPr dirty="0" sz="2800"/>
              <a:t>and</a:t>
            </a:r>
            <a:r>
              <a:rPr dirty="0" sz="2800" spc="-80"/>
              <a:t> </a:t>
            </a:r>
            <a:r>
              <a:rPr dirty="0" sz="2800"/>
              <a:t>South</a:t>
            </a:r>
            <a:r>
              <a:rPr dirty="0" sz="2800" spc="-60"/>
              <a:t> </a:t>
            </a:r>
            <a:r>
              <a:rPr dirty="0" sz="2800"/>
              <a:t>and</a:t>
            </a:r>
            <a:r>
              <a:rPr dirty="0" sz="2800" spc="-75"/>
              <a:t> </a:t>
            </a:r>
            <a:r>
              <a:rPr dirty="0" sz="2800"/>
              <a:t>Southeast</a:t>
            </a:r>
            <a:r>
              <a:rPr dirty="0" sz="2800" spc="-60"/>
              <a:t> </a:t>
            </a:r>
            <a:r>
              <a:rPr dirty="0" sz="2800" spc="-20"/>
              <a:t>Asia</a:t>
            </a:r>
            <a:endParaRPr sz="2800"/>
          </a:p>
          <a:p>
            <a:pPr marL="184785" marR="5080" indent="-1727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6055" algn="l"/>
              </a:tabLst>
            </a:pPr>
            <a:r>
              <a:rPr dirty="0" sz="2800"/>
              <a:t>But</a:t>
            </a:r>
            <a:r>
              <a:rPr dirty="0" sz="2800" spc="-40"/>
              <a:t> </a:t>
            </a:r>
            <a:r>
              <a:rPr dirty="0" sz="2800"/>
              <a:t>it</a:t>
            </a:r>
            <a:r>
              <a:rPr dirty="0" sz="2800" spc="-50"/>
              <a:t> </a:t>
            </a:r>
            <a:r>
              <a:rPr dirty="0" sz="2800"/>
              <a:t>is</a:t>
            </a:r>
            <a:r>
              <a:rPr dirty="0" sz="2800" spc="-55"/>
              <a:t> </a:t>
            </a:r>
            <a:r>
              <a:rPr dirty="0" sz="2800"/>
              <a:t>not</a:t>
            </a:r>
            <a:r>
              <a:rPr dirty="0" sz="2800" spc="-45"/>
              <a:t> </a:t>
            </a:r>
            <a:r>
              <a:rPr dirty="0" sz="2800"/>
              <a:t>only</a:t>
            </a:r>
            <a:r>
              <a:rPr dirty="0" sz="2800" spc="-50"/>
              <a:t> </a:t>
            </a:r>
            <a:r>
              <a:rPr dirty="0" sz="2800"/>
              <a:t>about</a:t>
            </a:r>
            <a:r>
              <a:rPr dirty="0" sz="2800" spc="-40"/>
              <a:t> </a:t>
            </a:r>
            <a:r>
              <a:rPr dirty="0" sz="2800"/>
              <a:t>the</a:t>
            </a:r>
            <a:r>
              <a:rPr dirty="0" sz="2800" spc="-45"/>
              <a:t> </a:t>
            </a:r>
            <a:r>
              <a:rPr dirty="0" sz="2800"/>
              <a:t>reduction</a:t>
            </a:r>
            <a:r>
              <a:rPr dirty="0" sz="2800" spc="-30"/>
              <a:t> </a:t>
            </a:r>
            <a:r>
              <a:rPr dirty="0" sz="2800"/>
              <a:t>of</a:t>
            </a:r>
            <a:r>
              <a:rPr dirty="0" sz="2800" spc="-50"/>
              <a:t> </a:t>
            </a:r>
            <a:r>
              <a:rPr dirty="0" sz="2800"/>
              <a:t>economic</a:t>
            </a:r>
            <a:r>
              <a:rPr dirty="0" sz="2800" spc="-45"/>
              <a:t> </a:t>
            </a:r>
            <a:r>
              <a:rPr dirty="0" sz="2800" spc="-10"/>
              <a:t>inequality,</a:t>
            </a:r>
            <a:r>
              <a:rPr dirty="0" sz="2800" spc="-25"/>
              <a:t> </a:t>
            </a:r>
            <a:r>
              <a:rPr dirty="0" sz="2800"/>
              <a:t>within</a:t>
            </a:r>
            <a:r>
              <a:rPr dirty="0" sz="2800" spc="-40"/>
              <a:t> </a:t>
            </a:r>
            <a:r>
              <a:rPr dirty="0" sz="2800" spc="-25"/>
              <a:t>and </a:t>
            </a:r>
            <a:r>
              <a:rPr dirty="0" sz="2800" spc="-25"/>
              <a:t>	</a:t>
            </a:r>
            <a:r>
              <a:rPr dirty="0" sz="2800"/>
              <a:t>between</a:t>
            </a:r>
            <a:r>
              <a:rPr dirty="0" sz="2800" spc="-65"/>
              <a:t> </a:t>
            </a:r>
            <a:r>
              <a:rPr dirty="0" sz="2800"/>
              <a:t>countries,</a:t>
            </a:r>
            <a:r>
              <a:rPr dirty="0" sz="2800" spc="-30"/>
              <a:t> </a:t>
            </a:r>
            <a:r>
              <a:rPr dirty="0" sz="2800"/>
              <a:t>but</a:t>
            </a:r>
            <a:r>
              <a:rPr dirty="0" sz="2800" spc="-45"/>
              <a:t> </a:t>
            </a:r>
            <a:r>
              <a:rPr dirty="0" sz="2800"/>
              <a:t>also</a:t>
            </a:r>
            <a:r>
              <a:rPr dirty="0" sz="2800" spc="-40"/>
              <a:t> </a:t>
            </a:r>
            <a:r>
              <a:rPr dirty="0" sz="2800" spc="-10"/>
              <a:t>acknowledgement</a:t>
            </a:r>
            <a:r>
              <a:rPr dirty="0" sz="2800" spc="-50"/>
              <a:t> </a:t>
            </a:r>
            <a:r>
              <a:rPr dirty="0" sz="2800"/>
              <a:t>that</a:t>
            </a:r>
            <a:r>
              <a:rPr dirty="0" sz="2800" spc="-65"/>
              <a:t> </a:t>
            </a:r>
            <a:r>
              <a:rPr dirty="0" sz="2800"/>
              <a:t>a</a:t>
            </a:r>
            <a:r>
              <a:rPr dirty="0" sz="2800" spc="-55"/>
              <a:t> </a:t>
            </a:r>
            <a:r>
              <a:rPr dirty="0" sz="2800"/>
              <a:t>variety</a:t>
            </a:r>
            <a:r>
              <a:rPr dirty="0" sz="2800" spc="-65"/>
              <a:t> </a:t>
            </a:r>
            <a:r>
              <a:rPr dirty="0" sz="2800"/>
              <a:t>of</a:t>
            </a:r>
            <a:r>
              <a:rPr dirty="0" sz="2800" spc="-70"/>
              <a:t> </a:t>
            </a:r>
            <a:r>
              <a:rPr dirty="0" sz="2800"/>
              <a:t>legal,</a:t>
            </a:r>
            <a:r>
              <a:rPr dirty="0" sz="2800" spc="-60"/>
              <a:t> </a:t>
            </a:r>
            <a:r>
              <a:rPr dirty="0" sz="2800" spc="-10"/>
              <a:t>social, </a:t>
            </a:r>
            <a:r>
              <a:rPr dirty="0" sz="2800" spc="-10"/>
              <a:t>	</a:t>
            </a:r>
            <a:r>
              <a:rPr dirty="0" sz="2800"/>
              <a:t>and</a:t>
            </a:r>
            <a:r>
              <a:rPr dirty="0" sz="2800" spc="-50"/>
              <a:t> </a:t>
            </a:r>
            <a:r>
              <a:rPr dirty="0" sz="2800"/>
              <a:t>economic</a:t>
            </a:r>
            <a:r>
              <a:rPr dirty="0" sz="2800" spc="-35"/>
              <a:t> </a:t>
            </a:r>
            <a:r>
              <a:rPr dirty="0" sz="2800"/>
              <a:t>changes</a:t>
            </a:r>
            <a:r>
              <a:rPr dirty="0" sz="2800" spc="-50"/>
              <a:t> </a:t>
            </a:r>
            <a:r>
              <a:rPr dirty="0" sz="2800"/>
              <a:t>are</a:t>
            </a:r>
            <a:r>
              <a:rPr dirty="0" sz="2800" spc="-65"/>
              <a:t> </a:t>
            </a:r>
            <a:r>
              <a:rPr dirty="0" sz="2800"/>
              <a:t>required</a:t>
            </a:r>
            <a:r>
              <a:rPr dirty="0" sz="2800" spc="-35"/>
              <a:t> </a:t>
            </a:r>
            <a:r>
              <a:rPr dirty="0" sz="2800"/>
              <a:t>to</a:t>
            </a:r>
            <a:r>
              <a:rPr dirty="0" sz="2800" spc="-70"/>
              <a:t> </a:t>
            </a:r>
            <a:r>
              <a:rPr dirty="0" sz="2800"/>
              <a:t>reduce</a:t>
            </a:r>
            <a:r>
              <a:rPr dirty="0" sz="2800" spc="-35"/>
              <a:t> </a:t>
            </a:r>
            <a:r>
              <a:rPr dirty="0" sz="2800"/>
              <a:t>inequality</a:t>
            </a:r>
            <a:r>
              <a:rPr dirty="0" sz="2800" spc="-50"/>
              <a:t> </a:t>
            </a:r>
            <a:r>
              <a:rPr dirty="0" sz="2800"/>
              <a:t>in</a:t>
            </a:r>
            <a:r>
              <a:rPr dirty="0" sz="2800" spc="-45"/>
              <a:t> </a:t>
            </a:r>
            <a:r>
              <a:rPr dirty="0" sz="2800"/>
              <a:t>terms</a:t>
            </a:r>
            <a:r>
              <a:rPr dirty="0" sz="2800" spc="-70"/>
              <a:t> </a:t>
            </a:r>
            <a:r>
              <a:rPr dirty="0" sz="2800"/>
              <a:t>of</a:t>
            </a:r>
            <a:r>
              <a:rPr dirty="0" sz="2800" spc="-55"/>
              <a:t> </a:t>
            </a:r>
            <a:r>
              <a:rPr dirty="0" sz="2800" spc="-10"/>
              <a:t>material </a:t>
            </a:r>
            <a:r>
              <a:rPr dirty="0" sz="2800" spc="-10"/>
              <a:t>	</a:t>
            </a:r>
            <a:r>
              <a:rPr dirty="0" sz="2800"/>
              <a:t>position</a:t>
            </a:r>
            <a:r>
              <a:rPr dirty="0" sz="2800" spc="-50"/>
              <a:t> </a:t>
            </a:r>
            <a:r>
              <a:rPr dirty="0" sz="2800"/>
              <a:t>as</a:t>
            </a:r>
            <a:r>
              <a:rPr dirty="0" sz="2800" spc="-75"/>
              <a:t> </a:t>
            </a:r>
            <a:r>
              <a:rPr dirty="0" sz="2800"/>
              <a:t>well</a:t>
            </a:r>
            <a:r>
              <a:rPr dirty="0" sz="2800" spc="-80"/>
              <a:t> </a:t>
            </a:r>
            <a:r>
              <a:rPr dirty="0" sz="2800"/>
              <a:t>as</a:t>
            </a:r>
            <a:r>
              <a:rPr dirty="0" sz="2800" spc="-75"/>
              <a:t> </a:t>
            </a:r>
            <a:r>
              <a:rPr dirty="0" sz="2800"/>
              <a:t>social</a:t>
            </a:r>
            <a:r>
              <a:rPr dirty="0" sz="2800" spc="-80"/>
              <a:t> </a:t>
            </a:r>
            <a:r>
              <a:rPr dirty="0" sz="2800"/>
              <a:t>standing</a:t>
            </a:r>
            <a:r>
              <a:rPr dirty="0" sz="2800" spc="-35"/>
              <a:t> </a:t>
            </a:r>
            <a:r>
              <a:rPr dirty="0" sz="2800"/>
              <a:t>(Oestreich,</a:t>
            </a:r>
            <a:r>
              <a:rPr dirty="0" sz="2800" spc="-50"/>
              <a:t> </a:t>
            </a:r>
            <a:r>
              <a:rPr dirty="0" sz="2800" spc="-10"/>
              <a:t>2018)</a:t>
            </a:r>
            <a:endParaRPr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381" y="1154925"/>
            <a:ext cx="11477625" cy="728345"/>
          </a:xfrm>
          <a:prstGeom prst="rect"/>
          <a:solidFill>
            <a:srgbClr val="E1EFD9"/>
          </a:solidFill>
          <a:ln w="9525">
            <a:solidFill>
              <a:srgbClr val="001F5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3175">
              <a:lnSpc>
                <a:spcPts val="4960"/>
              </a:lnSpc>
            </a:pPr>
            <a:r>
              <a:rPr dirty="0" spc="-50">
                <a:solidFill>
                  <a:srgbClr val="000000"/>
                </a:solidFill>
              </a:rPr>
              <a:t>Interdependencies</a:t>
            </a:r>
            <a:r>
              <a:rPr dirty="0" spc="-14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dirty="0" spc="-1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SDG</a:t>
            </a:r>
            <a:r>
              <a:rPr dirty="0" spc="-155">
                <a:solidFill>
                  <a:srgbClr val="000000"/>
                </a:solidFill>
              </a:rPr>
              <a:t> </a:t>
            </a:r>
            <a:r>
              <a:rPr dirty="0" spc="-25">
                <a:solidFill>
                  <a:srgbClr val="000000"/>
                </a:solidFill>
              </a:rPr>
              <a:t>10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17751" y="0"/>
            <a:ext cx="1449287" cy="106349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121" y="151435"/>
            <a:ext cx="1657120" cy="75016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10975" y="156021"/>
            <a:ext cx="2085318" cy="6391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789" y="244630"/>
            <a:ext cx="2529536" cy="58803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65097" y="189823"/>
            <a:ext cx="1845526" cy="738833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406514" y="1934532"/>
            <a:ext cx="11487150" cy="4841875"/>
            <a:chOff x="406514" y="1934532"/>
            <a:chExt cx="11487150" cy="4841875"/>
          </a:xfrm>
        </p:grpSpPr>
        <p:sp>
          <p:nvSpPr>
            <p:cNvPr id="9" name="object 9" descr=""/>
            <p:cNvSpPr/>
            <p:nvPr/>
          </p:nvSpPr>
          <p:spPr>
            <a:xfrm>
              <a:off x="411276" y="1939294"/>
              <a:ext cx="11477625" cy="4832350"/>
            </a:xfrm>
            <a:custGeom>
              <a:avLst/>
              <a:gdLst/>
              <a:ahLst/>
              <a:cxnLst/>
              <a:rect l="l" t="t" r="r" b="b"/>
              <a:pathLst>
                <a:path w="11477625" h="4832350">
                  <a:moveTo>
                    <a:pt x="11477244" y="0"/>
                  </a:moveTo>
                  <a:lnTo>
                    <a:pt x="0" y="0"/>
                  </a:lnTo>
                  <a:lnTo>
                    <a:pt x="0" y="4832096"/>
                  </a:lnTo>
                  <a:lnTo>
                    <a:pt x="11477244" y="4832096"/>
                  </a:lnTo>
                  <a:lnTo>
                    <a:pt x="114772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11276" y="1939294"/>
              <a:ext cx="11477625" cy="4832350"/>
            </a:xfrm>
            <a:custGeom>
              <a:avLst/>
              <a:gdLst/>
              <a:ahLst/>
              <a:cxnLst/>
              <a:rect l="l" t="t" r="r" b="b"/>
              <a:pathLst>
                <a:path w="11477625" h="4832350">
                  <a:moveTo>
                    <a:pt x="0" y="4832096"/>
                  </a:moveTo>
                  <a:lnTo>
                    <a:pt x="11477244" y="4832096"/>
                  </a:lnTo>
                  <a:lnTo>
                    <a:pt x="11477244" y="0"/>
                  </a:lnTo>
                  <a:lnTo>
                    <a:pt x="0" y="0"/>
                  </a:lnTo>
                  <a:lnTo>
                    <a:pt x="0" y="4832096"/>
                  </a:lnTo>
                  <a:close/>
                </a:path>
              </a:pathLst>
            </a:custGeom>
            <a:ln w="9525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490219" y="1949653"/>
            <a:ext cx="11194415" cy="47199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86055" algn="l"/>
              </a:tabLst>
            </a:pPr>
            <a:r>
              <a:rPr dirty="0" sz="2800">
                <a:latin typeface="Calibri"/>
                <a:cs typeface="Calibri"/>
              </a:rPr>
              <a:t>SDG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10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cannot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be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implemented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isolation,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attainment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its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targets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depends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on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various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synergies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trade-</a:t>
            </a:r>
            <a:r>
              <a:rPr dirty="0" sz="2800">
                <a:latin typeface="Calibri"/>
                <a:cs typeface="Calibri"/>
              </a:rPr>
              <a:t>offs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between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different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SDGs</a:t>
            </a:r>
            <a:endParaRPr sz="280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addition,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as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so-</a:t>
            </a:r>
            <a:r>
              <a:rPr dirty="0" sz="2800">
                <a:latin typeface="Calibri"/>
                <a:cs typeface="Calibri"/>
              </a:rPr>
              <a:t>called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“foundational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goal”,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progress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with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SDG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10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Targets</a:t>
            </a:r>
            <a:endParaRPr sz="2800">
              <a:latin typeface="Calibri"/>
              <a:cs typeface="Calibri"/>
            </a:endParaRPr>
          </a:p>
          <a:p>
            <a:pPr marL="186055">
              <a:lnSpc>
                <a:spcPct val="100000"/>
              </a:lnSpc>
            </a:pPr>
            <a:r>
              <a:rPr dirty="0" sz="2800">
                <a:latin typeface="Calibri"/>
                <a:cs typeface="Calibri"/>
              </a:rPr>
              <a:t>would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speed-</a:t>
            </a:r>
            <a:r>
              <a:rPr dirty="0" sz="2800">
                <a:latin typeface="Calibri"/>
                <a:cs typeface="Calibri"/>
              </a:rPr>
              <a:t>up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progress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across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entire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sustainable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development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agenda</a:t>
            </a:r>
            <a:endParaRPr sz="2800">
              <a:latin typeface="Calibri"/>
              <a:cs typeface="Calibri"/>
            </a:endParaRPr>
          </a:p>
          <a:p>
            <a:pPr marL="184785" marR="6985" indent="-172720">
              <a:lnSpc>
                <a:spcPct val="100000"/>
              </a:lnSpc>
              <a:buFont typeface="Arial MT"/>
              <a:buChar char="•"/>
              <a:tabLst>
                <a:tab pos="186055" algn="l"/>
              </a:tabLst>
            </a:pPr>
            <a:r>
              <a:rPr dirty="0" sz="2800">
                <a:latin typeface="Calibri"/>
                <a:cs typeface="Calibri"/>
              </a:rPr>
              <a:t>For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example,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if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inequality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continues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exist,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it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will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be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difficult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meet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SDG</a:t>
            </a:r>
            <a:r>
              <a:rPr dirty="0" sz="2800" spc="-50">
                <a:latin typeface="Calibri"/>
                <a:cs typeface="Calibri"/>
              </a:rPr>
              <a:t> 1 </a:t>
            </a:r>
            <a:r>
              <a:rPr dirty="0" sz="2800" spc="-5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(to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eradicate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poverty).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SDG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10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also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supports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SDG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8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(on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decent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work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and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economic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growth)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through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enhancing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potential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population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join </a:t>
            </a:r>
            <a:r>
              <a:rPr dirty="0" sz="2800" spc="-2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work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force</a:t>
            </a:r>
            <a:endParaRPr sz="2800">
              <a:latin typeface="Calibri"/>
              <a:cs typeface="Calibri"/>
            </a:endParaRPr>
          </a:p>
          <a:p>
            <a:pPr marL="184785" marR="193040" indent="-1727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6055" algn="l"/>
              </a:tabLst>
            </a:pPr>
            <a:r>
              <a:rPr dirty="0" sz="2800">
                <a:latin typeface="Calibri"/>
                <a:cs typeface="Calibri"/>
              </a:rPr>
              <a:t>Several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interdependencies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also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exist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between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SDG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10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SDGs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related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“Planet”,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with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UNGC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noting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that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many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environmental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SDGs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can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benefit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from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reduction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inequality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(UNGC,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2018)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973391" y="1243583"/>
          <a:ext cx="10252710" cy="5337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76510"/>
              </a:tblGrid>
              <a:tr h="5219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Examples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8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interdependencies</a:t>
                      </a:r>
                      <a:r>
                        <a:rPr dirty="0" sz="18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between</a:t>
                      </a:r>
                      <a:r>
                        <a:rPr dirty="0" sz="18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SDG</a:t>
                      </a:r>
                      <a:r>
                        <a:rPr dirty="0" sz="18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8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some</a:t>
                      </a:r>
                      <a:r>
                        <a:rPr dirty="0" sz="18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8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SDGs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3910">
                <a:tc>
                  <a:txBody>
                    <a:bodyPr/>
                    <a:lstStyle/>
                    <a:p>
                      <a:pPr marL="14820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Poor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people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experience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challenges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8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access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basic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resources,</a:t>
                      </a:r>
                      <a:r>
                        <a:rPr dirty="0" sz="18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often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leading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their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social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4820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exclusion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marginalization,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which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further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exacerbates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poverty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inequality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0C0C0"/>
                    </a:solidFill>
                  </a:tcPr>
                </a:tc>
              </a:tr>
              <a:tr h="807085">
                <a:tc>
                  <a:txBody>
                    <a:bodyPr/>
                    <a:lstStyle/>
                    <a:p>
                      <a:pPr marL="14820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Inequalities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access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health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services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are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exacerbated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poor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countries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populations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8255"/>
                </a:tc>
              </a:tr>
              <a:tr h="786130">
                <a:tc>
                  <a:txBody>
                    <a:bodyPr/>
                    <a:lstStyle/>
                    <a:p>
                      <a:pPr marL="14820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Inequality,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especially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term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income,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can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be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reduced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by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education,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which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enables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upward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4820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socioeconomic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mobility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regarded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as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key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escaping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poverty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solidFill>
                      <a:srgbClr val="C0C0C0"/>
                    </a:solidFill>
                  </a:tcPr>
                </a:tc>
              </a:tr>
              <a:tr h="862965">
                <a:tc>
                  <a:txBody>
                    <a:bodyPr/>
                    <a:lstStyle/>
                    <a:p>
                      <a:pPr marL="14820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Increased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gender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equality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can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increase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access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education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employment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women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and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4820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girls,</a:t>
                      </a:r>
                      <a:r>
                        <a:rPr dirty="0" sz="18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thus</a:t>
                      </a:r>
                      <a:r>
                        <a:rPr dirty="0" sz="18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initiating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greater</a:t>
                      </a:r>
                      <a:r>
                        <a:rPr dirty="0" sz="18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economic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equality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8255"/>
                </a:tc>
              </a:tr>
              <a:tr h="791845">
                <a:tc>
                  <a:txBody>
                    <a:bodyPr/>
                    <a:lstStyle/>
                    <a:p>
                      <a:pPr marL="14820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Marginalised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peoples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are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affected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disproportionately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by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unequal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access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clean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water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and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4820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sanitation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solidFill>
                      <a:srgbClr val="C0C0C0"/>
                    </a:solidFill>
                  </a:tcPr>
                </a:tc>
              </a:tr>
              <a:tr h="763905">
                <a:tc>
                  <a:txBody>
                    <a:bodyPr/>
                    <a:lstStyle/>
                    <a:p>
                      <a:pPr marL="14820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Provision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access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sustainable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energy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can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improve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living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standards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productivity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of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4820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poor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marginalized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people,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thereby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supporting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reduction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inequality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5433" y="1821688"/>
            <a:ext cx="723900" cy="7239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3786" y="2629407"/>
            <a:ext cx="723900" cy="7239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7216" y="3402965"/>
            <a:ext cx="771524" cy="7620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1694" y="4212463"/>
            <a:ext cx="714375" cy="7048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60297" y="5079606"/>
            <a:ext cx="704850" cy="7239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72616" y="5889447"/>
            <a:ext cx="695324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45059" y="984554"/>
            <a:ext cx="11651615" cy="634365"/>
          </a:xfrm>
          <a:custGeom>
            <a:avLst/>
            <a:gdLst/>
            <a:ahLst/>
            <a:cxnLst/>
            <a:rect l="l" t="t" r="r" b="b"/>
            <a:pathLst>
              <a:path w="11651615" h="634365">
                <a:moveTo>
                  <a:pt x="11651107" y="0"/>
                </a:moveTo>
                <a:lnTo>
                  <a:pt x="0" y="0"/>
                </a:lnTo>
                <a:lnTo>
                  <a:pt x="0" y="633806"/>
                </a:lnTo>
                <a:lnTo>
                  <a:pt x="11651107" y="633806"/>
                </a:lnTo>
                <a:lnTo>
                  <a:pt x="11651107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58514" y="921766"/>
            <a:ext cx="442658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0">
                <a:solidFill>
                  <a:srgbClr val="000000"/>
                </a:solidFill>
              </a:rPr>
              <a:t>Advantages</a:t>
            </a:r>
            <a:r>
              <a:rPr dirty="0" sz="4000" spc="-155">
                <a:solidFill>
                  <a:srgbClr val="000000"/>
                </a:solidFill>
              </a:rPr>
              <a:t> </a:t>
            </a:r>
            <a:r>
              <a:rPr dirty="0" sz="4000">
                <a:solidFill>
                  <a:srgbClr val="000000"/>
                </a:solidFill>
              </a:rPr>
              <a:t>of</a:t>
            </a:r>
            <a:r>
              <a:rPr dirty="0" sz="4000" spc="-145">
                <a:solidFill>
                  <a:srgbClr val="000000"/>
                </a:solidFill>
              </a:rPr>
              <a:t> </a:t>
            </a:r>
            <a:r>
              <a:rPr dirty="0" sz="4000">
                <a:solidFill>
                  <a:srgbClr val="000000"/>
                </a:solidFill>
              </a:rPr>
              <a:t>SDG</a:t>
            </a:r>
            <a:r>
              <a:rPr dirty="0" sz="4000" spc="-160">
                <a:solidFill>
                  <a:srgbClr val="000000"/>
                </a:solidFill>
              </a:rPr>
              <a:t> </a:t>
            </a:r>
            <a:r>
              <a:rPr dirty="0" sz="4000" spc="-25">
                <a:solidFill>
                  <a:srgbClr val="000000"/>
                </a:solidFill>
              </a:rPr>
              <a:t>10</a:t>
            </a:r>
            <a:endParaRPr sz="4000"/>
          </a:p>
        </p:txBody>
      </p:sp>
      <p:grpSp>
        <p:nvGrpSpPr>
          <p:cNvPr id="4" name="object 4" descr=""/>
          <p:cNvGrpSpPr/>
          <p:nvPr/>
        </p:nvGrpSpPr>
        <p:grpSpPr>
          <a:xfrm>
            <a:off x="256121" y="74434"/>
            <a:ext cx="11790045" cy="1068070"/>
            <a:chOff x="256121" y="74434"/>
            <a:chExt cx="11790045" cy="106807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89972" y="74434"/>
              <a:ext cx="1856104" cy="106805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9722" y="139344"/>
              <a:ext cx="2339467" cy="86090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76590" y="139344"/>
              <a:ext cx="2413380" cy="848969"/>
            </a:xfrm>
            <a:prstGeom prst="rect">
              <a:avLst/>
            </a:prstGeom>
          </p:spPr>
        </p:pic>
      </p:grpSp>
      <p:sp>
        <p:nvSpPr>
          <p:cNvPr id="10" name="object 10" descr=""/>
          <p:cNvSpPr/>
          <p:nvPr/>
        </p:nvSpPr>
        <p:spPr>
          <a:xfrm>
            <a:off x="245059" y="1841233"/>
            <a:ext cx="11710035" cy="4385945"/>
          </a:xfrm>
          <a:custGeom>
            <a:avLst/>
            <a:gdLst/>
            <a:ahLst/>
            <a:cxnLst/>
            <a:rect l="l" t="t" r="r" b="b"/>
            <a:pathLst>
              <a:path w="11710035" h="4385945">
                <a:moveTo>
                  <a:pt x="11710035" y="0"/>
                </a:moveTo>
                <a:lnTo>
                  <a:pt x="0" y="0"/>
                </a:lnTo>
                <a:lnTo>
                  <a:pt x="0" y="4385818"/>
                </a:lnTo>
                <a:lnTo>
                  <a:pt x="11710035" y="4385818"/>
                </a:lnTo>
                <a:lnTo>
                  <a:pt x="11710035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323799" y="1850517"/>
            <a:ext cx="11544935" cy="42779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6055" marR="88265" indent="-17399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86055" algn="l"/>
              </a:tabLst>
            </a:pPr>
            <a:r>
              <a:rPr dirty="0" sz="3100">
                <a:latin typeface="Calibri"/>
                <a:cs typeface="Calibri"/>
              </a:rPr>
              <a:t>The</a:t>
            </a:r>
            <a:r>
              <a:rPr dirty="0" sz="3100" spc="-6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agreement</a:t>
            </a:r>
            <a:r>
              <a:rPr dirty="0" sz="3100" spc="-55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by</a:t>
            </a:r>
            <a:r>
              <a:rPr dirty="0" sz="3100" spc="-5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the</a:t>
            </a:r>
            <a:r>
              <a:rPr dirty="0" sz="3100" spc="-55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global</a:t>
            </a:r>
            <a:r>
              <a:rPr dirty="0" sz="3100" spc="-40">
                <a:latin typeface="Calibri"/>
                <a:cs typeface="Calibri"/>
              </a:rPr>
              <a:t> </a:t>
            </a:r>
            <a:r>
              <a:rPr dirty="0" sz="3100" spc="-10">
                <a:latin typeface="Calibri"/>
                <a:cs typeface="Calibri"/>
              </a:rPr>
              <a:t>community</a:t>
            </a:r>
            <a:r>
              <a:rPr dirty="0" sz="3100" spc="-5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on</a:t>
            </a:r>
            <a:r>
              <a:rPr dirty="0" sz="3100" spc="-55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the</a:t>
            </a:r>
            <a:r>
              <a:rPr dirty="0" sz="3100" spc="-5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need</a:t>
            </a:r>
            <a:r>
              <a:rPr dirty="0" sz="3100" spc="-7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for</a:t>
            </a:r>
            <a:r>
              <a:rPr dirty="0" sz="3100" spc="-5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a</a:t>
            </a:r>
            <a:r>
              <a:rPr dirty="0" sz="3100" spc="-45">
                <a:latin typeface="Calibri"/>
                <a:cs typeface="Calibri"/>
              </a:rPr>
              <a:t> </a:t>
            </a:r>
            <a:r>
              <a:rPr dirty="0" sz="3100" spc="-10">
                <a:latin typeface="Calibri"/>
                <a:cs typeface="Calibri"/>
              </a:rPr>
              <a:t>specific</a:t>
            </a:r>
            <a:r>
              <a:rPr dirty="0" sz="3100" spc="775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SDG</a:t>
            </a:r>
            <a:r>
              <a:rPr dirty="0" sz="3100" spc="-6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on</a:t>
            </a:r>
            <a:r>
              <a:rPr dirty="0" sz="3100" spc="-60">
                <a:latin typeface="Calibri"/>
                <a:cs typeface="Calibri"/>
              </a:rPr>
              <a:t> </a:t>
            </a:r>
            <a:r>
              <a:rPr dirty="0" sz="3100" spc="-10">
                <a:latin typeface="Calibri"/>
                <a:cs typeface="Calibri"/>
              </a:rPr>
              <a:t>reduction</a:t>
            </a:r>
            <a:r>
              <a:rPr dirty="0" sz="3100" spc="-6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of</a:t>
            </a:r>
            <a:r>
              <a:rPr dirty="0" sz="3100" spc="-5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inequality</a:t>
            </a:r>
            <a:r>
              <a:rPr dirty="0" sz="3100" spc="-65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can</a:t>
            </a:r>
            <a:r>
              <a:rPr dirty="0" sz="3100" spc="-5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be</a:t>
            </a:r>
            <a:r>
              <a:rPr dirty="0" sz="3100" spc="-75">
                <a:latin typeface="Calibri"/>
                <a:cs typeface="Calibri"/>
              </a:rPr>
              <a:t> </a:t>
            </a:r>
            <a:r>
              <a:rPr dirty="0" sz="3100" spc="-10">
                <a:latin typeface="Calibri"/>
                <a:cs typeface="Calibri"/>
              </a:rPr>
              <a:t>regarded</a:t>
            </a:r>
            <a:r>
              <a:rPr dirty="0" sz="3100" spc="-6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as</a:t>
            </a:r>
            <a:r>
              <a:rPr dirty="0" sz="3100" spc="-55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a</a:t>
            </a:r>
            <a:r>
              <a:rPr dirty="0" sz="3100" spc="-50">
                <a:latin typeface="Calibri"/>
                <a:cs typeface="Calibri"/>
              </a:rPr>
              <a:t> </a:t>
            </a:r>
            <a:r>
              <a:rPr dirty="0" sz="3100" spc="-10">
                <a:latin typeface="Calibri"/>
                <a:cs typeface="Calibri"/>
              </a:rPr>
              <a:t>significant</a:t>
            </a:r>
            <a:r>
              <a:rPr dirty="0" sz="3100" spc="-60">
                <a:latin typeface="Calibri"/>
                <a:cs typeface="Calibri"/>
              </a:rPr>
              <a:t> </a:t>
            </a:r>
            <a:r>
              <a:rPr dirty="0" sz="3100" spc="-10">
                <a:latin typeface="Calibri"/>
                <a:cs typeface="Calibri"/>
              </a:rPr>
              <a:t>success </a:t>
            </a:r>
            <a:r>
              <a:rPr dirty="0" sz="3100">
                <a:latin typeface="Calibri"/>
                <a:cs typeface="Calibri"/>
              </a:rPr>
              <a:t>in</a:t>
            </a:r>
            <a:r>
              <a:rPr dirty="0" sz="3100" spc="-55">
                <a:latin typeface="Calibri"/>
                <a:cs typeface="Calibri"/>
              </a:rPr>
              <a:t> </a:t>
            </a:r>
            <a:r>
              <a:rPr dirty="0" sz="3100" spc="-10">
                <a:latin typeface="Calibri"/>
                <a:cs typeface="Calibri"/>
              </a:rPr>
              <a:t>international</a:t>
            </a:r>
            <a:r>
              <a:rPr dirty="0" sz="3100" spc="-50">
                <a:latin typeface="Calibri"/>
                <a:cs typeface="Calibri"/>
              </a:rPr>
              <a:t> </a:t>
            </a:r>
            <a:r>
              <a:rPr dirty="0" sz="3100" spc="-10">
                <a:latin typeface="Calibri"/>
                <a:cs typeface="Calibri"/>
              </a:rPr>
              <a:t>cooperation</a:t>
            </a:r>
            <a:r>
              <a:rPr dirty="0" sz="3100" spc="-45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and</a:t>
            </a:r>
            <a:r>
              <a:rPr dirty="0" sz="3100" spc="-55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distinct</a:t>
            </a:r>
            <a:r>
              <a:rPr dirty="0" sz="3100" spc="-55">
                <a:latin typeface="Calibri"/>
                <a:cs typeface="Calibri"/>
              </a:rPr>
              <a:t> </a:t>
            </a:r>
            <a:r>
              <a:rPr dirty="0" sz="3100" spc="-20">
                <a:latin typeface="Calibri"/>
                <a:cs typeface="Calibri"/>
              </a:rPr>
              <a:t>advantage</a:t>
            </a:r>
            <a:r>
              <a:rPr dirty="0" sz="3100" spc="-65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of</a:t>
            </a:r>
            <a:r>
              <a:rPr dirty="0" sz="3100" spc="-45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SDG</a:t>
            </a:r>
            <a:r>
              <a:rPr dirty="0" sz="3100" spc="-55">
                <a:latin typeface="Calibri"/>
                <a:cs typeface="Calibri"/>
              </a:rPr>
              <a:t> </a:t>
            </a:r>
            <a:r>
              <a:rPr dirty="0" sz="3100" spc="-25">
                <a:latin typeface="Calibri"/>
                <a:cs typeface="Calibri"/>
              </a:rPr>
              <a:t>10</a:t>
            </a:r>
            <a:endParaRPr sz="3100">
              <a:latin typeface="Calibri"/>
              <a:cs typeface="Calibri"/>
            </a:endParaRPr>
          </a:p>
          <a:p>
            <a:pPr algn="just" marL="186055" marR="296545" indent="-173990">
              <a:lnSpc>
                <a:spcPct val="100000"/>
              </a:lnSpc>
              <a:buFont typeface="Arial MT"/>
              <a:buChar char="•"/>
              <a:tabLst>
                <a:tab pos="186055" algn="l"/>
              </a:tabLst>
            </a:pPr>
            <a:r>
              <a:rPr dirty="0" sz="3100">
                <a:latin typeface="Calibri"/>
                <a:cs typeface="Calibri"/>
              </a:rPr>
              <a:t>An</a:t>
            </a:r>
            <a:r>
              <a:rPr dirty="0" sz="3100" spc="-50">
                <a:latin typeface="Calibri"/>
                <a:cs typeface="Calibri"/>
              </a:rPr>
              <a:t> </a:t>
            </a:r>
            <a:r>
              <a:rPr dirty="0" sz="3100" spc="-20">
                <a:latin typeface="Calibri"/>
                <a:cs typeface="Calibri"/>
              </a:rPr>
              <a:t>advantage</a:t>
            </a:r>
            <a:r>
              <a:rPr dirty="0" sz="3100" spc="-7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of</a:t>
            </a:r>
            <a:r>
              <a:rPr dirty="0" sz="3100" spc="-4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the</a:t>
            </a:r>
            <a:r>
              <a:rPr dirty="0" sz="3100" spc="-45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ten</a:t>
            </a:r>
            <a:r>
              <a:rPr dirty="0" sz="3100" spc="-50">
                <a:latin typeface="Calibri"/>
                <a:cs typeface="Calibri"/>
              </a:rPr>
              <a:t> </a:t>
            </a:r>
            <a:r>
              <a:rPr dirty="0" sz="3100" spc="-10">
                <a:latin typeface="Calibri"/>
                <a:cs typeface="Calibri"/>
              </a:rPr>
              <a:t>targets</a:t>
            </a:r>
            <a:r>
              <a:rPr dirty="0" sz="3100" spc="-35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of</a:t>
            </a:r>
            <a:r>
              <a:rPr dirty="0" sz="3100" spc="-4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SDG</a:t>
            </a:r>
            <a:r>
              <a:rPr dirty="0" sz="3100" spc="-5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10</a:t>
            </a:r>
            <a:r>
              <a:rPr dirty="0" sz="3100" spc="-4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is</a:t>
            </a:r>
            <a:r>
              <a:rPr dirty="0" sz="3100" spc="-5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that</a:t>
            </a:r>
            <a:r>
              <a:rPr dirty="0" sz="3100" spc="-5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they</a:t>
            </a:r>
            <a:r>
              <a:rPr dirty="0" sz="3100" spc="-45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cast</a:t>
            </a:r>
            <a:r>
              <a:rPr dirty="0" sz="3100" spc="-5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a</a:t>
            </a:r>
            <a:r>
              <a:rPr dirty="0" sz="3100" spc="-5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wide</a:t>
            </a:r>
            <a:r>
              <a:rPr dirty="0" sz="3100" spc="-45">
                <a:latin typeface="Calibri"/>
                <a:cs typeface="Calibri"/>
              </a:rPr>
              <a:t> </a:t>
            </a:r>
            <a:r>
              <a:rPr dirty="0" sz="3100" spc="-25">
                <a:latin typeface="Calibri"/>
                <a:cs typeface="Calibri"/>
              </a:rPr>
              <a:t>net </a:t>
            </a:r>
            <a:r>
              <a:rPr dirty="0" sz="3100">
                <a:latin typeface="Calibri"/>
                <a:cs typeface="Calibri"/>
              </a:rPr>
              <a:t>which</a:t>
            </a:r>
            <a:r>
              <a:rPr dirty="0" sz="3100" spc="-95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captures</a:t>
            </a:r>
            <a:r>
              <a:rPr dirty="0" sz="3100" spc="-114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multiple</a:t>
            </a:r>
            <a:r>
              <a:rPr dirty="0" sz="3100" spc="-10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drivers</a:t>
            </a:r>
            <a:r>
              <a:rPr dirty="0" sz="3100" spc="-95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of</a:t>
            </a:r>
            <a:r>
              <a:rPr dirty="0" sz="3100" spc="-9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inequality</a:t>
            </a:r>
            <a:r>
              <a:rPr dirty="0" sz="3100" spc="-10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(UNDESA</a:t>
            </a:r>
            <a:r>
              <a:rPr dirty="0" sz="3100" spc="-9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&amp;</a:t>
            </a:r>
            <a:r>
              <a:rPr dirty="0" sz="3100" spc="-105">
                <a:latin typeface="Calibri"/>
                <a:cs typeface="Calibri"/>
              </a:rPr>
              <a:t> </a:t>
            </a:r>
            <a:r>
              <a:rPr dirty="0" sz="3100" spc="-10">
                <a:latin typeface="Calibri"/>
                <a:cs typeface="Calibri"/>
              </a:rPr>
              <a:t>World</a:t>
            </a:r>
            <a:r>
              <a:rPr dirty="0" sz="3100" spc="-90">
                <a:latin typeface="Calibri"/>
                <a:cs typeface="Calibri"/>
              </a:rPr>
              <a:t> </a:t>
            </a:r>
            <a:r>
              <a:rPr dirty="0" sz="3100" spc="-10">
                <a:latin typeface="Calibri"/>
                <a:cs typeface="Calibri"/>
              </a:rPr>
              <a:t>Bank, </a:t>
            </a:r>
            <a:r>
              <a:rPr dirty="0" sz="3100">
                <a:latin typeface="Calibri"/>
                <a:cs typeface="Calibri"/>
              </a:rPr>
              <a:t>2019),</a:t>
            </a:r>
            <a:r>
              <a:rPr dirty="0" sz="3100" spc="-5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but</a:t>
            </a:r>
            <a:r>
              <a:rPr dirty="0" sz="3100" spc="-65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this</a:t>
            </a:r>
            <a:r>
              <a:rPr dirty="0" sz="3100" spc="-65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leads</a:t>
            </a:r>
            <a:r>
              <a:rPr dirty="0" sz="3100" spc="-5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to</a:t>
            </a:r>
            <a:r>
              <a:rPr dirty="0" sz="3100" spc="-65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difficult</a:t>
            </a:r>
            <a:r>
              <a:rPr dirty="0" sz="3100" spc="-5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and</a:t>
            </a:r>
            <a:r>
              <a:rPr dirty="0" sz="3100" spc="-65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complex</a:t>
            </a:r>
            <a:r>
              <a:rPr dirty="0" sz="3100" spc="-5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goal</a:t>
            </a:r>
            <a:r>
              <a:rPr dirty="0" sz="3100" spc="-45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to</a:t>
            </a:r>
            <a:r>
              <a:rPr dirty="0" sz="3100" spc="-50">
                <a:latin typeface="Calibri"/>
                <a:cs typeface="Calibri"/>
              </a:rPr>
              <a:t> </a:t>
            </a:r>
            <a:r>
              <a:rPr dirty="0" sz="3100" spc="-10">
                <a:latin typeface="Calibri"/>
                <a:cs typeface="Calibri"/>
              </a:rPr>
              <a:t>achieve</a:t>
            </a:r>
            <a:endParaRPr sz="3100">
              <a:latin typeface="Calibri"/>
              <a:cs typeface="Calibri"/>
            </a:endParaRPr>
          </a:p>
          <a:p>
            <a:pPr marL="186055" marR="5080" indent="-17399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6055" algn="l"/>
                <a:tab pos="273685" algn="l"/>
              </a:tabLst>
            </a:pPr>
            <a:r>
              <a:rPr dirty="0" sz="3100">
                <a:latin typeface="Calibri"/>
                <a:cs typeface="Calibri"/>
              </a:rPr>
              <a:t>	Another</a:t>
            </a:r>
            <a:r>
              <a:rPr dirty="0" sz="3100" spc="-55">
                <a:latin typeface="Calibri"/>
                <a:cs typeface="Calibri"/>
              </a:rPr>
              <a:t> </a:t>
            </a:r>
            <a:r>
              <a:rPr dirty="0" sz="3100" spc="-20">
                <a:latin typeface="Calibri"/>
                <a:cs typeface="Calibri"/>
              </a:rPr>
              <a:t>advantage</a:t>
            </a:r>
            <a:r>
              <a:rPr dirty="0" sz="3100" spc="-6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of</a:t>
            </a:r>
            <a:r>
              <a:rPr dirty="0" sz="3100" spc="-45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SDG</a:t>
            </a:r>
            <a:r>
              <a:rPr dirty="0" sz="3100" spc="-55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10</a:t>
            </a:r>
            <a:r>
              <a:rPr dirty="0" sz="3100" spc="-45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is</a:t>
            </a:r>
            <a:r>
              <a:rPr dirty="0" sz="3100" spc="-55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its</a:t>
            </a:r>
            <a:r>
              <a:rPr dirty="0" sz="3100" spc="-55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universal</a:t>
            </a:r>
            <a:r>
              <a:rPr dirty="0" sz="3100" spc="-55">
                <a:latin typeface="Calibri"/>
                <a:cs typeface="Calibri"/>
              </a:rPr>
              <a:t> </a:t>
            </a:r>
            <a:r>
              <a:rPr dirty="0" sz="3100" spc="-25">
                <a:latin typeface="Calibri"/>
                <a:cs typeface="Calibri"/>
              </a:rPr>
              <a:t>applicability,</a:t>
            </a:r>
            <a:r>
              <a:rPr dirty="0" sz="3100" spc="-5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within</a:t>
            </a:r>
            <a:r>
              <a:rPr dirty="0" sz="3100" spc="-55">
                <a:latin typeface="Calibri"/>
                <a:cs typeface="Calibri"/>
              </a:rPr>
              <a:t> </a:t>
            </a:r>
            <a:r>
              <a:rPr dirty="0" sz="3100" spc="-10">
                <a:latin typeface="Calibri"/>
                <a:cs typeface="Calibri"/>
              </a:rPr>
              <a:t>which </a:t>
            </a:r>
            <a:r>
              <a:rPr dirty="0" sz="3100">
                <a:latin typeface="Calibri"/>
                <a:cs typeface="Calibri"/>
              </a:rPr>
              <a:t>it</a:t>
            </a:r>
            <a:r>
              <a:rPr dirty="0" sz="3100" spc="-8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creates</a:t>
            </a:r>
            <a:r>
              <a:rPr dirty="0" sz="3100" spc="-8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opportunity</a:t>
            </a:r>
            <a:r>
              <a:rPr dirty="0" sz="3100" spc="-10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to</a:t>
            </a:r>
            <a:r>
              <a:rPr dirty="0" sz="3100" spc="-6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shift</a:t>
            </a:r>
            <a:r>
              <a:rPr dirty="0" sz="3100" spc="-75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the</a:t>
            </a:r>
            <a:r>
              <a:rPr dirty="0" sz="3100" spc="-75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accepted</a:t>
            </a:r>
            <a:r>
              <a:rPr dirty="0" sz="3100" spc="-80">
                <a:latin typeface="Calibri"/>
                <a:cs typeface="Calibri"/>
              </a:rPr>
              <a:t> </a:t>
            </a:r>
            <a:r>
              <a:rPr dirty="0" sz="3100" spc="-10">
                <a:latin typeface="Calibri"/>
                <a:cs typeface="Calibri"/>
              </a:rPr>
              <a:t>development</a:t>
            </a:r>
            <a:r>
              <a:rPr dirty="0" sz="3100" spc="-95">
                <a:latin typeface="Calibri"/>
                <a:cs typeface="Calibri"/>
              </a:rPr>
              <a:t> </a:t>
            </a:r>
            <a:r>
              <a:rPr dirty="0" sz="3100" spc="-10">
                <a:latin typeface="Calibri"/>
                <a:cs typeface="Calibri"/>
              </a:rPr>
              <a:t>paradigm </a:t>
            </a:r>
            <a:r>
              <a:rPr dirty="0" sz="3100">
                <a:latin typeface="Calibri"/>
                <a:cs typeface="Calibri"/>
              </a:rPr>
              <a:t>towards</a:t>
            </a:r>
            <a:r>
              <a:rPr dirty="0" sz="3100" spc="-6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human</a:t>
            </a:r>
            <a:r>
              <a:rPr dirty="0" sz="3100" spc="-105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rights</a:t>
            </a:r>
            <a:r>
              <a:rPr dirty="0" sz="3100" spc="-75">
                <a:latin typeface="Calibri"/>
                <a:cs typeface="Calibri"/>
              </a:rPr>
              <a:t> </a:t>
            </a:r>
            <a:r>
              <a:rPr dirty="0" sz="3100" spc="-10">
                <a:latin typeface="Calibri"/>
                <a:cs typeface="Calibri"/>
              </a:rPr>
              <a:t>acknowledgement</a:t>
            </a:r>
            <a:r>
              <a:rPr dirty="0" sz="3100" spc="-7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(Saiz</a:t>
            </a:r>
            <a:r>
              <a:rPr dirty="0" sz="3100" spc="-7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&amp;</a:t>
            </a:r>
            <a:r>
              <a:rPr dirty="0" sz="3100" spc="-80">
                <a:latin typeface="Calibri"/>
                <a:cs typeface="Calibri"/>
              </a:rPr>
              <a:t> </a:t>
            </a:r>
            <a:r>
              <a:rPr dirty="0" sz="3100">
                <a:latin typeface="Calibri"/>
                <a:cs typeface="Calibri"/>
              </a:rPr>
              <a:t>Donald,</a:t>
            </a:r>
            <a:r>
              <a:rPr dirty="0" sz="3100" spc="-75">
                <a:latin typeface="Calibri"/>
                <a:cs typeface="Calibri"/>
              </a:rPr>
              <a:t> </a:t>
            </a:r>
            <a:r>
              <a:rPr dirty="0" sz="3100" spc="-10">
                <a:latin typeface="Calibri"/>
                <a:cs typeface="Calibri"/>
              </a:rPr>
              <a:t>2017)</a:t>
            </a:r>
            <a:endParaRPr sz="3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377113" y="1333753"/>
          <a:ext cx="11751945" cy="5316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62410"/>
              </a:tblGrid>
              <a:tr h="506095"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Some</a:t>
                      </a:r>
                      <a:r>
                        <a:rPr dirty="0" sz="18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advantages</a:t>
                      </a:r>
                      <a:r>
                        <a:rPr dirty="0" sz="1800" spc="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SDG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latin typeface="Arial"/>
                          <a:cs typeface="Arial"/>
                        </a:rPr>
                        <a:t>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81280">
                    <a:lnL w="12700">
                      <a:solidFill>
                        <a:srgbClr val="F8AF74"/>
                      </a:solidFill>
                      <a:prstDash val="solid"/>
                    </a:lnL>
                    <a:lnR w="12700">
                      <a:solidFill>
                        <a:srgbClr val="F8AF74"/>
                      </a:solidFill>
                      <a:prstDash val="solid"/>
                    </a:lnR>
                    <a:lnT w="12700">
                      <a:solidFill>
                        <a:srgbClr val="F8AF74"/>
                      </a:solidFill>
                      <a:prstDash val="solid"/>
                    </a:lnT>
                    <a:lnB w="12700">
                      <a:solidFill>
                        <a:srgbClr val="F8AF74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</a:tr>
              <a:tr h="101282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80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“Leave</a:t>
                      </a:r>
                      <a:r>
                        <a:rPr dirty="0" sz="180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no</a:t>
                      </a:r>
                      <a:r>
                        <a:rPr dirty="0" sz="180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one</a:t>
                      </a:r>
                      <a:r>
                        <a:rPr dirty="0" sz="180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behind”</a:t>
                      </a:r>
                      <a:r>
                        <a:rPr dirty="0" sz="180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principle</a:t>
                      </a:r>
                      <a:r>
                        <a:rPr dirty="0" sz="180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resonates</a:t>
                      </a:r>
                      <a:r>
                        <a:rPr dirty="0" sz="180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with</a:t>
                      </a:r>
                      <a:r>
                        <a:rPr dirty="0" sz="180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SDG</a:t>
                      </a:r>
                      <a:r>
                        <a:rPr dirty="0" sz="180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10</a:t>
                      </a:r>
                      <a:r>
                        <a:rPr dirty="0" sz="180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with</a:t>
                      </a:r>
                      <a:r>
                        <a:rPr dirty="0" sz="1800" spc="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advantage</a:t>
                      </a:r>
                      <a:r>
                        <a:rPr dirty="0" sz="1800" spc="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that</a:t>
                      </a:r>
                      <a:r>
                        <a:rPr dirty="0" sz="180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poverty</a:t>
                      </a:r>
                      <a:r>
                        <a:rPr dirty="0" sz="1800" spc="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needs</a:t>
                      </a:r>
                      <a:r>
                        <a:rPr dirty="0" sz="180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800" spc="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be</a:t>
                      </a:r>
                      <a:r>
                        <a:rPr dirty="0" sz="180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addressed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together</a:t>
                      </a:r>
                      <a:r>
                        <a:rPr dirty="0" sz="18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with</a:t>
                      </a:r>
                      <a:r>
                        <a:rPr dirty="0" sz="18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steps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achieve</a:t>
                      </a:r>
                      <a:r>
                        <a:rPr dirty="0" sz="18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Goal</a:t>
                      </a:r>
                      <a:r>
                        <a:rPr dirty="0" sz="18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10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8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address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human</a:t>
                      </a:r>
                      <a:r>
                        <a:rPr dirty="0" sz="18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rights</a:t>
                      </a:r>
                      <a:r>
                        <a:rPr dirty="0" sz="1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deprivations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80645">
                    <a:lnL w="12700">
                      <a:solidFill>
                        <a:srgbClr val="F8AF74"/>
                      </a:solidFill>
                      <a:prstDash val="solid"/>
                    </a:lnL>
                    <a:lnR w="12700">
                      <a:solidFill>
                        <a:srgbClr val="F8AF74"/>
                      </a:solidFill>
                      <a:prstDash val="solid"/>
                    </a:lnR>
                    <a:lnT w="12700">
                      <a:solidFill>
                        <a:srgbClr val="F8AF74"/>
                      </a:solidFill>
                      <a:prstDash val="solid"/>
                    </a:lnT>
                    <a:lnB w="12700">
                      <a:solidFill>
                        <a:srgbClr val="F8AF74"/>
                      </a:solidFill>
                      <a:prstDash val="solid"/>
                    </a:lnB>
                    <a:solidFill>
                      <a:srgbClr val="FCE3D0"/>
                    </a:solidFill>
                  </a:tcPr>
                </a:tc>
              </a:tr>
              <a:tr h="101282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By</a:t>
                      </a:r>
                      <a:r>
                        <a:rPr dirty="0" sz="1800" spc="1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addressing</a:t>
                      </a:r>
                      <a:r>
                        <a:rPr dirty="0" sz="1800" spc="2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SDG</a:t>
                      </a:r>
                      <a:r>
                        <a:rPr dirty="0" sz="1800" spc="2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10</a:t>
                      </a:r>
                      <a:r>
                        <a:rPr dirty="0" sz="1800" spc="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it</a:t>
                      </a:r>
                      <a:r>
                        <a:rPr dirty="0" sz="1800" spc="2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will</a:t>
                      </a:r>
                      <a:r>
                        <a:rPr dirty="0" sz="1800" spc="2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be</a:t>
                      </a:r>
                      <a:r>
                        <a:rPr dirty="0" sz="1800" spc="20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possible</a:t>
                      </a:r>
                      <a:r>
                        <a:rPr dirty="0" sz="1800" spc="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800" spc="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counter</a:t>
                      </a:r>
                      <a:r>
                        <a:rPr dirty="0" sz="1800" spc="2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many</a:t>
                      </a:r>
                      <a:r>
                        <a:rPr dirty="0" sz="1800" spc="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800" spc="2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800" spc="20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detrimental</a:t>
                      </a:r>
                      <a:r>
                        <a:rPr dirty="0" sz="1800" spc="20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effects</a:t>
                      </a:r>
                      <a:r>
                        <a:rPr dirty="0" sz="1800" spc="20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800" spc="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economic</a:t>
                      </a:r>
                      <a:r>
                        <a:rPr dirty="0" sz="1800" spc="1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inequality</a:t>
                      </a:r>
                      <a:r>
                        <a:rPr dirty="0" sz="1800" spc="20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on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human</a:t>
                      </a:r>
                      <a:r>
                        <a:rPr dirty="0" sz="1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rights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81280">
                    <a:lnL w="12700">
                      <a:solidFill>
                        <a:srgbClr val="F8AF74"/>
                      </a:solidFill>
                      <a:prstDash val="solid"/>
                    </a:lnL>
                    <a:lnR w="12700">
                      <a:solidFill>
                        <a:srgbClr val="F8AF74"/>
                      </a:solidFill>
                      <a:prstDash val="solid"/>
                    </a:lnR>
                    <a:lnT w="12700">
                      <a:solidFill>
                        <a:srgbClr val="F8AF74"/>
                      </a:solidFill>
                      <a:prstDash val="solid"/>
                    </a:lnT>
                    <a:lnB w="12700">
                      <a:solidFill>
                        <a:srgbClr val="F8AF74"/>
                      </a:solidFill>
                      <a:prstDash val="solid"/>
                    </a:lnB>
                  </a:tcPr>
                </a:tc>
              </a:tr>
              <a:tr h="101282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80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distinct</a:t>
                      </a:r>
                      <a:r>
                        <a:rPr dirty="0" sz="180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advantage</a:t>
                      </a:r>
                      <a:r>
                        <a:rPr dirty="0" sz="180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80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SDG</a:t>
                      </a:r>
                      <a:r>
                        <a:rPr dirty="0" sz="180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10</a:t>
                      </a:r>
                      <a:r>
                        <a:rPr dirty="0" sz="180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lies</a:t>
                      </a:r>
                      <a:r>
                        <a:rPr dirty="0" sz="180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80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its</a:t>
                      </a:r>
                      <a:r>
                        <a:rPr dirty="0" sz="1800" spc="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focus</a:t>
                      </a:r>
                      <a:r>
                        <a:rPr dirty="0" sz="1800" spc="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on</a:t>
                      </a:r>
                      <a:r>
                        <a:rPr dirty="0" sz="180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discrimination</a:t>
                      </a:r>
                      <a:r>
                        <a:rPr dirty="0" sz="1800" spc="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80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800" spc="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confront</a:t>
                      </a:r>
                      <a:r>
                        <a:rPr dirty="0" sz="180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it</a:t>
                      </a:r>
                      <a:r>
                        <a:rPr dirty="0" sz="1800" spc="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proactively</a:t>
                      </a:r>
                      <a:r>
                        <a:rPr dirty="0" sz="180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80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all</a:t>
                      </a:r>
                      <a:r>
                        <a:rPr dirty="0" sz="180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its</a:t>
                      </a:r>
                      <a:r>
                        <a:rPr dirty="0" sz="180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different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forms.</a:t>
                      </a:r>
                      <a:r>
                        <a:rPr dirty="0" sz="1800" spc="-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This</a:t>
                      </a:r>
                      <a:r>
                        <a:rPr dirty="0" sz="18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is</a:t>
                      </a:r>
                      <a:r>
                        <a:rPr dirty="0" sz="18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because</a:t>
                      </a:r>
                      <a:r>
                        <a:rPr dirty="0" sz="18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inequality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goes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together</a:t>
                      </a:r>
                      <a:r>
                        <a:rPr dirty="0" sz="18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with</a:t>
                      </a:r>
                      <a:r>
                        <a:rPr dirty="0" sz="18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discrimination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81280">
                    <a:lnL w="12700">
                      <a:solidFill>
                        <a:srgbClr val="F8AF74"/>
                      </a:solidFill>
                      <a:prstDash val="solid"/>
                    </a:lnL>
                    <a:lnR w="12700">
                      <a:solidFill>
                        <a:srgbClr val="F8AF74"/>
                      </a:solidFill>
                      <a:prstDash val="solid"/>
                    </a:lnR>
                    <a:lnT w="12700">
                      <a:solidFill>
                        <a:srgbClr val="F8AF74"/>
                      </a:solidFill>
                      <a:prstDash val="solid"/>
                    </a:lnT>
                    <a:lnB w="12700">
                      <a:solidFill>
                        <a:srgbClr val="F8AF74"/>
                      </a:solidFill>
                      <a:prstDash val="solid"/>
                    </a:lnB>
                    <a:solidFill>
                      <a:srgbClr val="FCE3D0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Unlike</a:t>
                      </a:r>
                      <a:r>
                        <a:rPr dirty="0" sz="180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80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MDGs</a:t>
                      </a:r>
                      <a:r>
                        <a:rPr dirty="0" sz="180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which</a:t>
                      </a:r>
                      <a:r>
                        <a:rPr dirty="0" sz="180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placed</a:t>
                      </a:r>
                      <a:r>
                        <a:rPr dirty="0" sz="180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80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greatest</a:t>
                      </a:r>
                      <a:r>
                        <a:rPr dirty="0" sz="180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burden</a:t>
                      </a:r>
                      <a:r>
                        <a:rPr dirty="0" sz="180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on</a:t>
                      </a:r>
                      <a:r>
                        <a:rPr dirty="0" sz="180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80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poorest</a:t>
                      </a:r>
                      <a:r>
                        <a:rPr dirty="0" sz="180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countries,</a:t>
                      </a:r>
                      <a:r>
                        <a:rPr dirty="0" sz="180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80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advantage</a:t>
                      </a:r>
                      <a:r>
                        <a:rPr dirty="0" sz="180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80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SDG</a:t>
                      </a:r>
                      <a:r>
                        <a:rPr dirty="0" sz="180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10</a:t>
                      </a:r>
                      <a:r>
                        <a:rPr dirty="0" sz="180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is</a:t>
                      </a:r>
                      <a:r>
                        <a:rPr dirty="0" sz="180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that</a:t>
                      </a:r>
                      <a:r>
                        <a:rPr dirty="0" sz="180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it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challenges</a:t>
                      </a:r>
                      <a:r>
                        <a:rPr dirty="0" sz="18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global</a:t>
                      </a:r>
                      <a:r>
                        <a:rPr dirty="0" sz="18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inequality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81915">
                    <a:lnL w="12700">
                      <a:solidFill>
                        <a:srgbClr val="F8AF74"/>
                      </a:solidFill>
                      <a:prstDash val="solid"/>
                    </a:lnL>
                    <a:lnR w="12700">
                      <a:solidFill>
                        <a:srgbClr val="F8AF74"/>
                      </a:solidFill>
                      <a:prstDash val="solid"/>
                    </a:lnR>
                    <a:lnT w="12700">
                      <a:solidFill>
                        <a:srgbClr val="F8AF74"/>
                      </a:solidFill>
                      <a:prstDash val="solid"/>
                    </a:lnT>
                    <a:lnB w="12700">
                      <a:solidFill>
                        <a:srgbClr val="F8AF74"/>
                      </a:solidFill>
                      <a:prstDash val="solid"/>
                    </a:lnB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While</a:t>
                      </a:r>
                      <a:r>
                        <a:rPr dirty="0" sz="18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increased</a:t>
                      </a:r>
                      <a:r>
                        <a:rPr dirty="0" sz="18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inequality</a:t>
                      </a:r>
                      <a:r>
                        <a:rPr dirty="0" sz="18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can</a:t>
                      </a:r>
                      <a:r>
                        <a:rPr dirty="0" sz="180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work</a:t>
                      </a:r>
                      <a:r>
                        <a:rPr dirty="0" sz="18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against</a:t>
                      </a:r>
                      <a:r>
                        <a:rPr dirty="0" sz="180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8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attainment</a:t>
                      </a:r>
                      <a:r>
                        <a:rPr dirty="0" sz="180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80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other</a:t>
                      </a:r>
                      <a:r>
                        <a:rPr dirty="0" sz="18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SDGs,</a:t>
                      </a:r>
                      <a:r>
                        <a:rPr dirty="0" sz="18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8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advantage</a:t>
                      </a:r>
                      <a:r>
                        <a:rPr dirty="0" sz="18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180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reducing</a:t>
                      </a:r>
                      <a:r>
                        <a:rPr dirty="0" sz="18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inequalities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is</a:t>
                      </a:r>
                      <a:r>
                        <a:rPr dirty="0" sz="18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that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it</a:t>
                      </a:r>
                      <a:r>
                        <a:rPr dirty="0" sz="18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will</a:t>
                      </a:r>
                      <a:r>
                        <a:rPr dirty="0" sz="18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have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8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positive</a:t>
                      </a:r>
                      <a:r>
                        <a:rPr dirty="0" sz="18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effect</a:t>
                      </a:r>
                      <a:r>
                        <a:rPr dirty="0" sz="1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on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all</a:t>
                      </a:r>
                      <a:r>
                        <a:rPr dirty="0" sz="18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20">
                          <a:latin typeface="Arial MT"/>
                          <a:cs typeface="Arial MT"/>
                        </a:rPr>
                        <a:t>SDGs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81915">
                    <a:lnL w="12700">
                      <a:solidFill>
                        <a:srgbClr val="F8AF74"/>
                      </a:solidFill>
                      <a:prstDash val="solid"/>
                    </a:lnL>
                    <a:lnR w="12700">
                      <a:solidFill>
                        <a:srgbClr val="F8AF74"/>
                      </a:solidFill>
                      <a:prstDash val="solid"/>
                    </a:lnR>
                    <a:lnT w="12700">
                      <a:solidFill>
                        <a:srgbClr val="F8AF74"/>
                      </a:solidFill>
                      <a:prstDash val="solid"/>
                    </a:lnT>
                    <a:lnB w="12700">
                      <a:solidFill>
                        <a:srgbClr val="F8AF74"/>
                      </a:solidFill>
                      <a:prstDash val="solid"/>
                    </a:lnB>
                    <a:solidFill>
                      <a:srgbClr val="FCE3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89369" y="1043939"/>
            <a:ext cx="11487150" cy="1116330"/>
            <a:chOff x="389369" y="1043939"/>
            <a:chExt cx="11487150" cy="1116330"/>
          </a:xfrm>
        </p:grpSpPr>
        <p:sp>
          <p:nvSpPr>
            <p:cNvPr id="3" name="object 3" descr=""/>
            <p:cNvSpPr/>
            <p:nvPr/>
          </p:nvSpPr>
          <p:spPr>
            <a:xfrm>
              <a:off x="394131" y="1205903"/>
              <a:ext cx="11477625" cy="635635"/>
            </a:xfrm>
            <a:custGeom>
              <a:avLst/>
              <a:gdLst/>
              <a:ahLst/>
              <a:cxnLst/>
              <a:rect l="l" t="t" r="r" b="b"/>
              <a:pathLst>
                <a:path w="11477625" h="635635">
                  <a:moveTo>
                    <a:pt x="0" y="635292"/>
                  </a:moveTo>
                  <a:lnTo>
                    <a:pt x="11477244" y="635292"/>
                  </a:lnTo>
                  <a:lnTo>
                    <a:pt x="11477244" y="0"/>
                  </a:lnTo>
                  <a:lnTo>
                    <a:pt x="0" y="0"/>
                  </a:lnTo>
                  <a:lnTo>
                    <a:pt x="0" y="635292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94131" y="1205903"/>
              <a:ext cx="11477625" cy="670560"/>
            </a:xfrm>
            <a:custGeom>
              <a:avLst/>
              <a:gdLst/>
              <a:ahLst/>
              <a:cxnLst/>
              <a:rect l="l" t="t" r="r" b="b"/>
              <a:pathLst>
                <a:path w="11477625" h="670560">
                  <a:moveTo>
                    <a:pt x="0" y="670140"/>
                  </a:moveTo>
                  <a:lnTo>
                    <a:pt x="11477244" y="670140"/>
                  </a:lnTo>
                  <a:lnTo>
                    <a:pt x="11477244" y="0"/>
                  </a:lnTo>
                  <a:lnTo>
                    <a:pt x="0" y="0"/>
                  </a:lnTo>
                  <a:lnTo>
                    <a:pt x="0" y="670140"/>
                  </a:lnTo>
                  <a:close/>
                </a:path>
              </a:pathLst>
            </a:custGeom>
            <a:ln w="9525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8991" y="1043939"/>
              <a:ext cx="10138410" cy="111632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80236" y="1161110"/>
            <a:ext cx="950341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30"/>
              <a:t>Challenges</a:t>
            </a:r>
            <a:r>
              <a:rPr dirty="0" sz="4000" spc="-135"/>
              <a:t> </a:t>
            </a:r>
            <a:r>
              <a:rPr dirty="0" sz="4000"/>
              <a:t>in</a:t>
            </a:r>
            <a:r>
              <a:rPr dirty="0" sz="4000" spc="-125"/>
              <a:t> </a:t>
            </a:r>
            <a:r>
              <a:rPr dirty="0" sz="4000"/>
              <a:t>the</a:t>
            </a:r>
            <a:r>
              <a:rPr dirty="0" sz="4000" spc="-145"/>
              <a:t> </a:t>
            </a:r>
            <a:r>
              <a:rPr dirty="0" sz="4000" spc="-50"/>
              <a:t>implementation</a:t>
            </a:r>
            <a:r>
              <a:rPr dirty="0" sz="4000" spc="-145"/>
              <a:t> </a:t>
            </a:r>
            <a:r>
              <a:rPr dirty="0" sz="4000"/>
              <a:t>of</a:t>
            </a:r>
            <a:r>
              <a:rPr dirty="0" sz="4000" spc="-105"/>
              <a:t> </a:t>
            </a:r>
            <a:r>
              <a:rPr dirty="0" sz="4000"/>
              <a:t>SDG</a:t>
            </a:r>
            <a:r>
              <a:rPr dirty="0" sz="4000" spc="-130"/>
              <a:t> </a:t>
            </a:r>
            <a:r>
              <a:rPr dirty="0" sz="4000"/>
              <a:t>10</a:t>
            </a:r>
            <a:r>
              <a:rPr dirty="0" sz="4000" spc="-130"/>
              <a:t> </a:t>
            </a:r>
            <a:r>
              <a:rPr dirty="0" sz="4000" spc="-25"/>
              <a:t>(1)</a:t>
            </a:r>
            <a:endParaRPr sz="4000"/>
          </a:p>
        </p:txBody>
      </p:sp>
      <p:grpSp>
        <p:nvGrpSpPr>
          <p:cNvPr id="7" name="object 7" descr=""/>
          <p:cNvGrpSpPr/>
          <p:nvPr/>
        </p:nvGrpSpPr>
        <p:grpSpPr>
          <a:xfrm>
            <a:off x="256121" y="74434"/>
            <a:ext cx="11790045" cy="6480810"/>
            <a:chOff x="256121" y="74434"/>
            <a:chExt cx="11790045" cy="648081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89972" y="74434"/>
              <a:ext cx="1856104" cy="106805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60505" y="237174"/>
              <a:ext cx="2085318" cy="63915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65097" y="189823"/>
              <a:ext cx="1845526" cy="738833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394131" y="1841195"/>
              <a:ext cx="11477625" cy="4709160"/>
            </a:xfrm>
            <a:custGeom>
              <a:avLst/>
              <a:gdLst/>
              <a:ahLst/>
              <a:cxnLst/>
              <a:rect l="l" t="t" r="r" b="b"/>
              <a:pathLst>
                <a:path w="11477625" h="4709159">
                  <a:moveTo>
                    <a:pt x="11477244" y="0"/>
                  </a:moveTo>
                  <a:lnTo>
                    <a:pt x="0" y="0"/>
                  </a:lnTo>
                  <a:lnTo>
                    <a:pt x="0" y="4709033"/>
                  </a:lnTo>
                  <a:lnTo>
                    <a:pt x="11477244" y="4709033"/>
                  </a:lnTo>
                  <a:lnTo>
                    <a:pt x="114772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94131" y="1841195"/>
              <a:ext cx="11477625" cy="4709160"/>
            </a:xfrm>
            <a:custGeom>
              <a:avLst/>
              <a:gdLst/>
              <a:ahLst/>
              <a:cxnLst/>
              <a:rect l="l" t="t" r="r" b="b"/>
              <a:pathLst>
                <a:path w="11477625" h="4709159">
                  <a:moveTo>
                    <a:pt x="0" y="4709033"/>
                  </a:moveTo>
                  <a:lnTo>
                    <a:pt x="11477244" y="4709033"/>
                  </a:lnTo>
                  <a:lnTo>
                    <a:pt x="11477244" y="0"/>
                  </a:lnTo>
                  <a:lnTo>
                    <a:pt x="0" y="0"/>
                  </a:lnTo>
                  <a:lnTo>
                    <a:pt x="0" y="4709033"/>
                  </a:lnTo>
                  <a:close/>
                </a:path>
              </a:pathLst>
            </a:custGeom>
            <a:ln w="9525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472846" y="1850516"/>
            <a:ext cx="11266805" cy="4598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6055" marR="546100" indent="-17399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6055" algn="l"/>
              </a:tabLst>
            </a:pPr>
            <a:r>
              <a:rPr dirty="0" sz="3000">
                <a:latin typeface="Calibri"/>
                <a:cs typeface="Calibri"/>
              </a:rPr>
              <a:t>The</a:t>
            </a:r>
            <a:r>
              <a:rPr dirty="0" sz="3000" spc="-7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SDG</a:t>
            </a:r>
            <a:r>
              <a:rPr dirty="0" sz="3000" spc="-5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10</a:t>
            </a:r>
            <a:r>
              <a:rPr dirty="0" sz="3000" spc="-55">
                <a:latin typeface="Calibri"/>
                <a:cs typeface="Calibri"/>
              </a:rPr>
              <a:t> </a:t>
            </a:r>
            <a:r>
              <a:rPr dirty="0" sz="3000" spc="-40">
                <a:latin typeface="Calibri"/>
                <a:cs typeface="Calibri"/>
              </a:rPr>
              <a:t>Targets</a:t>
            </a:r>
            <a:r>
              <a:rPr dirty="0" sz="3000" spc="-7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come</a:t>
            </a:r>
            <a:r>
              <a:rPr dirty="0" sz="3000" spc="-5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across</a:t>
            </a:r>
            <a:r>
              <a:rPr dirty="0" sz="3000" spc="-6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as</a:t>
            </a:r>
            <a:r>
              <a:rPr dirty="0" sz="3000" spc="-60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vague/weaker</a:t>
            </a:r>
            <a:r>
              <a:rPr dirty="0" sz="3000" spc="-6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than</a:t>
            </a:r>
            <a:r>
              <a:rPr dirty="0" sz="3000" spc="-7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most</a:t>
            </a:r>
            <a:r>
              <a:rPr dirty="0" sz="3000" spc="-6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of</a:t>
            </a:r>
            <a:r>
              <a:rPr dirty="0" sz="3000" spc="-65">
                <a:latin typeface="Calibri"/>
                <a:cs typeface="Calibri"/>
              </a:rPr>
              <a:t> </a:t>
            </a:r>
            <a:r>
              <a:rPr dirty="0" sz="3000" spc="-25">
                <a:latin typeface="Calibri"/>
                <a:cs typeface="Calibri"/>
              </a:rPr>
              <a:t>the </a:t>
            </a:r>
            <a:r>
              <a:rPr dirty="0" sz="3000">
                <a:latin typeface="Calibri"/>
                <a:cs typeface="Calibri"/>
              </a:rPr>
              <a:t>other</a:t>
            </a:r>
            <a:r>
              <a:rPr dirty="0" sz="3000" spc="-2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SDGs</a:t>
            </a:r>
            <a:r>
              <a:rPr dirty="0" sz="3000" spc="-4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due</a:t>
            </a:r>
            <a:r>
              <a:rPr dirty="0" sz="3000" spc="-4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to</a:t>
            </a:r>
            <a:r>
              <a:rPr dirty="0" sz="3000" spc="-4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the</a:t>
            </a:r>
            <a:r>
              <a:rPr dirty="0" sz="3000" spc="-4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“softer”</a:t>
            </a:r>
            <a:r>
              <a:rPr dirty="0" sz="3000" spc="-3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language</a:t>
            </a:r>
            <a:r>
              <a:rPr dirty="0" sz="3000" spc="-4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used,</a:t>
            </a:r>
            <a:r>
              <a:rPr dirty="0" sz="3000" spc="-2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thus</a:t>
            </a:r>
            <a:r>
              <a:rPr dirty="0" sz="3000" spc="-3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it</a:t>
            </a:r>
            <a:r>
              <a:rPr dirty="0" sz="3000" spc="-2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is</a:t>
            </a:r>
            <a:r>
              <a:rPr dirty="0" sz="3000" spc="-3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unlikely</a:t>
            </a:r>
            <a:r>
              <a:rPr dirty="0" sz="3000" spc="-15">
                <a:latin typeface="Calibri"/>
                <a:cs typeface="Calibri"/>
              </a:rPr>
              <a:t> </a:t>
            </a:r>
            <a:r>
              <a:rPr dirty="0" sz="3000" spc="-20">
                <a:latin typeface="Calibri"/>
                <a:cs typeface="Calibri"/>
              </a:rPr>
              <a:t>that </a:t>
            </a:r>
            <a:r>
              <a:rPr dirty="0" sz="3000">
                <a:latin typeface="Calibri"/>
                <a:cs typeface="Calibri"/>
              </a:rPr>
              <a:t>such</a:t>
            </a:r>
            <a:r>
              <a:rPr dirty="0" sz="3000" spc="-65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targets</a:t>
            </a:r>
            <a:r>
              <a:rPr dirty="0" sz="3000" spc="-7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will</a:t>
            </a:r>
            <a:r>
              <a:rPr dirty="0" sz="3000" spc="-4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be</a:t>
            </a:r>
            <a:r>
              <a:rPr dirty="0" sz="3000" spc="-6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achieved</a:t>
            </a:r>
            <a:r>
              <a:rPr dirty="0" sz="3000" spc="-9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or</a:t>
            </a:r>
            <a:r>
              <a:rPr dirty="0" sz="3000" spc="-4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result</a:t>
            </a:r>
            <a:r>
              <a:rPr dirty="0" sz="3000" spc="-4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in</a:t>
            </a:r>
            <a:r>
              <a:rPr dirty="0" sz="3000" spc="-6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significant</a:t>
            </a:r>
            <a:r>
              <a:rPr dirty="0" sz="3000" spc="-45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transformation</a:t>
            </a:r>
            <a:endParaRPr sz="3000">
              <a:latin typeface="Calibri"/>
              <a:cs typeface="Calibri"/>
            </a:endParaRPr>
          </a:p>
          <a:p>
            <a:pPr marL="186055" marR="99695" indent="-173990">
              <a:lnSpc>
                <a:spcPct val="100000"/>
              </a:lnSpc>
              <a:buFont typeface="Arial MT"/>
              <a:buChar char="•"/>
              <a:tabLst>
                <a:tab pos="186055" algn="l"/>
              </a:tabLst>
            </a:pPr>
            <a:r>
              <a:rPr dirty="0" sz="3000">
                <a:latin typeface="Calibri"/>
                <a:cs typeface="Calibri"/>
              </a:rPr>
              <a:t>This</a:t>
            </a:r>
            <a:r>
              <a:rPr dirty="0" sz="3000" spc="-8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vagueness</a:t>
            </a:r>
            <a:r>
              <a:rPr dirty="0" sz="3000" spc="-9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causes</a:t>
            </a:r>
            <a:r>
              <a:rPr dirty="0" sz="3000" spc="-8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challenges</a:t>
            </a:r>
            <a:r>
              <a:rPr dirty="0" sz="3000" spc="-10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for</a:t>
            </a:r>
            <a:r>
              <a:rPr dirty="0" sz="3000" spc="-8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implementation</a:t>
            </a:r>
            <a:r>
              <a:rPr dirty="0" sz="3000" spc="-9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and</a:t>
            </a:r>
            <a:r>
              <a:rPr dirty="0" sz="3000" spc="-8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monitoring</a:t>
            </a:r>
            <a:r>
              <a:rPr dirty="0" sz="3000" spc="-70">
                <a:latin typeface="Calibri"/>
                <a:cs typeface="Calibri"/>
              </a:rPr>
              <a:t> </a:t>
            </a:r>
            <a:r>
              <a:rPr dirty="0" sz="3000" spc="-50">
                <a:latin typeface="Calibri"/>
                <a:cs typeface="Calibri"/>
              </a:rPr>
              <a:t>– </a:t>
            </a:r>
            <a:r>
              <a:rPr dirty="0" sz="3000">
                <a:latin typeface="Calibri"/>
                <a:cs typeface="Calibri"/>
              </a:rPr>
              <a:t>e.g.,</a:t>
            </a:r>
            <a:r>
              <a:rPr dirty="0" sz="3000" spc="-65">
                <a:latin typeface="Calibri"/>
                <a:cs typeface="Calibri"/>
              </a:rPr>
              <a:t> </a:t>
            </a:r>
            <a:r>
              <a:rPr dirty="0" sz="3000" spc="-45">
                <a:latin typeface="Calibri"/>
                <a:cs typeface="Calibri"/>
              </a:rPr>
              <a:t>Target</a:t>
            </a:r>
            <a:r>
              <a:rPr dirty="0" sz="3000" spc="-7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10.1,</a:t>
            </a:r>
            <a:r>
              <a:rPr dirty="0" sz="3000" spc="-5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calling</a:t>
            </a:r>
            <a:r>
              <a:rPr dirty="0" sz="3000" spc="-6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for</a:t>
            </a:r>
            <a:r>
              <a:rPr dirty="0" sz="3000" spc="-6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growth</a:t>
            </a:r>
            <a:r>
              <a:rPr dirty="0" sz="3000" spc="-5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in</a:t>
            </a:r>
            <a:r>
              <a:rPr dirty="0" sz="3000" spc="-7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wealth</a:t>
            </a:r>
            <a:r>
              <a:rPr dirty="0" sz="3000" spc="-6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of</a:t>
            </a:r>
            <a:r>
              <a:rPr dirty="0" sz="3000" spc="-6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bottom</a:t>
            </a:r>
            <a:r>
              <a:rPr dirty="0" sz="3000" spc="-6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40%</a:t>
            </a:r>
            <a:r>
              <a:rPr dirty="0" sz="3000" spc="-5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of</a:t>
            </a:r>
            <a:r>
              <a:rPr dirty="0" sz="3000" spc="-65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income </a:t>
            </a:r>
            <a:r>
              <a:rPr dirty="0" sz="3000">
                <a:latin typeface="Calibri"/>
                <a:cs typeface="Calibri"/>
              </a:rPr>
              <a:t>earners</a:t>
            </a:r>
            <a:r>
              <a:rPr dirty="0" sz="3000" spc="-4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at</a:t>
            </a:r>
            <a:r>
              <a:rPr dirty="0" sz="3000" spc="-5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rate</a:t>
            </a:r>
            <a:r>
              <a:rPr dirty="0" sz="3000" spc="-6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higher</a:t>
            </a:r>
            <a:r>
              <a:rPr dirty="0" sz="3000" spc="-4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than</a:t>
            </a:r>
            <a:r>
              <a:rPr dirty="0" sz="3000" spc="-5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national</a:t>
            </a:r>
            <a:r>
              <a:rPr dirty="0" sz="3000" spc="-55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average,</a:t>
            </a:r>
            <a:r>
              <a:rPr dirty="0" sz="3000" spc="-7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but</a:t>
            </a:r>
            <a:r>
              <a:rPr dirty="0" sz="3000" spc="-6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does</a:t>
            </a:r>
            <a:r>
              <a:rPr dirty="0" sz="3000" spc="-4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not</a:t>
            </a:r>
            <a:r>
              <a:rPr dirty="0" sz="3000" spc="-4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specify</a:t>
            </a:r>
            <a:r>
              <a:rPr dirty="0" sz="3000" spc="-35">
                <a:latin typeface="Calibri"/>
                <a:cs typeface="Calibri"/>
              </a:rPr>
              <a:t> </a:t>
            </a:r>
            <a:r>
              <a:rPr dirty="0" sz="3000" spc="-25">
                <a:latin typeface="Calibri"/>
                <a:cs typeface="Calibri"/>
              </a:rPr>
              <a:t>how </a:t>
            </a:r>
            <a:r>
              <a:rPr dirty="0" sz="3000" spc="-20">
                <a:latin typeface="Calibri"/>
                <a:cs typeface="Calibri"/>
              </a:rPr>
              <a:t>fast</a:t>
            </a:r>
            <a:endParaRPr sz="3000">
              <a:latin typeface="Calibri"/>
              <a:cs typeface="Calibri"/>
            </a:endParaRPr>
          </a:p>
          <a:p>
            <a:pPr marL="186055" indent="-17335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6055" algn="l"/>
              </a:tabLst>
            </a:pPr>
            <a:r>
              <a:rPr dirty="0" sz="3000">
                <a:latin typeface="Calibri"/>
                <a:cs typeface="Calibri"/>
              </a:rPr>
              <a:t>SDG</a:t>
            </a:r>
            <a:r>
              <a:rPr dirty="0" sz="3000" spc="-4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10</a:t>
            </a:r>
            <a:r>
              <a:rPr dirty="0" sz="3000" spc="-2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is</a:t>
            </a:r>
            <a:r>
              <a:rPr dirty="0" sz="3000" spc="-4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vulnerable</a:t>
            </a:r>
            <a:r>
              <a:rPr dirty="0" sz="3000" spc="-4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to</a:t>
            </a:r>
            <a:r>
              <a:rPr dirty="0" sz="3000" spc="-3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neglect</a:t>
            </a:r>
            <a:r>
              <a:rPr dirty="0" sz="3000" spc="-5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or</a:t>
            </a:r>
            <a:r>
              <a:rPr dirty="0" sz="3000" spc="-3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backlash</a:t>
            </a:r>
            <a:r>
              <a:rPr dirty="0" sz="3000" spc="-5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since</a:t>
            </a:r>
            <a:r>
              <a:rPr dirty="0" sz="3000" spc="-4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of</a:t>
            </a:r>
            <a:r>
              <a:rPr dirty="0" sz="3000" spc="-3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all</a:t>
            </a:r>
            <a:r>
              <a:rPr dirty="0" sz="3000" spc="-4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the</a:t>
            </a:r>
            <a:r>
              <a:rPr dirty="0" sz="3000" spc="-4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goals</a:t>
            </a:r>
            <a:r>
              <a:rPr dirty="0" sz="3000" spc="-3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it</a:t>
            </a:r>
            <a:r>
              <a:rPr dirty="0" sz="3000" spc="-30">
                <a:latin typeface="Calibri"/>
                <a:cs typeface="Calibri"/>
              </a:rPr>
              <a:t> </a:t>
            </a:r>
            <a:r>
              <a:rPr dirty="0" sz="3000" spc="-20">
                <a:latin typeface="Calibri"/>
                <a:cs typeface="Calibri"/>
              </a:rPr>
              <a:t>will</a:t>
            </a:r>
            <a:endParaRPr sz="3000">
              <a:latin typeface="Calibri"/>
              <a:cs typeface="Calibri"/>
            </a:endParaRPr>
          </a:p>
          <a:p>
            <a:pPr marL="186055">
              <a:lnSpc>
                <a:spcPct val="100000"/>
              </a:lnSpc>
            </a:pPr>
            <a:r>
              <a:rPr dirty="0" sz="3000">
                <a:latin typeface="Calibri"/>
                <a:cs typeface="Calibri"/>
              </a:rPr>
              <a:t>probably</a:t>
            </a:r>
            <a:r>
              <a:rPr dirty="0" sz="3000" spc="-5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require</a:t>
            </a:r>
            <a:r>
              <a:rPr dirty="0" sz="3000" spc="-5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the</a:t>
            </a:r>
            <a:r>
              <a:rPr dirty="0" sz="3000" spc="-6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most</a:t>
            </a:r>
            <a:r>
              <a:rPr dirty="0" sz="3000" spc="-5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impactful</a:t>
            </a:r>
            <a:r>
              <a:rPr dirty="0" sz="3000" spc="-8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changes</a:t>
            </a:r>
            <a:r>
              <a:rPr dirty="0" sz="3000" spc="-7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to</a:t>
            </a:r>
            <a:r>
              <a:rPr dirty="0" sz="3000" spc="-70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the</a:t>
            </a:r>
            <a:r>
              <a:rPr dirty="0" sz="3000" spc="-65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“business-as-usual”</a:t>
            </a:r>
            <a:endParaRPr sz="3000">
              <a:latin typeface="Calibri"/>
              <a:cs typeface="Calibri"/>
            </a:endParaRPr>
          </a:p>
          <a:p>
            <a:pPr marL="186055">
              <a:lnSpc>
                <a:spcPct val="100000"/>
              </a:lnSpc>
            </a:pPr>
            <a:r>
              <a:rPr dirty="0" sz="3000">
                <a:latin typeface="Calibri"/>
                <a:cs typeface="Calibri"/>
              </a:rPr>
              <a:t>economic</a:t>
            </a:r>
            <a:r>
              <a:rPr dirty="0" sz="3000" spc="-125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model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06157" y="1301496"/>
            <a:ext cx="10515600" cy="1664970"/>
            <a:chOff x="806157" y="1301496"/>
            <a:chExt cx="10515600" cy="1664970"/>
          </a:xfrm>
        </p:grpSpPr>
        <p:sp>
          <p:nvSpPr>
            <p:cNvPr id="3" name="object 3" descr=""/>
            <p:cNvSpPr/>
            <p:nvPr/>
          </p:nvSpPr>
          <p:spPr>
            <a:xfrm>
              <a:off x="806157" y="1409192"/>
              <a:ext cx="10515600" cy="1325880"/>
            </a:xfrm>
            <a:custGeom>
              <a:avLst/>
              <a:gdLst/>
              <a:ahLst/>
              <a:cxnLst/>
              <a:rect l="l" t="t" r="r" b="b"/>
              <a:pathLst>
                <a:path w="10515600" h="1325880">
                  <a:moveTo>
                    <a:pt x="10515600" y="0"/>
                  </a:moveTo>
                  <a:lnTo>
                    <a:pt x="0" y="0"/>
                  </a:lnTo>
                  <a:lnTo>
                    <a:pt x="0" y="1325626"/>
                  </a:lnTo>
                  <a:lnTo>
                    <a:pt x="10515600" y="1325626"/>
                  </a:lnTo>
                  <a:lnTo>
                    <a:pt x="1051560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6551" y="1301496"/>
              <a:ext cx="3326129" cy="111632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8836" y="1850136"/>
              <a:ext cx="6401562" cy="111633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806157" y="1409191"/>
            <a:ext cx="10515600" cy="1325880"/>
          </a:xfrm>
          <a:prstGeom prst="rect">
            <a:avLst/>
          </a:prstGeom>
          <a:ln w="9525">
            <a:solidFill>
              <a:srgbClr val="6F2F9F"/>
            </a:solidFill>
          </a:ln>
        </p:spPr>
        <p:txBody>
          <a:bodyPr wrap="square" lIns="0" tIns="20955" rIns="0" bIns="0" rtlCol="0" vert="horz">
            <a:spAutoFit/>
          </a:bodyPr>
          <a:lstStyle/>
          <a:p>
            <a:pPr algn="ctr" marL="635">
              <a:lnSpc>
                <a:spcPts val="4560"/>
              </a:lnSpc>
              <a:spcBef>
                <a:spcPts val="165"/>
              </a:spcBef>
            </a:pPr>
            <a:r>
              <a:rPr dirty="0" sz="4000" spc="-10">
                <a:solidFill>
                  <a:srgbClr val="0066FF"/>
                </a:solidFill>
                <a:latin typeface="Calibri Light"/>
                <a:cs typeface="Calibri Light"/>
              </a:rPr>
              <a:t>Presentation:</a:t>
            </a:r>
            <a:endParaRPr sz="4000">
              <a:latin typeface="Calibri Light"/>
              <a:cs typeface="Calibri Light"/>
            </a:endParaRPr>
          </a:p>
          <a:p>
            <a:pPr algn="ctr" marL="2540">
              <a:lnSpc>
                <a:spcPts val="4560"/>
              </a:lnSpc>
            </a:pPr>
            <a:r>
              <a:rPr dirty="0" sz="4000" spc="-70">
                <a:solidFill>
                  <a:srgbClr val="0066FF"/>
                </a:solidFill>
                <a:latin typeface="Calibri Light"/>
                <a:cs typeface="Calibri Light"/>
              </a:rPr>
              <a:t>Teacherˈs</a:t>
            </a:r>
            <a:r>
              <a:rPr dirty="0" sz="4000" spc="-155">
                <a:solidFill>
                  <a:srgbClr val="0066FF"/>
                </a:solidFill>
                <a:latin typeface="Calibri Light"/>
                <a:cs typeface="Calibri Light"/>
              </a:rPr>
              <a:t> </a:t>
            </a:r>
            <a:r>
              <a:rPr dirty="0" sz="4000" spc="-20">
                <a:solidFill>
                  <a:srgbClr val="0066FF"/>
                </a:solidFill>
                <a:latin typeface="Calibri Light"/>
                <a:cs typeface="Calibri Light"/>
              </a:rPr>
              <a:t>manual</a:t>
            </a:r>
            <a:r>
              <a:rPr dirty="0" sz="4000" spc="-204">
                <a:solidFill>
                  <a:srgbClr val="0066FF"/>
                </a:solidFill>
                <a:latin typeface="Calibri Light"/>
                <a:cs typeface="Calibri Light"/>
              </a:rPr>
              <a:t> </a:t>
            </a:r>
            <a:r>
              <a:rPr dirty="0" sz="4000" spc="-10">
                <a:solidFill>
                  <a:srgbClr val="0066FF"/>
                </a:solidFill>
                <a:latin typeface="Calibri Light"/>
                <a:cs typeface="Calibri Light"/>
              </a:rPr>
              <a:t>for</a:t>
            </a:r>
            <a:r>
              <a:rPr dirty="0" sz="4000" spc="-190">
                <a:solidFill>
                  <a:srgbClr val="0066FF"/>
                </a:solidFill>
                <a:latin typeface="Calibri Light"/>
                <a:cs typeface="Calibri Light"/>
              </a:rPr>
              <a:t> </a:t>
            </a:r>
            <a:r>
              <a:rPr dirty="0" sz="4000">
                <a:solidFill>
                  <a:srgbClr val="0066FF"/>
                </a:solidFill>
                <a:latin typeface="Calibri Light"/>
                <a:cs typeface="Calibri Light"/>
              </a:rPr>
              <a:t>SDG</a:t>
            </a:r>
            <a:r>
              <a:rPr dirty="0" sz="4000" spc="-175">
                <a:solidFill>
                  <a:srgbClr val="0066FF"/>
                </a:solidFill>
                <a:latin typeface="Calibri Light"/>
                <a:cs typeface="Calibri Light"/>
              </a:rPr>
              <a:t> </a:t>
            </a:r>
            <a:r>
              <a:rPr dirty="0" sz="4000" spc="-25">
                <a:solidFill>
                  <a:srgbClr val="0066FF"/>
                </a:solidFill>
                <a:latin typeface="Calibri Light"/>
                <a:cs typeface="Calibri Light"/>
              </a:rPr>
              <a:t>10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25842" y="3063811"/>
            <a:ext cx="10515600" cy="3152140"/>
          </a:xfrm>
          <a:prstGeom prst="rect">
            <a:avLst/>
          </a:prstGeom>
          <a:solidFill>
            <a:srgbClr val="DEEBF7"/>
          </a:solidFill>
          <a:ln w="9525">
            <a:solidFill>
              <a:srgbClr val="92D05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16559" indent="-325120">
              <a:lnSpc>
                <a:spcPts val="2755"/>
              </a:lnSpc>
              <a:buAutoNum type="arabicPeriod"/>
              <a:tabLst>
                <a:tab pos="416559" algn="l"/>
              </a:tabLst>
            </a:pPr>
            <a:r>
              <a:rPr dirty="0" sz="2600" spc="-10">
                <a:latin typeface="Calibri"/>
                <a:cs typeface="Calibri"/>
              </a:rPr>
              <a:t>Introduction</a:t>
            </a:r>
            <a:endParaRPr sz="2600">
              <a:latin typeface="Calibri"/>
              <a:cs typeface="Calibri"/>
            </a:endParaRPr>
          </a:p>
          <a:p>
            <a:pPr marL="415290" indent="-323850">
              <a:lnSpc>
                <a:spcPct val="100000"/>
              </a:lnSpc>
              <a:spcBef>
                <a:spcPts val="375"/>
              </a:spcBef>
              <a:buAutoNum type="arabicPeriod"/>
              <a:tabLst>
                <a:tab pos="415290" algn="l"/>
              </a:tabLst>
            </a:pPr>
            <a:r>
              <a:rPr dirty="0" sz="2600">
                <a:latin typeface="Calibri"/>
                <a:cs typeface="Calibri"/>
              </a:rPr>
              <a:t>Defining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SDG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10</a:t>
            </a:r>
            <a:endParaRPr sz="2600">
              <a:latin typeface="Calibri"/>
              <a:cs typeface="Calibri"/>
            </a:endParaRPr>
          </a:p>
          <a:p>
            <a:pPr marL="415290" indent="-323850">
              <a:lnSpc>
                <a:spcPct val="100000"/>
              </a:lnSpc>
              <a:spcBef>
                <a:spcPts val="380"/>
              </a:spcBef>
              <a:buAutoNum type="arabicPeriod"/>
              <a:tabLst>
                <a:tab pos="415290" algn="l"/>
              </a:tabLst>
            </a:pPr>
            <a:r>
              <a:rPr dirty="0" sz="2600">
                <a:latin typeface="Calibri"/>
                <a:cs typeface="Calibri"/>
              </a:rPr>
              <a:t>Global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crises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SDG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10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–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Focus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on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Africa,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Latin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America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Europe</a:t>
            </a:r>
            <a:endParaRPr sz="2600">
              <a:latin typeface="Calibri"/>
              <a:cs typeface="Calibri"/>
            </a:endParaRPr>
          </a:p>
          <a:p>
            <a:pPr marL="416559" indent="-325120">
              <a:lnSpc>
                <a:spcPct val="100000"/>
              </a:lnSpc>
              <a:spcBef>
                <a:spcPts val="375"/>
              </a:spcBef>
              <a:buAutoNum type="arabicPeriod"/>
              <a:tabLst>
                <a:tab pos="416559" algn="l"/>
              </a:tabLst>
            </a:pPr>
            <a:r>
              <a:rPr dirty="0" sz="2600">
                <a:latin typeface="Calibri"/>
                <a:cs typeface="Calibri"/>
              </a:rPr>
              <a:t>Progress</a:t>
            </a:r>
            <a:r>
              <a:rPr dirty="0" sz="2600" spc="-9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towards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achievement</a:t>
            </a:r>
            <a:r>
              <a:rPr dirty="0" sz="2600" spc="-8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SDG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10</a:t>
            </a:r>
            <a:endParaRPr sz="2600">
              <a:latin typeface="Calibri"/>
              <a:cs typeface="Calibri"/>
            </a:endParaRPr>
          </a:p>
          <a:p>
            <a:pPr marL="415290" indent="-323850">
              <a:lnSpc>
                <a:spcPct val="100000"/>
              </a:lnSpc>
              <a:spcBef>
                <a:spcPts val="375"/>
              </a:spcBef>
              <a:buAutoNum type="arabicPeriod"/>
              <a:tabLst>
                <a:tab pos="415290" algn="l"/>
              </a:tabLst>
            </a:pPr>
            <a:r>
              <a:rPr dirty="0" sz="2600">
                <a:latin typeface="Calibri"/>
                <a:cs typeface="Calibri"/>
              </a:rPr>
              <a:t>Case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Studies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best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practices</a:t>
            </a:r>
            <a:endParaRPr sz="2600">
              <a:latin typeface="Calibri"/>
              <a:cs typeface="Calibri"/>
            </a:endParaRPr>
          </a:p>
          <a:p>
            <a:pPr marL="415290" indent="-323850">
              <a:lnSpc>
                <a:spcPct val="100000"/>
              </a:lnSpc>
              <a:spcBef>
                <a:spcPts val="380"/>
              </a:spcBef>
              <a:buAutoNum type="arabicPeriod"/>
              <a:tabLst>
                <a:tab pos="415290" algn="l"/>
              </a:tabLst>
            </a:pPr>
            <a:r>
              <a:rPr dirty="0" sz="2600">
                <a:latin typeface="Calibri"/>
                <a:cs typeface="Calibri"/>
              </a:rPr>
              <a:t>Assessment</a:t>
            </a:r>
            <a:r>
              <a:rPr dirty="0" sz="2600" spc="-9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exercises</a:t>
            </a:r>
            <a:endParaRPr sz="2600">
              <a:latin typeface="Calibri"/>
              <a:cs typeface="Calibri"/>
            </a:endParaRPr>
          </a:p>
          <a:p>
            <a:pPr marL="416559" indent="-325120">
              <a:lnSpc>
                <a:spcPct val="100000"/>
              </a:lnSpc>
              <a:spcBef>
                <a:spcPts val="375"/>
              </a:spcBef>
              <a:buAutoNum type="arabicPeriod"/>
              <a:tabLst>
                <a:tab pos="416559" algn="l"/>
              </a:tabLst>
            </a:pPr>
            <a:r>
              <a:rPr dirty="0" sz="2600">
                <a:latin typeface="Calibri"/>
                <a:cs typeface="Calibri"/>
              </a:rPr>
              <a:t>Closing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words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80667" y="74434"/>
            <a:ext cx="1449287" cy="1068057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6121" y="151435"/>
            <a:ext cx="1657120" cy="750167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60505" y="237174"/>
            <a:ext cx="2085318" cy="63915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03789" y="244630"/>
            <a:ext cx="2529536" cy="58803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65097" y="189823"/>
            <a:ext cx="1845526" cy="73883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94131" y="1205991"/>
            <a:ext cx="11477625" cy="1641475"/>
            <a:chOff x="394131" y="1205991"/>
            <a:chExt cx="11477625" cy="1641475"/>
          </a:xfrm>
        </p:grpSpPr>
        <p:sp>
          <p:nvSpPr>
            <p:cNvPr id="3" name="object 3" descr=""/>
            <p:cNvSpPr/>
            <p:nvPr/>
          </p:nvSpPr>
          <p:spPr>
            <a:xfrm>
              <a:off x="394131" y="1205991"/>
              <a:ext cx="11477625" cy="1641475"/>
            </a:xfrm>
            <a:custGeom>
              <a:avLst/>
              <a:gdLst/>
              <a:ahLst/>
              <a:cxnLst/>
              <a:rect l="l" t="t" r="r" b="b"/>
              <a:pathLst>
                <a:path w="11477625" h="1641475">
                  <a:moveTo>
                    <a:pt x="11477244" y="0"/>
                  </a:moveTo>
                  <a:lnTo>
                    <a:pt x="0" y="0"/>
                  </a:lnTo>
                  <a:lnTo>
                    <a:pt x="0" y="1641220"/>
                  </a:lnTo>
                  <a:lnTo>
                    <a:pt x="11477244" y="1641220"/>
                  </a:lnTo>
                  <a:lnTo>
                    <a:pt x="11477244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500" y="1479803"/>
              <a:ext cx="11156442" cy="122910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4131" y="1205991"/>
            <a:ext cx="11477625" cy="1641475"/>
          </a:xfrm>
          <a:prstGeom prst="rect"/>
          <a:ln w="9525">
            <a:solidFill>
              <a:srgbClr val="66FF33"/>
            </a:solidFill>
          </a:ln>
        </p:spPr>
        <p:txBody>
          <a:bodyPr wrap="square" lIns="0" tIns="415925" rIns="0" bIns="0" rtlCol="0" vert="horz">
            <a:spAutoFit/>
          </a:bodyPr>
          <a:lstStyle/>
          <a:p>
            <a:pPr marL="523240">
              <a:lnSpc>
                <a:spcPct val="100000"/>
              </a:lnSpc>
              <a:spcBef>
                <a:spcPts val="3275"/>
              </a:spcBef>
            </a:pPr>
            <a:r>
              <a:rPr dirty="0" spc="-30"/>
              <a:t>Challenges</a:t>
            </a:r>
            <a:r>
              <a:rPr dirty="0" spc="-155"/>
              <a:t> </a:t>
            </a:r>
            <a:r>
              <a:rPr dirty="0"/>
              <a:t>in</a:t>
            </a:r>
            <a:r>
              <a:rPr dirty="0" spc="-150"/>
              <a:t> </a:t>
            </a:r>
            <a:r>
              <a:rPr dirty="0"/>
              <a:t>the</a:t>
            </a:r>
            <a:r>
              <a:rPr dirty="0" spc="-150"/>
              <a:t> </a:t>
            </a:r>
            <a:r>
              <a:rPr dirty="0" spc="-50"/>
              <a:t>implementation</a:t>
            </a:r>
            <a:r>
              <a:rPr dirty="0" spc="-160"/>
              <a:t> </a:t>
            </a:r>
            <a:r>
              <a:rPr dirty="0"/>
              <a:t>of</a:t>
            </a:r>
            <a:r>
              <a:rPr dirty="0" spc="-135"/>
              <a:t> </a:t>
            </a:r>
            <a:r>
              <a:rPr dirty="0"/>
              <a:t>SDG</a:t>
            </a:r>
            <a:r>
              <a:rPr dirty="0" spc="-170"/>
              <a:t> </a:t>
            </a:r>
            <a:r>
              <a:rPr dirty="0"/>
              <a:t>10</a:t>
            </a:r>
            <a:r>
              <a:rPr dirty="0" spc="-140"/>
              <a:t> </a:t>
            </a:r>
            <a:r>
              <a:rPr dirty="0" spc="-25"/>
              <a:t>(2)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80667" y="74434"/>
            <a:ext cx="1449287" cy="1068057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121" y="151435"/>
            <a:ext cx="1657120" cy="750167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60505" y="237174"/>
            <a:ext cx="2085318" cy="63915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03789" y="244630"/>
            <a:ext cx="2529536" cy="58803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65097" y="189823"/>
            <a:ext cx="1845526" cy="738833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404812" y="3119501"/>
            <a:ext cx="11477625" cy="2062480"/>
          </a:xfrm>
          <a:prstGeom prst="rect">
            <a:avLst/>
          </a:prstGeom>
          <a:solidFill>
            <a:srgbClr val="DAE2F3"/>
          </a:solidFill>
          <a:ln w="9525">
            <a:solidFill>
              <a:srgbClr val="66FF33"/>
            </a:solidFill>
          </a:ln>
        </p:spPr>
        <p:txBody>
          <a:bodyPr wrap="square" lIns="0" tIns="20955" rIns="0" bIns="0" rtlCol="0" vert="horz">
            <a:spAutoFit/>
          </a:bodyPr>
          <a:lstStyle/>
          <a:p>
            <a:pPr marL="90805" marR="349250">
              <a:lnSpc>
                <a:spcPct val="100000"/>
              </a:lnSpc>
              <a:spcBef>
                <a:spcPts val="165"/>
              </a:spcBef>
            </a:pP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last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challenge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that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SDG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10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does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not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fall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under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any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thematic </a:t>
            </a:r>
            <a:r>
              <a:rPr dirty="0" sz="3200">
                <a:latin typeface="Calibri"/>
                <a:cs typeface="Calibri"/>
              </a:rPr>
              <a:t>body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with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mandate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oversee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this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goal.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This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means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it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runs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risk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becoming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“orphan”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goal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which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might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neglected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or </a:t>
            </a:r>
            <a:r>
              <a:rPr dirty="0" sz="3200">
                <a:latin typeface="Calibri"/>
                <a:cs typeface="Calibri"/>
              </a:rPr>
              <a:t>implemented</a:t>
            </a:r>
            <a:r>
              <a:rPr dirty="0" sz="3200" spc="-13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half-</a:t>
            </a:r>
            <a:r>
              <a:rPr dirty="0" sz="3200" spc="-10">
                <a:latin typeface="Calibri"/>
                <a:cs typeface="Calibri"/>
              </a:rPr>
              <a:t>heartedly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633" y="1397673"/>
            <a:ext cx="11477625" cy="670560"/>
          </a:xfrm>
          <a:prstGeom prst="rect"/>
          <a:solidFill>
            <a:srgbClr val="E1EFD9"/>
          </a:solidFill>
          <a:ln w="9525">
            <a:solidFill>
              <a:srgbClr val="66FF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23825">
              <a:lnSpc>
                <a:spcPts val="4545"/>
              </a:lnSpc>
            </a:pPr>
            <a:r>
              <a:rPr dirty="0" sz="4000" spc="-30">
                <a:solidFill>
                  <a:srgbClr val="000000"/>
                </a:solidFill>
              </a:rPr>
              <a:t>Challenges</a:t>
            </a:r>
            <a:r>
              <a:rPr dirty="0" sz="4000" spc="-160">
                <a:solidFill>
                  <a:srgbClr val="000000"/>
                </a:solidFill>
              </a:rPr>
              <a:t> </a:t>
            </a:r>
            <a:r>
              <a:rPr dirty="0" sz="4000">
                <a:solidFill>
                  <a:srgbClr val="000000"/>
                </a:solidFill>
              </a:rPr>
              <a:t>to</a:t>
            </a:r>
            <a:r>
              <a:rPr dirty="0" sz="4000" spc="-150">
                <a:solidFill>
                  <a:srgbClr val="000000"/>
                </a:solidFill>
              </a:rPr>
              <a:t> </a:t>
            </a:r>
            <a:r>
              <a:rPr dirty="0" sz="4000" spc="-30">
                <a:solidFill>
                  <a:srgbClr val="000000"/>
                </a:solidFill>
              </a:rPr>
              <a:t>achieve</a:t>
            </a:r>
            <a:r>
              <a:rPr dirty="0" sz="4000" spc="-175">
                <a:solidFill>
                  <a:srgbClr val="000000"/>
                </a:solidFill>
              </a:rPr>
              <a:t> </a:t>
            </a:r>
            <a:r>
              <a:rPr dirty="0" sz="4000">
                <a:solidFill>
                  <a:srgbClr val="000000"/>
                </a:solidFill>
              </a:rPr>
              <a:t>SDG</a:t>
            </a:r>
            <a:r>
              <a:rPr dirty="0" sz="4000" spc="-160">
                <a:solidFill>
                  <a:srgbClr val="000000"/>
                </a:solidFill>
              </a:rPr>
              <a:t> </a:t>
            </a:r>
            <a:r>
              <a:rPr dirty="0" sz="4000">
                <a:solidFill>
                  <a:srgbClr val="000000"/>
                </a:solidFill>
              </a:rPr>
              <a:t>10,</a:t>
            </a:r>
            <a:r>
              <a:rPr dirty="0" sz="4000" spc="-145">
                <a:solidFill>
                  <a:srgbClr val="000000"/>
                </a:solidFill>
              </a:rPr>
              <a:t> </a:t>
            </a:r>
            <a:r>
              <a:rPr dirty="0" sz="4000">
                <a:solidFill>
                  <a:srgbClr val="000000"/>
                </a:solidFill>
              </a:rPr>
              <a:t>and</a:t>
            </a:r>
            <a:r>
              <a:rPr dirty="0" sz="4000" spc="-170">
                <a:solidFill>
                  <a:srgbClr val="000000"/>
                </a:solidFill>
              </a:rPr>
              <a:t> </a:t>
            </a:r>
            <a:r>
              <a:rPr dirty="0" sz="4000" spc="-10">
                <a:solidFill>
                  <a:srgbClr val="000000"/>
                </a:solidFill>
              </a:rPr>
              <a:t>how</a:t>
            </a:r>
            <a:r>
              <a:rPr dirty="0" sz="4000" spc="-180">
                <a:solidFill>
                  <a:srgbClr val="000000"/>
                </a:solidFill>
              </a:rPr>
              <a:t> </a:t>
            </a:r>
            <a:r>
              <a:rPr dirty="0" sz="4000">
                <a:solidFill>
                  <a:srgbClr val="000000"/>
                </a:solidFill>
              </a:rPr>
              <a:t>to</a:t>
            </a:r>
            <a:r>
              <a:rPr dirty="0" sz="4000" spc="-145">
                <a:solidFill>
                  <a:srgbClr val="000000"/>
                </a:solidFill>
              </a:rPr>
              <a:t> </a:t>
            </a:r>
            <a:r>
              <a:rPr dirty="0" sz="4000" spc="-30">
                <a:solidFill>
                  <a:srgbClr val="000000"/>
                </a:solidFill>
              </a:rPr>
              <a:t>address</a:t>
            </a:r>
            <a:r>
              <a:rPr dirty="0" sz="4000" spc="-160">
                <a:solidFill>
                  <a:srgbClr val="000000"/>
                </a:solidFill>
              </a:rPr>
              <a:t> </a:t>
            </a:r>
            <a:r>
              <a:rPr dirty="0" sz="4000" spc="-20">
                <a:solidFill>
                  <a:srgbClr val="000000"/>
                </a:solidFill>
              </a:rPr>
              <a:t>them</a:t>
            </a:r>
            <a:endParaRPr sz="4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80667" y="74434"/>
            <a:ext cx="1449287" cy="106805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121" y="151435"/>
            <a:ext cx="1657120" cy="75016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05" y="237174"/>
            <a:ext cx="2085318" cy="6391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789" y="244630"/>
            <a:ext cx="2529536" cy="58803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65097" y="189823"/>
            <a:ext cx="1845526" cy="738833"/>
          </a:xfrm>
          <a:prstGeom prst="rect">
            <a:avLst/>
          </a:prstGeom>
        </p:spPr>
      </p:pic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423633" y="2313558"/>
          <a:ext cx="11553825" cy="3804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27065"/>
                <a:gridCol w="5749925"/>
              </a:tblGrid>
              <a:tr h="320675">
                <a:tc>
                  <a:txBody>
                    <a:bodyPr/>
                    <a:lstStyle/>
                    <a:p>
                      <a:pPr marL="86995">
                        <a:lnSpc>
                          <a:spcPts val="2345"/>
                        </a:lnSpc>
                        <a:spcBef>
                          <a:spcPts val="80"/>
                        </a:spcBef>
                      </a:pPr>
                      <a:r>
                        <a:rPr dirty="0" sz="2000">
                          <a:latin typeface="Arial MT"/>
                          <a:cs typeface="Arial MT"/>
                        </a:rPr>
                        <a:t>Specific</a:t>
                      </a:r>
                      <a:r>
                        <a:rPr dirty="0" sz="2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challenge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1016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CE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45"/>
                        </a:lnSpc>
                        <a:spcBef>
                          <a:spcPts val="80"/>
                        </a:spcBef>
                      </a:pPr>
                      <a:r>
                        <a:rPr dirty="0" sz="2000">
                          <a:latin typeface="Arial MT"/>
                          <a:cs typeface="Arial MT"/>
                        </a:rPr>
                        <a:t>Required</a:t>
                      </a:r>
                      <a:r>
                        <a:rPr dirty="0" sz="2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actions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1016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CEC"/>
                    </a:solidFill>
                  </a:tcPr>
                </a:tc>
              </a:tr>
              <a:tr h="102108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2000" spc="-25">
                          <a:latin typeface="Arial MT"/>
                          <a:cs typeface="Arial MT"/>
                        </a:rPr>
                        <a:t>Targets</a:t>
                      </a:r>
                      <a:r>
                        <a:rPr dirty="0" sz="20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2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indicators</a:t>
                      </a:r>
                      <a:r>
                        <a:rPr dirty="0" sz="20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are</a:t>
                      </a:r>
                      <a:r>
                        <a:rPr dirty="0" sz="2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vague</a:t>
                      </a:r>
                      <a:r>
                        <a:rPr dirty="0" sz="2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2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contain</a:t>
                      </a:r>
                      <a:endParaRPr sz="2000">
                        <a:latin typeface="Arial MT"/>
                        <a:cs typeface="Arial MT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2000">
                          <a:latin typeface="Arial MT"/>
                          <a:cs typeface="Arial MT"/>
                        </a:rPr>
                        <a:t>imprecise</a:t>
                      </a:r>
                      <a:r>
                        <a:rPr dirty="0" sz="20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language</a:t>
                      </a:r>
                      <a:r>
                        <a:rPr dirty="0" sz="2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that</a:t>
                      </a:r>
                      <a:r>
                        <a:rPr dirty="0" sz="2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could</a:t>
                      </a:r>
                      <a:r>
                        <a:rPr dirty="0" sz="2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jeopardise</a:t>
                      </a:r>
                      <a:endParaRPr sz="2000">
                        <a:latin typeface="Arial MT"/>
                        <a:cs typeface="Arial MT"/>
                      </a:endParaRPr>
                    </a:p>
                    <a:p>
                      <a:pPr marL="86995">
                        <a:lnSpc>
                          <a:spcPts val="2345"/>
                        </a:lnSpc>
                        <a:spcBef>
                          <a:spcPts val="360"/>
                        </a:spcBef>
                      </a:pPr>
                      <a:r>
                        <a:rPr dirty="0" sz="2000" spc="-10">
                          <a:latin typeface="Arial MT"/>
                          <a:cs typeface="Arial MT"/>
                        </a:rPr>
                        <a:t>implementation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1016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CE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2000">
                          <a:latin typeface="Arial MT"/>
                          <a:cs typeface="Arial MT"/>
                        </a:rPr>
                        <a:t>Lobby</a:t>
                      </a:r>
                      <a:r>
                        <a:rPr dirty="0" sz="2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2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reformulation</a:t>
                      </a:r>
                      <a:r>
                        <a:rPr dirty="0" sz="20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2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targets</a:t>
                      </a:r>
                      <a:r>
                        <a:rPr dirty="0" sz="2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2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indicators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1016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CEC"/>
                    </a:solidFill>
                  </a:tcPr>
                </a:tc>
              </a:tr>
              <a:tr h="671195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000">
                          <a:latin typeface="Arial MT"/>
                          <a:cs typeface="Arial MT"/>
                        </a:rPr>
                        <a:t>Backlash</a:t>
                      </a:r>
                      <a:r>
                        <a:rPr dirty="0" sz="2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due</a:t>
                      </a:r>
                      <a:r>
                        <a:rPr dirty="0" sz="2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2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the</a:t>
                      </a:r>
                      <a:r>
                        <a:rPr dirty="0" sz="2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profound</a:t>
                      </a:r>
                      <a:r>
                        <a:rPr dirty="0" sz="2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2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lasting</a:t>
                      </a:r>
                      <a:endParaRPr sz="2000">
                        <a:latin typeface="Arial MT"/>
                        <a:cs typeface="Arial MT"/>
                      </a:endParaRPr>
                    </a:p>
                    <a:p>
                      <a:pPr marL="86995">
                        <a:lnSpc>
                          <a:spcPts val="2340"/>
                        </a:lnSpc>
                        <a:spcBef>
                          <a:spcPts val="359"/>
                        </a:spcBef>
                      </a:pPr>
                      <a:r>
                        <a:rPr dirty="0" sz="2000">
                          <a:latin typeface="Arial MT"/>
                          <a:cs typeface="Arial MT"/>
                        </a:rPr>
                        <a:t>changes</a:t>
                      </a:r>
                      <a:r>
                        <a:rPr dirty="0" sz="20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which</a:t>
                      </a:r>
                      <a:r>
                        <a:rPr dirty="0" sz="2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are</a:t>
                      </a:r>
                      <a:r>
                        <a:rPr dirty="0" sz="2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required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1079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CE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000">
                          <a:latin typeface="Arial MT"/>
                          <a:cs typeface="Arial MT"/>
                        </a:rPr>
                        <a:t>Incentivise</a:t>
                      </a:r>
                      <a:r>
                        <a:rPr dirty="0" sz="2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states</a:t>
                      </a:r>
                      <a:r>
                        <a:rPr dirty="0" sz="2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2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drive</a:t>
                      </a:r>
                      <a:r>
                        <a:rPr dirty="0" sz="2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implementation</a:t>
                      </a:r>
                      <a:r>
                        <a:rPr dirty="0" sz="2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2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25">
                          <a:latin typeface="Arial MT"/>
                          <a:cs typeface="Arial MT"/>
                        </a:rPr>
                        <a:t>SDG</a:t>
                      </a:r>
                      <a:endParaRPr sz="2000">
                        <a:latin typeface="Arial MT"/>
                        <a:cs typeface="Arial MT"/>
                      </a:endParaRPr>
                    </a:p>
                    <a:p>
                      <a:pPr marL="68580">
                        <a:lnSpc>
                          <a:spcPts val="2340"/>
                        </a:lnSpc>
                        <a:spcBef>
                          <a:spcPts val="359"/>
                        </a:spcBef>
                      </a:pPr>
                      <a:r>
                        <a:rPr dirty="0" sz="2000" spc="-25">
                          <a:latin typeface="Arial MT"/>
                          <a:cs typeface="Arial MT"/>
                        </a:rPr>
                        <a:t>10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1079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CEC"/>
                    </a:solidFill>
                  </a:tcPr>
                </a:tc>
              </a:tr>
              <a:tr h="770255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000">
                          <a:latin typeface="Arial MT"/>
                          <a:cs typeface="Arial MT"/>
                        </a:rPr>
                        <a:t>No</a:t>
                      </a:r>
                      <a:r>
                        <a:rPr dirty="0" sz="2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institutions</a:t>
                      </a:r>
                      <a:r>
                        <a:rPr dirty="0" sz="2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at</a:t>
                      </a:r>
                      <a:r>
                        <a:rPr dirty="0" sz="2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national/international</a:t>
                      </a:r>
                      <a:r>
                        <a:rPr dirty="0" sz="2000" spc="-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level</a:t>
                      </a:r>
                      <a:r>
                        <a:rPr dirty="0" sz="2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20">
                          <a:latin typeface="Arial MT"/>
                          <a:cs typeface="Arial MT"/>
                        </a:rPr>
                        <a:t>with</a:t>
                      </a:r>
                      <a:endParaRPr sz="2000">
                        <a:latin typeface="Arial MT"/>
                        <a:cs typeface="Arial MT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2000">
                          <a:latin typeface="Arial MT"/>
                          <a:cs typeface="Arial MT"/>
                        </a:rPr>
                        <a:t>mandate</a:t>
                      </a:r>
                      <a:r>
                        <a:rPr dirty="0" sz="2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2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drive</a:t>
                      </a:r>
                      <a:r>
                        <a:rPr dirty="0" sz="2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actions</a:t>
                      </a:r>
                      <a:r>
                        <a:rPr dirty="0" sz="2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2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achieve</a:t>
                      </a:r>
                      <a:r>
                        <a:rPr dirty="0" sz="2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this</a:t>
                      </a:r>
                      <a:r>
                        <a:rPr dirty="0" sz="2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20">
                          <a:latin typeface="Arial MT"/>
                          <a:cs typeface="Arial MT"/>
                        </a:rPr>
                        <a:t>goal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1079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CE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000">
                          <a:latin typeface="Arial MT"/>
                          <a:cs typeface="Arial MT"/>
                        </a:rPr>
                        <a:t>Hold</a:t>
                      </a:r>
                      <a:r>
                        <a:rPr dirty="0" sz="2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governments</a:t>
                      </a:r>
                      <a:r>
                        <a:rPr dirty="0" sz="20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&amp;</a:t>
                      </a:r>
                      <a:r>
                        <a:rPr dirty="0" sz="2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other</a:t>
                      </a:r>
                      <a:r>
                        <a:rPr dirty="0" sz="2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actors</a:t>
                      </a:r>
                      <a:r>
                        <a:rPr dirty="0" sz="2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accountable</a:t>
                      </a:r>
                      <a:r>
                        <a:rPr dirty="0" sz="2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25">
                          <a:latin typeface="Arial MT"/>
                          <a:cs typeface="Arial MT"/>
                        </a:rPr>
                        <a:t>for</a:t>
                      </a:r>
                      <a:endParaRPr sz="2000">
                        <a:latin typeface="Arial MT"/>
                        <a:cs typeface="Arial MT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2000">
                          <a:latin typeface="Arial MT"/>
                          <a:cs typeface="Arial MT"/>
                        </a:rPr>
                        <a:t>their</a:t>
                      </a:r>
                      <a:r>
                        <a:rPr dirty="0" sz="2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actions</a:t>
                      </a:r>
                      <a:r>
                        <a:rPr dirty="0" sz="2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or</a:t>
                      </a:r>
                      <a:r>
                        <a:rPr dirty="0" sz="2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lack</a:t>
                      </a:r>
                      <a:r>
                        <a:rPr dirty="0" sz="2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thereof</a:t>
                      </a:r>
                      <a:r>
                        <a:rPr dirty="0" sz="2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2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advance</a:t>
                      </a:r>
                      <a:r>
                        <a:rPr dirty="0" sz="2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SDG</a:t>
                      </a:r>
                      <a:r>
                        <a:rPr dirty="0" sz="2000" spc="-25">
                          <a:latin typeface="Arial MT"/>
                          <a:cs typeface="Arial MT"/>
                        </a:rPr>
                        <a:t> 10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1079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CEC"/>
                    </a:solidFill>
                  </a:tcPr>
                </a:tc>
              </a:tr>
              <a:tr h="1021715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000">
                          <a:latin typeface="Arial MT"/>
                          <a:cs typeface="Arial MT"/>
                        </a:rPr>
                        <a:t>Lack</a:t>
                      </a:r>
                      <a:r>
                        <a:rPr dirty="0" sz="200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2000" spc="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basic</a:t>
                      </a:r>
                      <a:r>
                        <a:rPr dirty="0" sz="200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information,</a:t>
                      </a:r>
                      <a:r>
                        <a:rPr dirty="0" sz="200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apart</a:t>
                      </a:r>
                      <a:r>
                        <a:rPr dirty="0" sz="200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from</a:t>
                      </a:r>
                      <a:r>
                        <a:rPr dirty="0" sz="2000" spc="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income</a:t>
                      </a:r>
                      <a:r>
                        <a:rPr dirty="0" sz="200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25">
                          <a:latin typeface="Arial MT"/>
                          <a:cs typeface="Arial MT"/>
                        </a:rPr>
                        <a:t>and</a:t>
                      </a:r>
                      <a:endParaRPr sz="2000">
                        <a:latin typeface="Arial MT"/>
                        <a:cs typeface="Arial MT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2000">
                          <a:latin typeface="Arial MT"/>
                          <a:cs typeface="Arial MT"/>
                        </a:rPr>
                        <a:t>wealth,</a:t>
                      </a:r>
                      <a:r>
                        <a:rPr dirty="0" sz="2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about</a:t>
                      </a:r>
                      <a:r>
                        <a:rPr dirty="0" sz="2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inequality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1079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CE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000">
                          <a:latin typeface="Arial MT"/>
                          <a:cs typeface="Arial MT"/>
                        </a:rPr>
                        <a:t>Improve</a:t>
                      </a:r>
                      <a:r>
                        <a:rPr dirty="0" sz="2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capability</a:t>
                      </a:r>
                      <a:r>
                        <a:rPr dirty="0" sz="2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2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measure</a:t>
                      </a:r>
                      <a:r>
                        <a:rPr dirty="0" sz="2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2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monitor</a:t>
                      </a:r>
                      <a:r>
                        <a:rPr dirty="0" sz="2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25">
                          <a:latin typeface="Arial MT"/>
                          <a:cs typeface="Arial MT"/>
                        </a:rPr>
                        <a:t>the</a:t>
                      </a:r>
                      <a:endParaRPr sz="2000">
                        <a:latin typeface="Arial MT"/>
                        <a:cs typeface="Arial MT"/>
                      </a:endParaRPr>
                    </a:p>
                    <a:p>
                      <a:pPr marL="68580" marR="421005">
                        <a:lnSpc>
                          <a:spcPct val="114999"/>
                        </a:lnSpc>
                      </a:pPr>
                      <a:r>
                        <a:rPr dirty="0" sz="2000">
                          <a:latin typeface="Arial MT"/>
                          <a:cs typeface="Arial MT"/>
                        </a:rPr>
                        <a:t>other</a:t>
                      </a:r>
                      <a:r>
                        <a:rPr dirty="0" sz="2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dimensions</a:t>
                      </a:r>
                      <a:r>
                        <a:rPr dirty="0" sz="2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2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socioeconomic</a:t>
                      </a:r>
                      <a:r>
                        <a:rPr dirty="0" sz="2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disparities,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such</a:t>
                      </a:r>
                      <a:r>
                        <a:rPr dirty="0" sz="2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as</a:t>
                      </a:r>
                      <a:r>
                        <a:rPr dirty="0" sz="2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gender</a:t>
                      </a:r>
                      <a:r>
                        <a:rPr dirty="0" sz="2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2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environmental</a:t>
                      </a:r>
                      <a:r>
                        <a:rPr dirty="0" sz="2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inequalities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1079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EC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03504" y="179831"/>
            <a:ext cx="11136630" cy="1832610"/>
            <a:chOff x="603504" y="179831"/>
            <a:chExt cx="11136630" cy="1832610"/>
          </a:xfrm>
        </p:grpSpPr>
        <p:sp>
          <p:nvSpPr>
            <p:cNvPr id="3" name="object 3" descr=""/>
            <p:cNvSpPr/>
            <p:nvPr/>
          </p:nvSpPr>
          <p:spPr>
            <a:xfrm>
              <a:off x="838200" y="365125"/>
              <a:ext cx="10515600" cy="1325880"/>
            </a:xfrm>
            <a:custGeom>
              <a:avLst/>
              <a:gdLst/>
              <a:ahLst/>
              <a:cxnLst/>
              <a:rect l="l" t="t" r="r" b="b"/>
              <a:pathLst>
                <a:path w="10515600" h="1325880">
                  <a:moveTo>
                    <a:pt x="10515600" y="0"/>
                  </a:moveTo>
                  <a:lnTo>
                    <a:pt x="0" y="0"/>
                  </a:lnTo>
                  <a:lnTo>
                    <a:pt x="0" y="1325626"/>
                  </a:lnTo>
                  <a:lnTo>
                    <a:pt x="10515600" y="1325626"/>
                  </a:lnTo>
                  <a:lnTo>
                    <a:pt x="1051560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3504" y="179831"/>
              <a:ext cx="11136630" cy="122910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3487" y="783336"/>
              <a:ext cx="5177790" cy="122910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37361" y="307924"/>
            <a:ext cx="10337800" cy="1301115"/>
          </a:xfrm>
          <a:prstGeom prst="rect"/>
        </p:spPr>
        <p:txBody>
          <a:bodyPr wrap="square" lIns="0" tIns="89535" rIns="0" bIns="0" rtlCol="0" vert="horz">
            <a:spAutoFit/>
          </a:bodyPr>
          <a:lstStyle/>
          <a:p>
            <a:pPr marL="2933065" marR="5080" indent="-2921000">
              <a:lnSpc>
                <a:spcPts val="4750"/>
              </a:lnSpc>
              <a:spcBef>
                <a:spcPts val="705"/>
              </a:spcBef>
            </a:pPr>
            <a:r>
              <a:rPr dirty="0" spc="-25">
                <a:solidFill>
                  <a:srgbClr val="006FC0"/>
                </a:solidFill>
              </a:rPr>
              <a:t>Summary</a:t>
            </a:r>
            <a:r>
              <a:rPr dirty="0" spc="-180">
                <a:solidFill>
                  <a:srgbClr val="006FC0"/>
                </a:solidFill>
              </a:rPr>
              <a:t> </a:t>
            </a:r>
            <a:r>
              <a:rPr dirty="0" spc="-20">
                <a:solidFill>
                  <a:srgbClr val="006FC0"/>
                </a:solidFill>
              </a:rPr>
              <a:t>global</a:t>
            </a:r>
            <a:r>
              <a:rPr dirty="0" spc="-155">
                <a:solidFill>
                  <a:srgbClr val="006FC0"/>
                </a:solidFill>
              </a:rPr>
              <a:t> </a:t>
            </a:r>
            <a:r>
              <a:rPr dirty="0" spc="-50">
                <a:solidFill>
                  <a:srgbClr val="006FC0"/>
                </a:solidFill>
              </a:rPr>
              <a:t>orientation</a:t>
            </a:r>
            <a:r>
              <a:rPr dirty="0" spc="-19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of</a:t>
            </a:r>
            <a:r>
              <a:rPr dirty="0" spc="-140">
                <a:solidFill>
                  <a:srgbClr val="006FC0"/>
                </a:solidFill>
              </a:rPr>
              <a:t> </a:t>
            </a:r>
            <a:r>
              <a:rPr dirty="0" spc="-30">
                <a:solidFill>
                  <a:srgbClr val="006FC0"/>
                </a:solidFill>
              </a:rPr>
              <a:t>inequalities</a:t>
            </a:r>
            <a:r>
              <a:rPr dirty="0" spc="-160">
                <a:solidFill>
                  <a:srgbClr val="006FC0"/>
                </a:solidFill>
              </a:rPr>
              <a:t> </a:t>
            </a:r>
            <a:r>
              <a:rPr dirty="0" spc="-25">
                <a:solidFill>
                  <a:srgbClr val="006FC0"/>
                </a:solidFill>
              </a:rPr>
              <a:t>and </a:t>
            </a:r>
            <a:r>
              <a:rPr dirty="0">
                <a:solidFill>
                  <a:srgbClr val="006FC0"/>
                </a:solidFill>
              </a:rPr>
              <a:t>the</a:t>
            </a:r>
            <a:r>
              <a:rPr dirty="0" spc="-185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need</a:t>
            </a:r>
            <a:r>
              <a:rPr dirty="0" spc="-200">
                <a:solidFill>
                  <a:srgbClr val="006FC0"/>
                </a:solidFill>
              </a:rPr>
              <a:t> </a:t>
            </a:r>
            <a:r>
              <a:rPr dirty="0" spc="-10">
                <a:solidFill>
                  <a:srgbClr val="006FC0"/>
                </a:solidFill>
              </a:rPr>
              <a:t>for</a:t>
            </a:r>
            <a:r>
              <a:rPr dirty="0" spc="-195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SDG</a:t>
            </a:r>
            <a:r>
              <a:rPr dirty="0" spc="-200">
                <a:solidFill>
                  <a:srgbClr val="006FC0"/>
                </a:solidFill>
              </a:rPr>
              <a:t> </a:t>
            </a:r>
            <a:r>
              <a:rPr dirty="0" spc="-25">
                <a:solidFill>
                  <a:srgbClr val="006FC0"/>
                </a:solidFill>
              </a:rPr>
              <a:t>10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10584" y="1954707"/>
            <a:ext cx="5574919" cy="3719957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1042212" y="5938672"/>
            <a:ext cx="10311765" cy="639445"/>
          </a:xfrm>
          <a:prstGeom prst="rect">
            <a:avLst/>
          </a:prstGeom>
          <a:solidFill>
            <a:srgbClr val="B4C6E7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3210"/>
              </a:lnSpc>
            </a:pPr>
            <a:r>
              <a:rPr dirty="0" u="sng" sz="28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SDG</a:t>
            </a:r>
            <a:r>
              <a:rPr dirty="0" u="sng" sz="2800" spc="-8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28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10</a:t>
            </a:r>
            <a:r>
              <a:rPr dirty="0" u="sng" sz="2800" spc="-7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28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Reduced</a:t>
            </a:r>
            <a:r>
              <a:rPr dirty="0" u="sng" sz="2800" spc="-8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28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Inequalities</a:t>
            </a:r>
            <a:r>
              <a:rPr dirty="0" u="sng" sz="2800" spc="-7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2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(youtube.com)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1063" y="403859"/>
            <a:ext cx="12061190" cy="2491105"/>
            <a:chOff x="131063" y="403859"/>
            <a:chExt cx="12061190" cy="2491105"/>
          </a:xfrm>
        </p:grpSpPr>
        <p:sp>
          <p:nvSpPr>
            <p:cNvPr id="3" name="object 3" descr=""/>
            <p:cNvSpPr/>
            <p:nvPr/>
          </p:nvSpPr>
          <p:spPr>
            <a:xfrm>
              <a:off x="235775" y="613918"/>
              <a:ext cx="11713210" cy="1814830"/>
            </a:xfrm>
            <a:custGeom>
              <a:avLst/>
              <a:gdLst/>
              <a:ahLst/>
              <a:cxnLst/>
              <a:rect l="l" t="t" r="r" b="b"/>
              <a:pathLst>
                <a:path w="11713210" h="1814830">
                  <a:moveTo>
                    <a:pt x="11712702" y="0"/>
                  </a:moveTo>
                  <a:lnTo>
                    <a:pt x="0" y="0"/>
                  </a:lnTo>
                  <a:lnTo>
                    <a:pt x="0" y="1814702"/>
                  </a:lnTo>
                  <a:lnTo>
                    <a:pt x="11712702" y="1814702"/>
                  </a:lnTo>
                  <a:lnTo>
                    <a:pt x="11712702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3" y="403859"/>
              <a:ext cx="1547622" cy="166801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815" y="403859"/>
              <a:ext cx="11378184" cy="166801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41035" y="1226820"/>
              <a:ext cx="1744217" cy="166801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88060" y="584453"/>
            <a:ext cx="11015345" cy="1763395"/>
          </a:xfrm>
          <a:prstGeom prst="rect"/>
        </p:spPr>
        <p:txBody>
          <a:bodyPr wrap="square" lIns="0" tIns="116205" rIns="0" bIns="0" rtlCol="0" vert="horz">
            <a:spAutoFit/>
          </a:bodyPr>
          <a:lstStyle/>
          <a:p>
            <a:pPr marL="5123180" marR="5080" indent="-5111115">
              <a:lnSpc>
                <a:spcPts val="6480"/>
              </a:lnSpc>
              <a:spcBef>
                <a:spcPts val="915"/>
              </a:spcBef>
            </a:pPr>
            <a:r>
              <a:rPr dirty="0" sz="6000" spc="-20">
                <a:solidFill>
                  <a:srgbClr val="C00000"/>
                </a:solidFill>
              </a:rPr>
              <a:t>3.</a:t>
            </a:r>
            <a:r>
              <a:rPr dirty="0" sz="6000" spc="-450">
                <a:solidFill>
                  <a:srgbClr val="C00000"/>
                </a:solidFill>
              </a:rPr>
              <a:t> </a:t>
            </a:r>
            <a:r>
              <a:rPr dirty="0" sz="6000" spc="-10">
                <a:solidFill>
                  <a:srgbClr val="C00000"/>
                </a:solidFill>
              </a:rPr>
              <a:t>Crisis</a:t>
            </a:r>
            <a:r>
              <a:rPr dirty="0" sz="6000" spc="-310">
                <a:solidFill>
                  <a:srgbClr val="C00000"/>
                </a:solidFill>
              </a:rPr>
              <a:t> </a:t>
            </a:r>
            <a:r>
              <a:rPr dirty="0" sz="6000">
                <a:solidFill>
                  <a:srgbClr val="C00000"/>
                </a:solidFill>
              </a:rPr>
              <a:t>and</a:t>
            </a:r>
            <a:r>
              <a:rPr dirty="0" sz="6000" spc="-204">
                <a:solidFill>
                  <a:srgbClr val="C00000"/>
                </a:solidFill>
              </a:rPr>
              <a:t> </a:t>
            </a:r>
            <a:r>
              <a:rPr dirty="0" sz="6000">
                <a:solidFill>
                  <a:srgbClr val="C00000"/>
                </a:solidFill>
              </a:rPr>
              <a:t>the</a:t>
            </a:r>
            <a:r>
              <a:rPr dirty="0" sz="6000" spc="-215">
                <a:solidFill>
                  <a:srgbClr val="C00000"/>
                </a:solidFill>
              </a:rPr>
              <a:t> </a:t>
            </a:r>
            <a:r>
              <a:rPr dirty="0" sz="6000" spc="-55">
                <a:solidFill>
                  <a:srgbClr val="C00000"/>
                </a:solidFill>
              </a:rPr>
              <a:t>achievement</a:t>
            </a:r>
            <a:r>
              <a:rPr dirty="0" sz="6000" spc="-210">
                <a:solidFill>
                  <a:srgbClr val="C00000"/>
                </a:solidFill>
              </a:rPr>
              <a:t> </a:t>
            </a:r>
            <a:r>
              <a:rPr dirty="0" sz="6000">
                <a:solidFill>
                  <a:srgbClr val="C00000"/>
                </a:solidFill>
              </a:rPr>
              <a:t>of</a:t>
            </a:r>
            <a:r>
              <a:rPr dirty="0" sz="6000" spc="-180">
                <a:solidFill>
                  <a:srgbClr val="C00000"/>
                </a:solidFill>
              </a:rPr>
              <a:t> </a:t>
            </a:r>
            <a:r>
              <a:rPr dirty="0" sz="6000" spc="-25">
                <a:solidFill>
                  <a:srgbClr val="C00000"/>
                </a:solidFill>
              </a:rPr>
              <a:t>SDG 10</a:t>
            </a:r>
            <a:endParaRPr sz="6000"/>
          </a:p>
        </p:txBody>
      </p:sp>
      <p:grpSp>
        <p:nvGrpSpPr>
          <p:cNvPr id="8" name="object 8" descr=""/>
          <p:cNvGrpSpPr/>
          <p:nvPr/>
        </p:nvGrpSpPr>
        <p:grpSpPr>
          <a:xfrm>
            <a:off x="194094" y="2911614"/>
            <a:ext cx="11796395" cy="3263900"/>
            <a:chOff x="194094" y="2911614"/>
            <a:chExt cx="11796395" cy="326390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4094" y="2911614"/>
              <a:ext cx="3797554" cy="32635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93413" y="3051530"/>
              <a:ext cx="3797554" cy="298373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92643" y="3437318"/>
              <a:ext cx="3797554" cy="22120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03580" y="841247"/>
            <a:ext cx="11584940" cy="1832610"/>
            <a:chOff x="303580" y="841247"/>
            <a:chExt cx="11584940" cy="1832610"/>
          </a:xfrm>
        </p:grpSpPr>
        <p:sp>
          <p:nvSpPr>
            <p:cNvPr id="3" name="object 3" descr=""/>
            <p:cNvSpPr/>
            <p:nvPr/>
          </p:nvSpPr>
          <p:spPr>
            <a:xfrm>
              <a:off x="308343" y="1110614"/>
              <a:ext cx="11575415" cy="1158875"/>
            </a:xfrm>
            <a:custGeom>
              <a:avLst/>
              <a:gdLst/>
              <a:ahLst/>
              <a:cxnLst/>
              <a:rect l="l" t="t" r="r" b="b"/>
              <a:pathLst>
                <a:path w="11575415" h="1158875">
                  <a:moveTo>
                    <a:pt x="11575288" y="0"/>
                  </a:moveTo>
                  <a:lnTo>
                    <a:pt x="0" y="0"/>
                  </a:lnTo>
                  <a:lnTo>
                    <a:pt x="0" y="1158366"/>
                  </a:lnTo>
                  <a:lnTo>
                    <a:pt x="11575288" y="1158366"/>
                  </a:lnTo>
                  <a:lnTo>
                    <a:pt x="11575288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08343" y="1110614"/>
              <a:ext cx="11575415" cy="1158875"/>
            </a:xfrm>
            <a:custGeom>
              <a:avLst/>
              <a:gdLst/>
              <a:ahLst/>
              <a:cxnLst/>
              <a:rect l="l" t="t" r="r" b="b"/>
              <a:pathLst>
                <a:path w="11575415" h="1158875">
                  <a:moveTo>
                    <a:pt x="0" y="1158366"/>
                  </a:moveTo>
                  <a:lnTo>
                    <a:pt x="11575288" y="1158366"/>
                  </a:lnTo>
                  <a:lnTo>
                    <a:pt x="11575288" y="0"/>
                  </a:lnTo>
                  <a:lnTo>
                    <a:pt x="0" y="0"/>
                  </a:lnTo>
                  <a:lnTo>
                    <a:pt x="0" y="1158366"/>
                  </a:lnTo>
                  <a:close/>
                </a:path>
              </a:pathLst>
            </a:custGeom>
            <a:ln w="952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13659" y="841247"/>
              <a:ext cx="7122414" cy="122910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5176" y="1444751"/>
              <a:ext cx="4077462" cy="122910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46654" y="969975"/>
            <a:ext cx="6303010" cy="1301115"/>
          </a:xfrm>
          <a:prstGeom prst="rect"/>
        </p:spPr>
        <p:txBody>
          <a:bodyPr wrap="square" lIns="0" tIns="89535" rIns="0" bIns="0" rtlCol="0" vert="horz">
            <a:spAutoFit/>
          </a:bodyPr>
          <a:lstStyle/>
          <a:p>
            <a:pPr marL="1473835" marR="5080" indent="-1461770">
              <a:lnSpc>
                <a:spcPts val="4750"/>
              </a:lnSpc>
              <a:spcBef>
                <a:spcPts val="705"/>
              </a:spcBef>
            </a:pPr>
            <a:r>
              <a:rPr dirty="0">
                <a:solidFill>
                  <a:srgbClr val="C00000"/>
                </a:solidFill>
              </a:rPr>
              <a:t>3.1</a:t>
            </a:r>
            <a:r>
              <a:rPr dirty="0" spc="-195">
                <a:solidFill>
                  <a:srgbClr val="C00000"/>
                </a:solidFill>
              </a:rPr>
              <a:t> </a:t>
            </a:r>
            <a:r>
              <a:rPr dirty="0" spc="-20">
                <a:solidFill>
                  <a:srgbClr val="C00000"/>
                </a:solidFill>
              </a:rPr>
              <a:t>Global</a:t>
            </a:r>
            <a:r>
              <a:rPr dirty="0" spc="-170">
                <a:solidFill>
                  <a:srgbClr val="C00000"/>
                </a:solidFill>
              </a:rPr>
              <a:t> </a:t>
            </a:r>
            <a:r>
              <a:rPr dirty="0" spc="-10">
                <a:solidFill>
                  <a:srgbClr val="C00000"/>
                </a:solidFill>
              </a:rPr>
              <a:t>crises</a:t>
            </a:r>
            <a:r>
              <a:rPr dirty="0" spc="-18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and</a:t>
            </a:r>
            <a:r>
              <a:rPr dirty="0" spc="-185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SDG</a:t>
            </a:r>
            <a:r>
              <a:rPr dirty="0" spc="-210">
                <a:solidFill>
                  <a:srgbClr val="C00000"/>
                </a:solidFill>
              </a:rPr>
              <a:t> </a:t>
            </a:r>
            <a:r>
              <a:rPr dirty="0" spc="-25">
                <a:solidFill>
                  <a:srgbClr val="C00000"/>
                </a:solidFill>
              </a:rPr>
              <a:t>10 Focus</a:t>
            </a:r>
            <a:r>
              <a:rPr dirty="0" spc="-175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on</a:t>
            </a:r>
            <a:r>
              <a:rPr dirty="0" spc="-170">
                <a:solidFill>
                  <a:srgbClr val="C00000"/>
                </a:solidFill>
              </a:rPr>
              <a:t> </a:t>
            </a:r>
            <a:r>
              <a:rPr dirty="0" spc="-10">
                <a:solidFill>
                  <a:srgbClr val="C00000"/>
                </a:solidFill>
              </a:rPr>
              <a:t>Africa</a:t>
            </a:r>
          </a:p>
        </p:txBody>
      </p:sp>
      <p:grpSp>
        <p:nvGrpSpPr>
          <p:cNvPr id="8" name="object 8" descr=""/>
          <p:cNvGrpSpPr/>
          <p:nvPr/>
        </p:nvGrpSpPr>
        <p:grpSpPr>
          <a:xfrm>
            <a:off x="174166" y="74434"/>
            <a:ext cx="11871960" cy="4530725"/>
            <a:chOff x="174166" y="74434"/>
            <a:chExt cx="11871960" cy="4530725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89972" y="74434"/>
              <a:ext cx="1856104" cy="106805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166" y="113609"/>
              <a:ext cx="1822845" cy="82518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9722" y="139344"/>
              <a:ext cx="2339467" cy="86090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70505" y="198754"/>
              <a:ext cx="2591943" cy="67144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76590" y="139344"/>
              <a:ext cx="2413380" cy="84896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4662" y="2472436"/>
              <a:ext cx="3231248" cy="201637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90541" y="2556383"/>
              <a:ext cx="2898648" cy="193243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29346" y="2509393"/>
              <a:ext cx="3152775" cy="2095499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4433315" y="5043919"/>
            <a:ext cx="3143250" cy="1433195"/>
            <a:chOff x="4433315" y="5043919"/>
            <a:chExt cx="3143250" cy="1433195"/>
          </a:xfrm>
        </p:grpSpPr>
        <p:sp>
          <p:nvSpPr>
            <p:cNvPr id="18" name="object 18" descr=""/>
            <p:cNvSpPr/>
            <p:nvPr/>
          </p:nvSpPr>
          <p:spPr>
            <a:xfrm>
              <a:off x="4433315" y="5043919"/>
              <a:ext cx="3143250" cy="1433195"/>
            </a:xfrm>
            <a:custGeom>
              <a:avLst/>
              <a:gdLst/>
              <a:ahLst/>
              <a:cxnLst/>
              <a:rect l="l" t="t" r="r" b="b"/>
              <a:pathLst>
                <a:path w="3143250" h="1433195">
                  <a:moveTo>
                    <a:pt x="3143249" y="0"/>
                  </a:moveTo>
                  <a:lnTo>
                    <a:pt x="0" y="0"/>
                  </a:lnTo>
                  <a:lnTo>
                    <a:pt x="0" y="1432687"/>
                  </a:lnTo>
                  <a:lnTo>
                    <a:pt x="3143249" y="1432687"/>
                  </a:lnTo>
                  <a:lnTo>
                    <a:pt x="314324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52187" y="5237987"/>
              <a:ext cx="2186177" cy="1229106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12179" y="5237987"/>
              <a:ext cx="896874" cy="1229106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82867" y="5237987"/>
              <a:ext cx="1293114" cy="1229106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4433315" y="5043919"/>
            <a:ext cx="3143250" cy="1433195"/>
          </a:xfrm>
          <a:prstGeom prst="rect">
            <a:avLst/>
          </a:prstGeom>
          <a:ln w="12700">
            <a:solidFill>
              <a:srgbClr val="FFFF00"/>
            </a:solidFill>
          </a:ln>
        </p:spPr>
        <p:txBody>
          <a:bodyPr wrap="square" lIns="0" tIns="346075" rIns="0" bIns="0" rtlCol="0" vert="horz">
            <a:spAutoFit/>
          </a:bodyPr>
          <a:lstStyle/>
          <a:p>
            <a:pPr marL="473709">
              <a:lnSpc>
                <a:spcPct val="100000"/>
              </a:lnSpc>
              <a:spcBef>
                <a:spcPts val="2725"/>
              </a:spcBef>
            </a:pPr>
            <a:r>
              <a:rPr dirty="0" sz="4400" spc="-40">
                <a:latin typeface="Calibri"/>
                <a:cs typeface="Calibri"/>
              </a:rPr>
              <a:t>COVID-</a:t>
            </a:r>
            <a:r>
              <a:rPr dirty="0" sz="4400" spc="-25">
                <a:latin typeface="Calibri"/>
                <a:cs typeface="Calibri"/>
              </a:rPr>
              <a:t>19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308343" y="4980432"/>
            <a:ext cx="3742690" cy="1725930"/>
            <a:chOff x="308343" y="4980432"/>
            <a:chExt cx="3742690" cy="1725930"/>
          </a:xfrm>
        </p:grpSpPr>
        <p:sp>
          <p:nvSpPr>
            <p:cNvPr id="24" name="object 24" descr=""/>
            <p:cNvSpPr/>
            <p:nvPr/>
          </p:nvSpPr>
          <p:spPr>
            <a:xfrm>
              <a:off x="308343" y="5043919"/>
              <a:ext cx="3742690" cy="1433195"/>
            </a:xfrm>
            <a:custGeom>
              <a:avLst/>
              <a:gdLst/>
              <a:ahLst/>
              <a:cxnLst/>
              <a:rect l="l" t="t" r="r" b="b"/>
              <a:pathLst>
                <a:path w="3742690" h="1433195">
                  <a:moveTo>
                    <a:pt x="3742563" y="0"/>
                  </a:moveTo>
                  <a:lnTo>
                    <a:pt x="0" y="0"/>
                  </a:lnTo>
                  <a:lnTo>
                    <a:pt x="0" y="1432687"/>
                  </a:lnTo>
                  <a:lnTo>
                    <a:pt x="3742563" y="1432687"/>
                  </a:lnTo>
                  <a:lnTo>
                    <a:pt x="374256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8595" y="4980432"/>
              <a:ext cx="2455926" cy="111633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7740" y="5590032"/>
              <a:ext cx="2436114" cy="1116330"/>
            </a:xfrm>
            <a:prstGeom prst="rect">
              <a:avLst/>
            </a:prstGeom>
          </p:spPr>
        </p:pic>
      </p:grpSp>
      <p:sp>
        <p:nvSpPr>
          <p:cNvPr id="27" name="object 27" descr=""/>
          <p:cNvSpPr txBox="1"/>
          <p:nvPr/>
        </p:nvSpPr>
        <p:spPr>
          <a:xfrm>
            <a:off x="308343" y="5043919"/>
            <a:ext cx="3742690" cy="1433195"/>
          </a:xfrm>
          <a:prstGeom prst="rect">
            <a:avLst/>
          </a:prstGeom>
          <a:ln w="12700">
            <a:solidFill>
              <a:srgbClr val="FFFF00"/>
            </a:solidFill>
          </a:ln>
        </p:spPr>
        <p:txBody>
          <a:bodyPr wrap="square" lIns="0" tIns="75565" rIns="0" bIns="0" rtlCol="0" vert="horz">
            <a:spAutoFit/>
          </a:bodyPr>
          <a:lstStyle/>
          <a:p>
            <a:pPr marL="981710" marR="965835" indent="-9525">
              <a:lnSpc>
                <a:spcPct val="100000"/>
              </a:lnSpc>
              <a:spcBef>
                <a:spcPts val="595"/>
              </a:spcBef>
            </a:pPr>
            <a:r>
              <a:rPr dirty="0" sz="4000" spc="-60">
                <a:latin typeface="Calibri"/>
                <a:cs typeface="Calibri"/>
              </a:rPr>
              <a:t>CLIMATE </a:t>
            </a:r>
            <a:r>
              <a:rPr dirty="0" sz="4000" spc="-10">
                <a:latin typeface="Calibri"/>
                <a:cs typeface="Calibri"/>
              </a:rPr>
              <a:t>CHANGE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28" name="object 28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415019" y="5031003"/>
            <a:ext cx="3152775" cy="143268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1140" y="1162811"/>
            <a:ext cx="11725275" cy="1116330"/>
            <a:chOff x="131140" y="1162811"/>
            <a:chExt cx="11725275" cy="1116330"/>
          </a:xfrm>
        </p:grpSpPr>
        <p:sp>
          <p:nvSpPr>
            <p:cNvPr id="3" name="object 3" descr=""/>
            <p:cNvSpPr/>
            <p:nvPr/>
          </p:nvSpPr>
          <p:spPr>
            <a:xfrm>
              <a:off x="131140" y="1195781"/>
              <a:ext cx="11725275" cy="925830"/>
            </a:xfrm>
            <a:custGeom>
              <a:avLst/>
              <a:gdLst/>
              <a:ahLst/>
              <a:cxnLst/>
              <a:rect l="l" t="t" r="r" b="b"/>
              <a:pathLst>
                <a:path w="11725275" h="925830">
                  <a:moveTo>
                    <a:pt x="11725275" y="0"/>
                  </a:moveTo>
                  <a:lnTo>
                    <a:pt x="0" y="0"/>
                  </a:lnTo>
                  <a:lnTo>
                    <a:pt x="0" y="925626"/>
                  </a:lnTo>
                  <a:lnTo>
                    <a:pt x="11725275" y="925626"/>
                  </a:lnTo>
                  <a:lnTo>
                    <a:pt x="11725275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072" y="1162811"/>
              <a:ext cx="2679954" cy="111633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15896" y="1162811"/>
              <a:ext cx="4357878" cy="111633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14644" y="1162811"/>
              <a:ext cx="5910834" cy="111633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1140" y="1195781"/>
            <a:ext cx="11725275" cy="925830"/>
          </a:xfrm>
          <a:prstGeom prst="rect"/>
          <a:ln w="9525">
            <a:solidFill>
              <a:srgbClr val="45E281"/>
            </a:solidFill>
          </a:ln>
        </p:spPr>
        <p:txBody>
          <a:bodyPr wrap="square" lIns="0" tIns="95250" rIns="0" bIns="0" rtlCol="0" vert="horz">
            <a:spAutoFit/>
          </a:bodyPr>
          <a:lstStyle/>
          <a:p>
            <a:pPr marL="376555">
              <a:lnSpc>
                <a:spcPct val="100000"/>
              </a:lnSpc>
              <a:spcBef>
                <a:spcPts val="750"/>
              </a:spcBef>
            </a:pPr>
            <a:r>
              <a:rPr dirty="0" sz="4000" spc="-20">
                <a:solidFill>
                  <a:srgbClr val="538235"/>
                </a:solidFill>
              </a:rPr>
              <a:t>Impact</a:t>
            </a:r>
            <a:r>
              <a:rPr dirty="0" sz="4000" spc="-140">
                <a:solidFill>
                  <a:srgbClr val="538235"/>
                </a:solidFill>
              </a:rPr>
              <a:t> </a:t>
            </a:r>
            <a:r>
              <a:rPr dirty="0" sz="4000">
                <a:solidFill>
                  <a:srgbClr val="538235"/>
                </a:solidFill>
              </a:rPr>
              <a:t>of</a:t>
            </a:r>
            <a:r>
              <a:rPr dirty="0" sz="4000" spc="-120">
                <a:solidFill>
                  <a:srgbClr val="538235"/>
                </a:solidFill>
              </a:rPr>
              <a:t> </a:t>
            </a:r>
            <a:r>
              <a:rPr dirty="0" sz="4000" spc="-75">
                <a:solidFill>
                  <a:srgbClr val="0066FF"/>
                </a:solidFill>
              </a:rPr>
              <a:t>CLIMATE</a:t>
            </a:r>
            <a:r>
              <a:rPr dirty="0" sz="4000" spc="-145">
                <a:solidFill>
                  <a:srgbClr val="0066FF"/>
                </a:solidFill>
              </a:rPr>
              <a:t> </a:t>
            </a:r>
            <a:r>
              <a:rPr dirty="0" sz="4000" spc="-25">
                <a:solidFill>
                  <a:srgbClr val="0066FF"/>
                </a:solidFill>
              </a:rPr>
              <a:t>CHANGE</a:t>
            </a:r>
            <a:r>
              <a:rPr dirty="0" sz="4000" spc="-155">
                <a:solidFill>
                  <a:srgbClr val="0066FF"/>
                </a:solidFill>
              </a:rPr>
              <a:t> </a:t>
            </a:r>
            <a:r>
              <a:rPr dirty="0" sz="4000">
                <a:solidFill>
                  <a:srgbClr val="538235"/>
                </a:solidFill>
              </a:rPr>
              <a:t>on</a:t>
            </a:r>
            <a:r>
              <a:rPr dirty="0" sz="4000" spc="-125">
                <a:solidFill>
                  <a:srgbClr val="538235"/>
                </a:solidFill>
              </a:rPr>
              <a:t> </a:t>
            </a:r>
            <a:r>
              <a:rPr dirty="0" sz="4000" spc="-30">
                <a:solidFill>
                  <a:srgbClr val="538235"/>
                </a:solidFill>
              </a:rPr>
              <a:t>inequality</a:t>
            </a:r>
            <a:r>
              <a:rPr dirty="0" sz="4000" spc="-145">
                <a:solidFill>
                  <a:srgbClr val="538235"/>
                </a:solidFill>
              </a:rPr>
              <a:t> </a:t>
            </a:r>
            <a:r>
              <a:rPr dirty="0" sz="4000">
                <a:solidFill>
                  <a:srgbClr val="538235"/>
                </a:solidFill>
              </a:rPr>
              <a:t>in</a:t>
            </a:r>
            <a:r>
              <a:rPr dirty="0" sz="4000" spc="-130">
                <a:solidFill>
                  <a:srgbClr val="538235"/>
                </a:solidFill>
              </a:rPr>
              <a:t> </a:t>
            </a:r>
            <a:r>
              <a:rPr dirty="0" sz="4000">
                <a:solidFill>
                  <a:srgbClr val="538235"/>
                </a:solidFill>
              </a:rPr>
              <a:t>the</a:t>
            </a:r>
            <a:r>
              <a:rPr dirty="0" sz="4000" spc="-145">
                <a:solidFill>
                  <a:srgbClr val="538235"/>
                </a:solidFill>
              </a:rPr>
              <a:t> </a:t>
            </a:r>
            <a:r>
              <a:rPr dirty="0" sz="4000" spc="-10">
                <a:solidFill>
                  <a:srgbClr val="538235"/>
                </a:solidFill>
              </a:rPr>
              <a:t>region</a:t>
            </a:r>
            <a:endParaRPr sz="4000"/>
          </a:p>
        </p:txBody>
      </p:sp>
      <p:grpSp>
        <p:nvGrpSpPr>
          <p:cNvPr id="8" name="object 8" descr=""/>
          <p:cNvGrpSpPr/>
          <p:nvPr/>
        </p:nvGrpSpPr>
        <p:grpSpPr>
          <a:xfrm>
            <a:off x="4251959" y="2188464"/>
            <a:ext cx="7604759" cy="2959100"/>
            <a:chOff x="4251959" y="2188464"/>
            <a:chExt cx="7604759" cy="2959100"/>
          </a:xfrm>
        </p:grpSpPr>
        <p:sp>
          <p:nvSpPr>
            <p:cNvPr id="9" name="object 9" descr=""/>
            <p:cNvSpPr/>
            <p:nvPr/>
          </p:nvSpPr>
          <p:spPr>
            <a:xfrm>
              <a:off x="4338065" y="2279015"/>
              <a:ext cx="7518400" cy="2868295"/>
            </a:xfrm>
            <a:custGeom>
              <a:avLst/>
              <a:gdLst/>
              <a:ahLst/>
              <a:cxnLst/>
              <a:rect l="l" t="t" r="r" b="b"/>
              <a:pathLst>
                <a:path w="7518400" h="2868295">
                  <a:moveTo>
                    <a:pt x="7518273" y="0"/>
                  </a:moveTo>
                  <a:lnTo>
                    <a:pt x="0" y="0"/>
                  </a:lnTo>
                  <a:lnTo>
                    <a:pt x="0" y="2868294"/>
                  </a:lnTo>
                  <a:lnTo>
                    <a:pt x="7518273" y="2868294"/>
                  </a:lnTo>
                  <a:lnTo>
                    <a:pt x="7518273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51959" y="2205228"/>
              <a:ext cx="483857" cy="63169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66843" y="2188464"/>
              <a:ext cx="1041653" cy="67741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18175" y="2188464"/>
              <a:ext cx="1712214" cy="67741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40067" y="2188464"/>
              <a:ext cx="1191005" cy="67741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39227" y="2188464"/>
              <a:ext cx="633222" cy="67741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82127" y="2188464"/>
              <a:ext cx="817626" cy="67741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09431" y="2188464"/>
              <a:ext cx="1111757" cy="67741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35523" y="2517648"/>
              <a:ext cx="1268729" cy="67741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66687" y="2517648"/>
              <a:ext cx="1160525" cy="67741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091171" y="2517648"/>
              <a:ext cx="662177" cy="67741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18831" y="2517648"/>
              <a:ext cx="1116329" cy="677417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99119" y="2517648"/>
              <a:ext cx="669798" cy="67741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34400" y="2517648"/>
              <a:ext cx="1421129" cy="677417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/>
          <p:nvPr/>
        </p:nvSpPr>
        <p:spPr>
          <a:xfrm>
            <a:off x="4338065" y="2279014"/>
            <a:ext cx="7518400" cy="286829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318770" marR="81915" indent="-227329">
              <a:lnSpc>
                <a:spcPts val="2590"/>
              </a:lnSpc>
              <a:spcBef>
                <a:spcPts val="250"/>
              </a:spcBef>
              <a:buFont typeface="Arial MT"/>
              <a:buChar char="•"/>
              <a:tabLst>
                <a:tab pos="320040" algn="l"/>
              </a:tabLst>
            </a:pPr>
            <a:r>
              <a:rPr dirty="0" sz="2400">
                <a:latin typeface="Calibri"/>
                <a:cs typeface="Calibri"/>
              </a:rPr>
              <a:t>Most</a:t>
            </a:r>
            <a:r>
              <a:rPr dirty="0" sz="2400" spc="2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vulnerable</a:t>
            </a:r>
            <a:r>
              <a:rPr dirty="0" sz="2400" spc="2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region</a:t>
            </a:r>
            <a:r>
              <a:rPr dirty="0" sz="2400" spc="2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2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2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world</a:t>
            </a:r>
            <a:r>
              <a:rPr dirty="0" sz="2400" spc="2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2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Climate</a:t>
            </a:r>
            <a:r>
              <a:rPr dirty="0" sz="2400" spc="2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Change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due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limited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ability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adapt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or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mitigate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change.</a:t>
            </a:r>
            <a:endParaRPr sz="2400">
              <a:latin typeface="Calibri"/>
              <a:cs typeface="Calibri"/>
            </a:endParaRPr>
          </a:p>
          <a:p>
            <a:pPr marL="318770" marR="81915" indent="-227329">
              <a:lnSpc>
                <a:spcPts val="2590"/>
              </a:lnSpc>
              <a:spcBef>
                <a:spcPts val="1010"/>
              </a:spcBef>
              <a:buFont typeface="Arial MT"/>
              <a:buChar char="•"/>
              <a:tabLst>
                <a:tab pos="320040" algn="l"/>
              </a:tabLst>
            </a:pPr>
            <a:r>
              <a:rPr dirty="0" sz="2400">
                <a:latin typeface="Calibri"/>
                <a:cs typeface="Calibri"/>
              </a:rPr>
              <a:t>Climate</a:t>
            </a:r>
            <a:r>
              <a:rPr dirty="0" sz="2400" spc="2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change</a:t>
            </a:r>
            <a:r>
              <a:rPr dirty="0" sz="2400" spc="2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limits</a:t>
            </a:r>
            <a:r>
              <a:rPr dirty="0" sz="2400" spc="2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2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potential</a:t>
            </a:r>
            <a:r>
              <a:rPr dirty="0" sz="2400" spc="2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254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industrialisation,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innovation,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infrastructure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development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Africa.</a:t>
            </a:r>
            <a:endParaRPr sz="2400">
              <a:latin typeface="Calibri"/>
              <a:cs typeface="Calibri"/>
            </a:endParaRPr>
          </a:p>
          <a:p>
            <a:pPr marL="318770" indent="-227329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18770" algn="l"/>
              </a:tabLst>
            </a:pPr>
            <a:r>
              <a:rPr dirty="0" sz="2400" spc="-10">
                <a:latin typeface="Calibri"/>
                <a:cs typeface="Calibri"/>
              </a:rPr>
              <a:t>Environmentally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induced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refugees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across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globe.</a:t>
            </a:r>
            <a:endParaRPr sz="2400">
              <a:latin typeface="Calibri"/>
              <a:cs typeface="Calibri"/>
            </a:endParaRPr>
          </a:p>
          <a:p>
            <a:pPr marL="318770" marR="82550" indent="-227329">
              <a:lnSpc>
                <a:spcPts val="2590"/>
              </a:lnSpc>
              <a:spcBef>
                <a:spcPts val="1035"/>
              </a:spcBef>
              <a:buFont typeface="Arial MT"/>
              <a:buChar char="•"/>
              <a:tabLst>
                <a:tab pos="320040" algn="l"/>
              </a:tabLst>
            </a:pPr>
            <a:r>
              <a:rPr dirty="0" sz="2400">
                <a:latin typeface="Calibri"/>
                <a:cs typeface="Calibri"/>
              </a:rPr>
              <a:t>By</a:t>
            </a:r>
            <a:r>
              <a:rPr dirty="0" sz="2400" spc="2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2050,</a:t>
            </a:r>
            <a:r>
              <a:rPr dirty="0" sz="2400" spc="2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2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West</a:t>
            </a:r>
            <a:r>
              <a:rPr dirty="0" sz="2400" spc="2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African</a:t>
            </a:r>
            <a:r>
              <a:rPr dirty="0" sz="2400" spc="2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countries</a:t>
            </a:r>
            <a:r>
              <a:rPr dirty="0" sz="2400" spc="2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could</a:t>
            </a:r>
            <a:r>
              <a:rPr dirty="0" sz="2400" spc="2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see</a:t>
            </a:r>
            <a:r>
              <a:rPr dirty="0" sz="2400" spc="2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up</a:t>
            </a:r>
            <a:r>
              <a:rPr dirty="0" sz="2400" spc="2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21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32 </a:t>
            </a:r>
            <a:r>
              <a:rPr dirty="0" sz="2400" spc="-25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million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internal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climate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migrants.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131140" y="74434"/>
            <a:ext cx="11699240" cy="5073015"/>
            <a:chOff x="131140" y="74434"/>
            <a:chExt cx="11699240" cy="5073015"/>
          </a:xfrm>
        </p:grpSpPr>
        <p:pic>
          <p:nvPicPr>
            <p:cNvPr id="25" name="object 2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380668" y="74434"/>
              <a:ext cx="1449287" cy="1068057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47932" y="225236"/>
              <a:ext cx="2085318" cy="63915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065097" y="189823"/>
              <a:ext cx="1845526" cy="738833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1140" y="2279015"/>
              <a:ext cx="3824478" cy="2868294"/>
            </a:xfrm>
            <a:prstGeom prst="rect">
              <a:avLst/>
            </a:prstGeom>
          </p:spPr>
        </p:pic>
      </p:grpSp>
      <p:sp>
        <p:nvSpPr>
          <p:cNvPr id="31" name="object 31" descr=""/>
          <p:cNvSpPr txBox="1"/>
          <p:nvPr/>
        </p:nvSpPr>
        <p:spPr>
          <a:xfrm>
            <a:off x="131140" y="5305031"/>
            <a:ext cx="11725275" cy="1354455"/>
          </a:xfrm>
          <a:prstGeom prst="rect">
            <a:avLst/>
          </a:prstGeom>
          <a:solidFill>
            <a:srgbClr val="A9D18E"/>
          </a:solidFill>
          <a:ln w="12700">
            <a:solidFill>
              <a:srgbClr val="41709C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907415" marR="894080" indent="129539">
              <a:lnSpc>
                <a:spcPct val="100000"/>
              </a:lnSpc>
              <a:spcBef>
                <a:spcPts val="285"/>
              </a:spcBef>
              <a:tabLst>
                <a:tab pos="3332479" algn="l"/>
                <a:tab pos="4822825" algn="l"/>
              </a:tabLst>
            </a:pPr>
            <a:r>
              <a:rPr dirty="0" sz="4000">
                <a:latin typeface="Calibri"/>
                <a:cs typeface="Calibri"/>
              </a:rPr>
              <a:t>Average</a:t>
            </a:r>
            <a:r>
              <a:rPr dirty="0" sz="4000" spc="-8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temperature</a:t>
            </a:r>
            <a:r>
              <a:rPr dirty="0" sz="4000" spc="-8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increase</a:t>
            </a:r>
            <a:r>
              <a:rPr dirty="0" sz="4000" spc="-8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estimated</a:t>
            </a:r>
            <a:r>
              <a:rPr dirty="0" sz="4000" spc="-10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to</a:t>
            </a:r>
            <a:r>
              <a:rPr dirty="0" sz="4000" spc="-85">
                <a:latin typeface="Calibri"/>
                <a:cs typeface="Calibri"/>
              </a:rPr>
              <a:t> </a:t>
            </a:r>
            <a:r>
              <a:rPr dirty="0" sz="4000" spc="-25">
                <a:latin typeface="Calibri"/>
                <a:cs typeface="Calibri"/>
              </a:rPr>
              <a:t>be </a:t>
            </a:r>
            <a:r>
              <a:rPr dirty="0" sz="4000">
                <a:latin typeface="Calibri"/>
                <a:cs typeface="Calibri"/>
              </a:rPr>
              <a:t>between</a:t>
            </a:r>
            <a:r>
              <a:rPr dirty="0" sz="4000" spc="-30">
                <a:latin typeface="Calibri"/>
                <a:cs typeface="Calibri"/>
              </a:rPr>
              <a:t> </a:t>
            </a:r>
            <a:r>
              <a:rPr dirty="0" sz="4000" spc="-50">
                <a:latin typeface="Calibri"/>
                <a:cs typeface="Calibri"/>
              </a:rPr>
              <a:t>3</a:t>
            </a:r>
            <a:r>
              <a:rPr dirty="0" sz="4000">
                <a:latin typeface="Calibri"/>
                <a:cs typeface="Calibri"/>
              </a:rPr>
              <a:t>	̊</a:t>
            </a:r>
            <a:r>
              <a:rPr dirty="0" sz="4000" spc="-20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and</a:t>
            </a:r>
            <a:r>
              <a:rPr dirty="0" sz="4000" spc="-15">
                <a:latin typeface="Calibri"/>
                <a:cs typeface="Calibri"/>
              </a:rPr>
              <a:t> </a:t>
            </a:r>
            <a:r>
              <a:rPr dirty="0" sz="4000" spc="-50">
                <a:latin typeface="Calibri"/>
                <a:cs typeface="Calibri"/>
              </a:rPr>
              <a:t>6</a:t>
            </a:r>
            <a:r>
              <a:rPr dirty="0" sz="4000">
                <a:latin typeface="Calibri"/>
                <a:cs typeface="Calibri"/>
              </a:rPr>
              <a:t>	̊</a:t>
            </a:r>
            <a:r>
              <a:rPr dirty="0" sz="4000" spc="-30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C</a:t>
            </a:r>
            <a:r>
              <a:rPr dirty="0" sz="4000" spc="-2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higher</a:t>
            </a:r>
            <a:r>
              <a:rPr dirty="0" sz="4000" spc="-20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than</a:t>
            </a:r>
            <a:r>
              <a:rPr dirty="0" sz="4000" spc="-50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global</a:t>
            </a:r>
            <a:r>
              <a:rPr dirty="0" sz="4000" spc="-25">
                <a:latin typeface="Calibri"/>
                <a:cs typeface="Calibri"/>
              </a:rPr>
              <a:t> </a:t>
            </a:r>
            <a:r>
              <a:rPr dirty="0" sz="4000" spc="-10">
                <a:latin typeface="Calibri"/>
                <a:cs typeface="Calibri"/>
              </a:rPr>
              <a:t>average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92086" y="935736"/>
            <a:ext cx="11005185" cy="1664970"/>
            <a:chOff x="692086" y="935736"/>
            <a:chExt cx="11005185" cy="1664970"/>
          </a:xfrm>
        </p:grpSpPr>
        <p:sp>
          <p:nvSpPr>
            <p:cNvPr id="3" name="object 3" descr=""/>
            <p:cNvSpPr/>
            <p:nvPr/>
          </p:nvSpPr>
          <p:spPr>
            <a:xfrm>
              <a:off x="696848" y="1142517"/>
              <a:ext cx="10995660" cy="1127760"/>
            </a:xfrm>
            <a:custGeom>
              <a:avLst/>
              <a:gdLst/>
              <a:ahLst/>
              <a:cxnLst/>
              <a:rect l="l" t="t" r="r" b="b"/>
              <a:pathLst>
                <a:path w="10995660" h="1127760">
                  <a:moveTo>
                    <a:pt x="10995152" y="0"/>
                  </a:moveTo>
                  <a:lnTo>
                    <a:pt x="0" y="0"/>
                  </a:lnTo>
                  <a:lnTo>
                    <a:pt x="0" y="1127607"/>
                  </a:lnTo>
                  <a:lnTo>
                    <a:pt x="10995152" y="1127607"/>
                  </a:lnTo>
                  <a:lnTo>
                    <a:pt x="10995152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96848" y="1142517"/>
              <a:ext cx="10995660" cy="1127760"/>
            </a:xfrm>
            <a:custGeom>
              <a:avLst/>
              <a:gdLst/>
              <a:ahLst/>
              <a:cxnLst/>
              <a:rect l="l" t="t" r="r" b="b"/>
              <a:pathLst>
                <a:path w="10995660" h="1127760">
                  <a:moveTo>
                    <a:pt x="0" y="1127607"/>
                  </a:moveTo>
                  <a:lnTo>
                    <a:pt x="10995152" y="1127607"/>
                  </a:lnTo>
                  <a:lnTo>
                    <a:pt x="10995152" y="0"/>
                  </a:lnTo>
                  <a:lnTo>
                    <a:pt x="0" y="0"/>
                  </a:lnTo>
                  <a:lnTo>
                    <a:pt x="0" y="1127607"/>
                  </a:lnTo>
                  <a:close/>
                </a:path>
              </a:pathLst>
            </a:custGeom>
            <a:ln w="9525">
              <a:solidFill>
                <a:srgbClr val="45E28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5923" y="935736"/>
              <a:ext cx="2679954" cy="111633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6747" y="935736"/>
              <a:ext cx="4357878" cy="111633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35495" y="935736"/>
              <a:ext cx="4976622" cy="111633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42559" y="1484376"/>
              <a:ext cx="1936241" cy="111632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16863" y="1052017"/>
            <a:ext cx="9958070" cy="1183640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4339590" marR="5080" indent="-4327525">
              <a:lnSpc>
                <a:spcPts val="4320"/>
              </a:lnSpc>
              <a:spcBef>
                <a:spcPts val="640"/>
              </a:spcBef>
            </a:pPr>
            <a:r>
              <a:rPr dirty="0" sz="4000" spc="-10">
                <a:solidFill>
                  <a:srgbClr val="538235"/>
                </a:solidFill>
              </a:rPr>
              <a:t>Impact</a:t>
            </a:r>
            <a:r>
              <a:rPr dirty="0" sz="4000" spc="-140">
                <a:solidFill>
                  <a:srgbClr val="538235"/>
                </a:solidFill>
              </a:rPr>
              <a:t> </a:t>
            </a:r>
            <a:r>
              <a:rPr dirty="0" sz="4000">
                <a:solidFill>
                  <a:srgbClr val="538235"/>
                </a:solidFill>
              </a:rPr>
              <a:t>of</a:t>
            </a:r>
            <a:r>
              <a:rPr dirty="0" sz="4000" spc="-90">
                <a:solidFill>
                  <a:srgbClr val="538235"/>
                </a:solidFill>
              </a:rPr>
              <a:t> </a:t>
            </a:r>
            <a:r>
              <a:rPr dirty="0" sz="4000" spc="-75">
                <a:solidFill>
                  <a:srgbClr val="0066FF"/>
                </a:solidFill>
              </a:rPr>
              <a:t>CLIMATE</a:t>
            </a:r>
            <a:r>
              <a:rPr dirty="0" sz="4000" spc="-140">
                <a:solidFill>
                  <a:srgbClr val="0066FF"/>
                </a:solidFill>
              </a:rPr>
              <a:t> </a:t>
            </a:r>
            <a:r>
              <a:rPr dirty="0" sz="4000" spc="-25">
                <a:solidFill>
                  <a:srgbClr val="0066FF"/>
                </a:solidFill>
              </a:rPr>
              <a:t>CHANGE</a:t>
            </a:r>
            <a:r>
              <a:rPr dirty="0" sz="4000" spc="-140">
                <a:solidFill>
                  <a:srgbClr val="0066FF"/>
                </a:solidFill>
              </a:rPr>
              <a:t> </a:t>
            </a:r>
            <a:r>
              <a:rPr dirty="0" sz="4000">
                <a:solidFill>
                  <a:srgbClr val="538235"/>
                </a:solidFill>
              </a:rPr>
              <a:t>on</a:t>
            </a:r>
            <a:r>
              <a:rPr dirty="0" sz="4000" spc="-125">
                <a:solidFill>
                  <a:srgbClr val="538235"/>
                </a:solidFill>
              </a:rPr>
              <a:t> </a:t>
            </a:r>
            <a:r>
              <a:rPr dirty="0" sz="4000" spc="-30">
                <a:solidFill>
                  <a:srgbClr val="538235"/>
                </a:solidFill>
              </a:rPr>
              <a:t>Inequalities</a:t>
            </a:r>
            <a:r>
              <a:rPr dirty="0" sz="4000" spc="-130">
                <a:solidFill>
                  <a:srgbClr val="538235"/>
                </a:solidFill>
              </a:rPr>
              <a:t> </a:t>
            </a:r>
            <a:r>
              <a:rPr dirty="0" sz="4000">
                <a:solidFill>
                  <a:srgbClr val="538235"/>
                </a:solidFill>
              </a:rPr>
              <a:t>in</a:t>
            </a:r>
            <a:r>
              <a:rPr dirty="0" sz="4000" spc="-125">
                <a:solidFill>
                  <a:srgbClr val="538235"/>
                </a:solidFill>
              </a:rPr>
              <a:t> </a:t>
            </a:r>
            <a:r>
              <a:rPr dirty="0" sz="4000" spc="-25">
                <a:solidFill>
                  <a:srgbClr val="538235"/>
                </a:solidFill>
              </a:rPr>
              <a:t>the </a:t>
            </a:r>
            <a:r>
              <a:rPr dirty="0" sz="4000" spc="-10">
                <a:solidFill>
                  <a:srgbClr val="538235"/>
                </a:solidFill>
              </a:rPr>
              <a:t>region</a:t>
            </a:r>
            <a:endParaRPr sz="4000"/>
          </a:p>
        </p:txBody>
      </p:sp>
      <p:grpSp>
        <p:nvGrpSpPr>
          <p:cNvPr id="10" name="object 10" descr=""/>
          <p:cNvGrpSpPr/>
          <p:nvPr/>
        </p:nvGrpSpPr>
        <p:grpSpPr>
          <a:xfrm>
            <a:off x="4065841" y="2537625"/>
            <a:ext cx="7631430" cy="3117850"/>
            <a:chOff x="4065841" y="2537625"/>
            <a:chExt cx="7631430" cy="3117850"/>
          </a:xfrm>
        </p:grpSpPr>
        <p:sp>
          <p:nvSpPr>
            <p:cNvPr id="11" name="object 11" descr=""/>
            <p:cNvSpPr/>
            <p:nvPr/>
          </p:nvSpPr>
          <p:spPr>
            <a:xfrm>
              <a:off x="4070603" y="2542387"/>
              <a:ext cx="7621905" cy="3108325"/>
            </a:xfrm>
            <a:custGeom>
              <a:avLst/>
              <a:gdLst/>
              <a:ahLst/>
              <a:cxnLst/>
              <a:rect l="l" t="t" r="r" b="b"/>
              <a:pathLst>
                <a:path w="7621905" h="3108325">
                  <a:moveTo>
                    <a:pt x="7621397" y="0"/>
                  </a:moveTo>
                  <a:lnTo>
                    <a:pt x="0" y="0"/>
                  </a:lnTo>
                  <a:lnTo>
                    <a:pt x="0" y="3107944"/>
                  </a:lnTo>
                  <a:lnTo>
                    <a:pt x="7621397" y="3107944"/>
                  </a:lnTo>
                  <a:lnTo>
                    <a:pt x="7621397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070603" y="2542387"/>
              <a:ext cx="7621905" cy="3108325"/>
            </a:xfrm>
            <a:custGeom>
              <a:avLst/>
              <a:gdLst/>
              <a:ahLst/>
              <a:cxnLst/>
              <a:rect l="l" t="t" r="r" b="b"/>
              <a:pathLst>
                <a:path w="7621905" h="3108325">
                  <a:moveTo>
                    <a:pt x="0" y="3107944"/>
                  </a:moveTo>
                  <a:lnTo>
                    <a:pt x="7621397" y="3107944"/>
                  </a:lnTo>
                  <a:lnTo>
                    <a:pt x="7621397" y="0"/>
                  </a:lnTo>
                  <a:lnTo>
                    <a:pt x="0" y="0"/>
                  </a:lnTo>
                  <a:lnTo>
                    <a:pt x="0" y="310794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4162678" y="2476880"/>
            <a:ext cx="7451725" cy="3096895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algn="just" marL="227329" marR="5080" indent="-227329">
              <a:lnSpc>
                <a:spcPts val="2690"/>
              </a:lnSpc>
              <a:spcBef>
                <a:spcPts val="740"/>
              </a:spcBef>
              <a:buFont typeface="Arial MT"/>
              <a:buChar char="•"/>
              <a:tabLst>
                <a:tab pos="228600" algn="l"/>
              </a:tabLst>
            </a:pPr>
            <a:r>
              <a:rPr dirty="0" sz="2800">
                <a:latin typeface="Calibri"/>
                <a:cs typeface="Calibri"/>
              </a:rPr>
              <a:t>Leading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causes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inequality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world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over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the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last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decade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(affects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poorest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vulnerable)</a:t>
            </a:r>
            <a:endParaRPr sz="2800">
              <a:latin typeface="Calibri"/>
              <a:cs typeface="Calibri"/>
            </a:endParaRPr>
          </a:p>
          <a:p>
            <a:pPr algn="just" marL="227329" marR="5080" indent="-227329">
              <a:lnSpc>
                <a:spcPct val="80000"/>
              </a:lnSpc>
              <a:spcBef>
                <a:spcPts val="1019"/>
              </a:spcBef>
              <a:buFont typeface="Arial MT"/>
              <a:buChar char="•"/>
              <a:tabLst>
                <a:tab pos="228600" algn="l"/>
              </a:tabLst>
            </a:pPr>
            <a:r>
              <a:rPr dirty="0" sz="2800">
                <a:latin typeface="Calibri"/>
                <a:cs typeface="Calibri"/>
              </a:rPr>
              <a:t>More</a:t>
            </a:r>
            <a:r>
              <a:rPr dirty="0" sz="2800" spc="3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infectious</a:t>
            </a:r>
            <a:r>
              <a:rPr dirty="0" sz="2800" spc="3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3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respiratory</a:t>
            </a:r>
            <a:r>
              <a:rPr dirty="0" sz="2800" spc="3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diseases</a:t>
            </a:r>
            <a:r>
              <a:rPr dirty="0" sz="2800" spc="3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due</a:t>
            </a:r>
            <a:r>
              <a:rPr dirty="0" sz="2800" spc="33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to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climate</a:t>
            </a:r>
            <a:r>
              <a:rPr dirty="0" sz="2800" spc="270">
                <a:latin typeface="Calibri"/>
                <a:cs typeface="Calibri"/>
              </a:rPr>
              <a:t>   </a:t>
            </a:r>
            <a:r>
              <a:rPr dirty="0" sz="2800">
                <a:latin typeface="Calibri"/>
                <a:cs typeface="Calibri"/>
              </a:rPr>
              <a:t>change</a:t>
            </a:r>
            <a:r>
              <a:rPr dirty="0" sz="2800" spc="275">
                <a:latin typeface="Calibri"/>
                <a:cs typeface="Calibri"/>
              </a:rPr>
              <a:t>  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275">
                <a:latin typeface="Calibri"/>
                <a:cs typeface="Calibri"/>
              </a:rPr>
              <a:t>   </a:t>
            </a:r>
            <a:r>
              <a:rPr dirty="0" sz="2800">
                <a:latin typeface="Calibri"/>
                <a:cs typeface="Calibri"/>
              </a:rPr>
              <a:t>especially</a:t>
            </a:r>
            <a:r>
              <a:rPr dirty="0" sz="2800" spc="275">
                <a:latin typeface="Calibri"/>
                <a:cs typeface="Calibri"/>
              </a:rPr>
              <a:t>  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275">
                <a:latin typeface="Calibri"/>
                <a:cs typeface="Calibri"/>
              </a:rPr>
              <a:t>   </a:t>
            </a:r>
            <a:r>
              <a:rPr dirty="0" sz="2800" spc="-10">
                <a:latin typeface="Calibri"/>
                <a:cs typeface="Calibri"/>
              </a:rPr>
              <a:t>warmer 	countries</a:t>
            </a:r>
            <a:endParaRPr sz="2800">
              <a:latin typeface="Calibri"/>
              <a:cs typeface="Calibri"/>
            </a:endParaRPr>
          </a:p>
          <a:p>
            <a:pPr algn="just" marL="227329" marR="6985" indent="-227329">
              <a:lnSpc>
                <a:spcPts val="2690"/>
              </a:lnSpc>
              <a:spcBef>
                <a:spcPts val="990"/>
              </a:spcBef>
              <a:buFont typeface="Arial MT"/>
              <a:buChar char="•"/>
              <a:tabLst>
                <a:tab pos="228600" algn="l"/>
              </a:tabLst>
            </a:pPr>
            <a:r>
              <a:rPr dirty="0" sz="2800">
                <a:latin typeface="Calibri"/>
                <a:cs typeface="Calibri"/>
              </a:rPr>
              <a:t>Climate</a:t>
            </a:r>
            <a:r>
              <a:rPr dirty="0" sz="2800" spc="38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change</a:t>
            </a:r>
            <a:r>
              <a:rPr dirty="0" sz="2800" spc="38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affects</a:t>
            </a:r>
            <a:r>
              <a:rPr dirty="0" sz="2800" spc="38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38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productivity</a:t>
            </a:r>
            <a:r>
              <a:rPr dirty="0" sz="2800" spc="365">
                <a:latin typeface="Calibri"/>
                <a:cs typeface="Calibri"/>
              </a:rPr>
              <a:t>  </a:t>
            </a:r>
            <a:r>
              <a:rPr dirty="0" sz="2800" spc="-25">
                <a:latin typeface="Calibri"/>
                <a:cs typeface="Calibri"/>
              </a:rPr>
              <a:t>and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profitability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agriculture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(reduced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yield,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increase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pest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disease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outbreaks)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256121" y="74434"/>
            <a:ext cx="11790045" cy="5461635"/>
            <a:chOff x="256121" y="74434"/>
            <a:chExt cx="11790045" cy="5461635"/>
          </a:xfrm>
        </p:grpSpPr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89972" y="74434"/>
              <a:ext cx="1856104" cy="106805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37149" y="127406"/>
              <a:ext cx="2339467" cy="86090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76590" y="139344"/>
              <a:ext cx="2413380" cy="84896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0796" y="2576068"/>
              <a:ext cx="2774823" cy="2959735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/>
          <p:nvPr/>
        </p:nvSpPr>
        <p:spPr>
          <a:xfrm>
            <a:off x="696848" y="5715524"/>
            <a:ext cx="10995660" cy="1051560"/>
          </a:xfrm>
          <a:prstGeom prst="rect">
            <a:avLst/>
          </a:prstGeom>
          <a:solidFill>
            <a:srgbClr val="A9D18E"/>
          </a:solidFill>
          <a:ln w="12700">
            <a:solidFill>
              <a:srgbClr val="41709C"/>
            </a:solidFill>
          </a:ln>
        </p:spPr>
        <p:txBody>
          <a:bodyPr wrap="square" lIns="0" tIns="768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05"/>
              </a:spcBef>
            </a:pPr>
            <a:r>
              <a:rPr dirty="0" sz="2800">
                <a:latin typeface="Calibri"/>
                <a:cs typeface="Calibri"/>
              </a:rPr>
              <a:t>Agriculture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accounts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for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about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23%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Africa’s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GDP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around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60%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its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800">
                <a:latin typeface="Calibri"/>
                <a:cs typeface="Calibri"/>
              </a:rPr>
              <a:t>labour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force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involved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this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sector.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63817" y="774191"/>
            <a:ext cx="11665585" cy="1831339"/>
            <a:chOff x="163817" y="774191"/>
            <a:chExt cx="11665585" cy="1831339"/>
          </a:xfrm>
        </p:grpSpPr>
        <p:sp>
          <p:nvSpPr>
            <p:cNvPr id="3" name="object 3" descr=""/>
            <p:cNvSpPr/>
            <p:nvPr/>
          </p:nvSpPr>
          <p:spPr>
            <a:xfrm>
              <a:off x="168579" y="1056652"/>
              <a:ext cx="11656060" cy="1068070"/>
            </a:xfrm>
            <a:custGeom>
              <a:avLst/>
              <a:gdLst/>
              <a:ahLst/>
              <a:cxnLst/>
              <a:rect l="l" t="t" r="r" b="b"/>
              <a:pathLst>
                <a:path w="11656060" h="1068070">
                  <a:moveTo>
                    <a:pt x="11655552" y="0"/>
                  </a:moveTo>
                  <a:lnTo>
                    <a:pt x="0" y="0"/>
                  </a:lnTo>
                  <a:lnTo>
                    <a:pt x="0" y="1068057"/>
                  </a:lnTo>
                  <a:lnTo>
                    <a:pt x="11655552" y="1068057"/>
                  </a:lnTo>
                  <a:lnTo>
                    <a:pt x="11655552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68579" y="1056652"/>
              <a:ext cx="11656060" cy="1068070"/>
            </a:xfrm>
            <a:custGeom>
              <a:avLst/>
              <a:gdLst/>
              <a:ahLst/>
              <a:cxnLst/>
              <a:rect l="l" t="t" r="r" b="b"/>
              <a:pathLst>
                <a:path w="11656060" h="1068070">
                  <a:moveTo>
                    <a:pt x="0" y="1068057"/>
                  </a:moveTo>
                  <a:lnTo>
                    <a:pt x="11655552" y="1068057"/>
                  </a:lnTo>
                  <a:lnTo>
                    <a:pt x="11655552" y="0"/>
                  </a:lnTo>
                  <a:lnTo>
                    <a:pt x="0" y="0"/>
                  </a:lnTo>
                  <a:lnTo>
                    <a:pt x="0" y="1068057"/>
                  </a:lnTo>
                  <a:close/>
                </a:path>
              </a:pathLst>
            </a:custGeom>
            <a:ln w="952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0115" y="774191"/>
              <a:ext cx="3199637" cy="183108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3048" y="774191"/>
              <a:ext cx="1329689" cy="183108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66031" y="774191"/>
              <a:ext cx="6281166" cy="183108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92782" y="971499"/>
            <a:ext cx="7617459" cy="1031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100">
                <a:solidFill>
                  <a:srgbClr val="C00000"/>
                </a:solidFill>
              </a:rPr>
              <a:t>COVID-</a:t>
            </a:r>
            <a:r>
              <a:rPr dirty="0" sz="6600">
                <a:solidFill>
                  <a:srgbClr val="C00000"/>
                </a:solidFill>
              </a:rPr>
              <a:t>19</a:t>
            </a:r>
            <a:r>
              <a:rPr dirty="0" sz="6600" spc="-190">
                <a:solidFill>
                  <a:srgbClr val="C00000"/>
                </a:solidFill>
              </a:rPr>
              <a:t> </a:t>
            </a:r>
            <a:r>
              <a:rPr dirty="0" sz="6600">
                <a:solidFill>
                  <a:srgbClr val="C00000"/>
                </a:solidFill>
              </a:rPr>
              <a:t>in</a:t>
            </a:r>
            <a:r>
              <a:rPr dirty="0" sz="6600" spc="-195">
                <a:solidFill>
                  <a:srgbClr val="C00000"/>
                </a:solidFill>
              </a:rPr>
              <a:t> </a:t>
            </a:r>
            <a:r>
              <a:rPr dirty="0" sz="6600">
                <a:solidFill>
                  <a:srgbClr val="C00000"/>
                </a:solidFill>
              </a:rPr>
              <a:t>the</a:t>
            </a:r>
            <a:r>
              <a:rPr dirty="0" sz="6600" spc="-200">
                <a:solidFill>
                  <a:srgbClr val="C00000"/>
                </a:solidFill>
              </a:rPr>
              <a:t> </a:t>
            </a:r>
            <a:r>
              <a:rPr dirty="0" sz="6600" spc="-10">
                <a:solidFill>
                  <a:srgbClr val="C00000"/>
                </a:solidFill>
              </a:rPr>
              <a:t>region</a:t>
            </a:r>
            <a:endParaRPr sz="6600"/>
          </a:p>
        </p:txBody>
      </p:sp>
      <p:grpSp>
        <p:nvGrpSpPr>
          <p:cNvPr id="9" name="object 9" descr=""/>
          <p:cNvGrpSpPr/>
          <p:nvPr/>
        </p:nvGrpSpPr>
        <p:grpSpPr>
          <a:xfrm>
            <a:off x="238239" y="74434"/>
            <a:ext cx="11808460" cy="6783705"/>
            <a:chOff x="238239" y="74434"/>
            <a:chExt cx="11808460" cy="6783705"/>
          </a:xfrm>
        </p:grpSpPr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89972" y="74434"/>
              <a:ext cx="1856104" cy="106805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8239" y="139433"/>
              <a:ext cx="1675002" cy="78017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49722" y="139344"/>
              <a:ext cx="2339467" cy="86090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70505" y="198754"/>
              <a:ext cx="2591943" cy="6714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76590" y="139344"/>
              <a:ext cx="2413380" cy="848969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238239" y="5801347"/>
              <a:ext cx="11516360" cy="982344"/>
            </a:xfrm>
            <a:custGeom>
              <a:avLst/>
              <a:gdLst/>
              <a:ahLst/>
              <a:cxnLst/>
              <a:rect l="l" t="t" r="r" b="b"/>
              <a:pathLst>
                <a:path w="11516360" h="982345">
                  <a:moveTo>
                    <a:pt x="11516233" y="0"/>
                  </a:moveTo>
                  <a:lnTo>
                    <a:pt x="0" y="0"/>
                  </a:lnTo>
                  <a:lnTo>
                    <a:pt x="0" y="982230"/>
                  </a:lnTo>
                  <a:lnTo>
                    <a:pt x="11516233" y="982230"/>
                  </a:lnTo>
                  <a:lnTo>
                    <a:pt x="11516233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3776" y="5751576"/>
              <a:ext cx="1392174" cy="787146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18843" y="5751576"/>
              <a:ext cx="575309" cy="78714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27048" y="5751576"/>
              <a:ext cx="10074402" cy="78714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46404" y="6178294"/>
              <a:ext cx="10123170" cy="679705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238239" y="5801347"/>
            <a:ext cx="11516360" cy="982344"/>
          </a:xfrm>
          <a:prstGeom prst="rect">
            <a:avLst/>
          </a:prstGeom>
          <a:ln w="12700">
            <a:solidFill>
              <a:srgbClr val="41709C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929640" marR="471805" indent="-453390">
              <a:lnSpc>
                <a:spcPct val="100000"/>
              </a:lnSpc>
              <a:spcBef>
                <a:spcPts val="330"/>
              </a:spcBef>
            </a:pPr>
            <a:r>
              <a:rPr dirty="0" sz="2800" spc="-30">
                <a:latin typeface="Calibri"/>
                <a:cs typeface="Calibri"/>
              </a:rPr>
              <a:t>COVID-</a:t>
            </a:r>
            <a:r>
              <a:rPr dirty="0" sz="2800">
                <a:latin typeface="Calibri"/>
                <a:cs typeface="Calibri"/>
              </a:rPr>
              <a:t>19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increased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global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Gini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index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by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0.7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point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global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extreme </a:t>
            </a:r>
            <a:r>
              <a:rPr dirty="0" sz="2800">
                <a:latin typeface="Calibri"/>
                <a:cs typeface="Calibri"/>
              </a:rPr>
              <a:t>poverty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(using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poverty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line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$2.15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per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day)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by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90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million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people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175196" y="2309850"/>
            <a:ext cx="11458575" cy="3491865"/>
            <a:chOff x="175196" y="2309850"/>
            <a:chExt cx="11458575" cy="3491865"/>
          </a:xfrm>
        </p:grpSpPr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5196" y="2309850"/>
              <a:ext cx="5597906" cy="349148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19519" y="2309850"/>
              <a:ext cx="5313680" cy="34914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06551" y="975360"/>
            <a:ext cx="11360785" cy="1229360"/>
            <a:chOff x="606551" y="975360"/>
            <a:chExt cx="11360785" cy="1229360"/>
          </a:xfrm>
        </p:grpSpPr>
        <p:sp>
          <p:nvSpPr>
            <p:cNvPr id="3" name="object 3" descr=""/>
            <p:cNvSpPr/>
            <p:nvPr/>
          </p:nvSpPr>
          <p:spPr>
            <a:xfrm>
              <a:off x="674623" y="1142530"/>
              <a:ext cx="11192510" cy="760095"/>
            </a:xfrm>
            <a:custGeom>
              <a:avLst/>
              <a:gdLst/>
              <a:ahLst/>
              <a:cxnLst/>
              <a:rect l="l" t="t" r="r" b="b"/>
              <a:pathLst>
                <a:path w="11192510" h="760094">
                  <a:moveTo>
                    <a:pt x="11192002" y="0"/>
                  </a:moveTo>
                  <a:lnTo>
                    <a:pt x="0" y="0"/>
                  </a:lnTo>
                  <a:lnTo>
                    <a:pt x="0" y="759802"/>
                  </a:lnTo>
                  <a:lnTo>
                    <a:pt x="11192002" y="759802"/>
                  </a:lnTo>
                  <a:lnTo>
                    <a:pt x="1119200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74623" y="1142530"/>
              <a:ext cx="11192510" cy="760095"/>
            </a:xfrm>
            <a:custGeom>
              <a:avLst/>
              <a:gdLst/>
              <a:ahLst/>
              <a:cxnLst/>
              <a:rect l="l" t="t" r="r" b="b"/>
              <a:pathLst>
                <a:path w="11192510" h="760094">
                  <a:moveTo>
                    <a:pt x="0" y="759802"/>
                  </a:moveTo>
                  <a:lnTo>
                    <a:pt x="11192002" y="759802"/>
                  </a:lnTo>
                  <a:lnTo>
                    <a:pt x="11192002" y="0"/>
                  </a:lnTo>
                  <a:lnTo>
                    <a:pt x="0" y="0"/>
                  </a:lnTo>
                  <a:lnTo>
                    <a:pt x="0" y="759802"/>
                  </a:lnTo>
                  <a:close/>
                </a:path>
              </a:pathLst>
            </a:custGeom>
            <a:ln w="9525">
              <a:solidFill>
                <a:srgbClr val="45E28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6551" y="975360"/>
              <a:ext cx="2946654" cy="122910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2300" y="1737360"/>
              <a:ext cx="2315718" cy="8458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27019" y="975360"/>
              <a:ext cx="2141982" cy="122910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42816" y="975360"/>
              <a:ext cx="895350" cy="122910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11980" y="975360"/>
              <a:ext cx="1401318" cy="122910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87111" y="975360"/>
              <a:ext cx="6880098" cy="1229106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40104" y="1104645"/>
            <a:ext cx="1066800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>
                <a:solidFill>
                  <a:srgbClr val="006FC0"/>
                </a:solidFill>
              </a:rPr>
              <a:t>Impact</a:t>
            </a:r>
            <a:r>
              <a:rPr dirty="0" spc="-145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of</a:t>
            </a:r>
            <a:r>
              <a:rPr dirty="0" spc="-135">
                <a:solidFill>
                  <a:srgbClr val="006FC0"/>
                </a:solidFill>
              </a:rPr>
              <a:t> </a:t>
            </a:r>
            <a:r>
              <a:rPr dirty="0" u="sng" spc="-6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COVID-</a:t>
            </a:r>
            <a:r>
              <a:rPr dirty="0" u="sng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19</a:t>
            </a:r>
            <a:r>
              <a:rPr dirty="0" u="sng" spc="-16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 </a:t>
            </a:r>
            <a:r>
              <a:rPr dirty="0">
                <a:solidFill>
                  <a:srgbClr val="006FC0"/>
                </a:solidFill>
              </a:rPr>
              <a:t>on</a:t>
            </a:r>
            <a:r>
              <a:rPr dirty="0" spc="-155">
                <a:solidFill>
                  <a:srgbClr val="006FC0"/>
                </a:solidFill>
              </a:rPr>
              <a:t> </a:t>
            </a:r>
            <a:r>
              <a:rPr dirty="0" spc="-30">
                <a:solidFill>
                  <a:srgbClr val="006FC0"/>
                </a:solidFill>
              </a:rPr>
              <a:t>Inequalities</a:t>
            </a:r>
            <a:r>
              <a:rPr dirty="0" spc="-145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in</a:t>
            </a:r>
            <a:r>
              <a:rPr dirty="0" spc="-15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the</a:t>
            </a:r>
            <a:r>
              <a:rPr dirty="0" spc="-145">
                <a:solidFill>
                  <a:srgbClr val="006FC0"/>
                </a:solidFill>
              </a:rPr>
              <a:t> </a:t>
            </a:r>
            <a:r>
              <a:rPr dirty="0" spc="-10">
                <a:solidFill>
                  <a:srgbClr val="006FC0"/>
                </a:solidFill>
              </a:rPr>
              <a:t>region</a:t>
            </a:r>
          </a:p>
        </p:txBody>
      </p:sp>
      <p:sp>
        <p:nvSpPr>
          <p:cNvPr id="12" name="object 12" descr=""/>
          <p:cNvSpPr/>
          <p:nvPr/>
        </p:nvSpPr>
        <p:spPr>
          <a:xfrm>
            <a:off x="6256909" y="2036013"/>
            <a:ext cx="5610225" cy="3615054"/>
          </a:xfrm>
          <a:custGeom>
            <a:avLst/>
            <a:gdLst/>
            <a:ahLst/>
            <a:cxnLst/>
            <a:rect l="l" t="t" r="r" b="b"/>
            <a:pathLst>
              <a:path w="5610225" h="3615054">
                <a:moveTo>
                  <a:pt x="5609717" y="0"/>
                </a:moveTo>
                <a:lnTo>
                  <a:pt x="0" y="0"/>
                </a:lnTo>
                <a:lnTo>
                  <a:pt x="0" y="3614547"/>
                </a:lnTo>
                <a:lnTo>
                  <a:pt x="5609717" y="3614547"/>
                </a:lnTo>
                <a:lnTo>
                  <a:pt x="5609717" y="0"/>
                </a:lnTo>
                <a:close/>
              </a:path>
            </a:pathLst>
          </a:custGeom>
          <a:solidFill>
            <a:srgbClr val="F8CA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6336538" y="1967611"/>
            <a:ext cx="5278120" cy="3089275"/>
          </a:xfrm>
          <a:prstGeom prst="rect">
            <a:avLst/>
          </a:prstGeom>
        </p:spPr>
        <p:txBody>
          <a:bodyPr wrap="square" lIns="0" tIns="112395" rIns="0" bIns="0" rtlCol="0" vert="horz">
            <a:spAutoFit/>
          </a:bodyPr>
          <a:lstStyle/>
          <a:p>
            <a:pPr marL="241300" marR="59690" indent="-228600">
              <a:lnSpc>
                <a:spcPct val="70000"/>
              </a:lnSpc>
              <a:spcBef>
                <a:spcPts val="88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Limited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access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quality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education,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and </a:t>
            </a:r>
            <a:r>
              <a:rPr dirty="0" sz="2200">
                <a:latin typeface="Calibri"/>
                <a:cs typeface="Calibri"/>
              </a:rPr>
              <a:t>health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care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Africa,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which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is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crucial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for </a:t>
            </a:r>
            <a:r>
              <a:rPr dirty="0" sz="2200">
                <a:latin typeface="Calibri"/>
                <a:cs typeface="Calibri"/>
              </a:rPr>
              <a:t>human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development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social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inclusion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ts val="2245"/>
              </a:lnSpc>
              <a:spcBef>
                <a:spcPts val="204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>
                <a:latin typeface="Calibri"/>
                <a:cs typeface="Calibri"/>
              </a:rPr>
              <a:t>Highlighted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need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for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more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resilient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and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dirty="0" sz="2200">
                <a:latin typeface="Calibri"/>
                <a:cs typeface="Calibri"/>
              </a:rPr>
              <a:t>equitable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healthcare</a:t>
            </a:r>
            <a:r>
              <a:rPr dirty="0" sz="2200" spc="-9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systems</a:t>
            </a:r>
            <a:endParaRPr sz="2200">
              <a:latin typeface="Calibri"/>
              <a:cs typeface="Calibri"/>
            </a:endParaRPr>
          </a:p>
          <a:p>
            <a:pPr marL="241300" marR="81280" indent="-228600">
              <a:lnSpc>
                <a:spcPct val="7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Disrupted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global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economic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activities,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loss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of </a:t>
            </a:r>
            <a:r>
              <a:rPr dirty="0" sz="2200">
                <a:latin typeface="Calibri"/>
                <a:cs typeface="Calibri"/>
              </a:rPr>
              <a:t>jobs,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reduced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incomes,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increased </a:t>
            </a:r>
            <a:r>
              <a:rPr dirty="0" sz="2200" spc="-20">
                <a:latin typeface="Calibri"/>
                <a:cs typeface="Calibri"/>
              </a:rPr>
              <a:t>poverty,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hunger,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instability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ct val="701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Disrupted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supply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chains,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leading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food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and </a:t>
            </a:r>
            <a:r>
              <a:rPr dirty="0" sz="2200">
                <a:latin typeface="Calibri"/>
                <a:cs typeface="Calibri"/>
              </a:rPr>
              <a:t>medical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shortages,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distress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financial markets,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disrupting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global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trade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256121" y="74434"/>
            <a:ext cx="11790045" cy="5576570"/>
            <a:chOff x="256121" y="74434"/>
            <a:chExt cx="11790045" cy="5576570"/>
          </a:xfrm>
        </p:grpSpPr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89972" y="74434"/>
              <a:ext cx="1856104" cy="106805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37149" y="127406"/>
              <a:ext cx="2339467" cy="86090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76590" y="139344"/>
              <a:ext cx="2413380" cy="848969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674624" y="2056460"/>
              <a:ext cx="5582285" cy="3594100"/>
            </a:xfrm>
            <a:custGeom>
              <a:avLst/>
              <a:gdLst/>
              <a:ahLst/>
              <a:cxnLst/>
              <a:rect l="l" t="t" r="r" b="b"/>
              <a:pathLst>
                <a:path w="5582285" h="3594100">
                  <a:moveTo>
                    <a:pt x="5582285" y="0"/>
                  </a:moveTo>
                  <a:lnTo>
                    <a:pt x="0" y="0"/>
                  </a:lnTo>
                  <a:lnTo>
                    <a:pt x="0" y="3594100"/>
                  </a:lnTo>
                  <a:lnTo>
                    <a:pt x="5582285" y="3594100"/>
                  </a:lnTo>
                  <a:lnTo>
                    <a:pt x="5582285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674623" y="5775959"/>
            <a:ext cx="11192510" cy="897255"/>
            <a:chOff x="674623" y="5775959"/>
            <a:chExt cx="11192510" cy="897255"/>
          </a:xfrm>
        </p:grpSpPr>
        <p:sp>
          <p:nvSpPr>
            <p:cNvPr id="22" name="object 22" descr=""/>
            <p:cNvSpPr/>
            <p:nvPr/>
          </p:nvSpPr>
          <p:spPr>
            <a:xfrm>
              <a:off x="674623" y="5804687"/>
              <a:ext cx="11192510" cy="688975"/>
            </a:xfrm>
            <a:custGeom>
              <a:avLst/>
              <a:gdLst/>
              <a:ahLst/>
              <a:cxnLst/>
              <a:rect l="l" t="t" r="r" b="b"/>
              <a:pathLst>
                <a:path w="11192510" h="688975">
                  <a:moveTo>
                    <a:pt x="11192002" y="0"/>
                  </a:moveTo>
                  <a:lnTo>
                    <a:pt x="0" y="0"/>
                  </a:lnTo>
                  <a:lnTo>
                    <a:pt x="0" y="688365"/>
                  </a:lnTo>
                  <a:lnTo>
                    <a:pt x="11192002" y="688365"/>
                  </a:lnTo>
                  <a:lnTo>
                    <a:pt x="11192002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44751" y="5775959"/>
              <a:ext cx="1599437" cy="896874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13075" y="5775959"/>
              <a:ext cx="656082" cy="896874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38044" y="5775959"/>
              <a:ext cx="1038606" cy="896874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45535" y="5775959"/>
              <a:ext cx="4892802" cy="896874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07223" y="5775959"/>
              <a:ext cx="656081" cy="896874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32192" y="5775959"/>
              <a:ext cx="3585209" cy="896874"/>
            </a:xfrm>
            <a:prstGeom prst="rect">
              <a:avLst/>
            </a:prstGeom>
          </p:spPr>
        </p:pic>
      </p:grpSp>
      <p:sp>
        <p:nvSpPr>
          <p:cNvPr id="29" name="object 29" descr=""/>
          <p:cNvSpPr txBox="1"/>
          <p:nvPr/>
        </p:nvSpPr>
        <p:spPr>
          <a:xfrm>
            <a:off x="674623" y="5804687"/>
            <a:ext cx="11192510" cy="688975"/>
          </a:xfrm>
          <a:prstGeom prst="rect">
            <a:avLst/>
          </a:prstGeom>
          <a:ln w="12700">
            <a:solidFill>
              <a:srgbClr val="41709C"/>
            </a:solidFill>
          </a:ln>
        </p:spPr>
        <p:txBody>
          <a:bodyPr wrap="square" lIns="0" tIns="76200" rIns="0" bIns="0" rtlCol="0" vert="horz">
            <a:spAutoFit/>
          </a:bodyPr>
          <a:lstStyle/>
          <a:p>
            <a:pPr marL="1021715">
              <a:lnSpc>
                <a:spcPct val="100000"/>
              </a:lnSpc>
              <a:spcBef>
                <a:spcPts val="600"/>
              </a:spcBef>
            </a:pPr>
            <a:r>
              <a:rPr dirty="0" sz="3200" spc="-25">
                <a:latin typeface="Calibri"/>
                <a:cs typeface="Calibri"/>
              </a:rPr>
              <a:t>COVID-</a:t>
            </a:r>
            <a:r>
              <a:rPr dirty="0" sz="3200">
                <a:latin typeface="Calibri"/>
                <a:cs typeface="Calibri"/>
              </a:rPr>
              <a:t>19 was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twice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as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deadly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low-income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countries.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53567" y="1987372"/>
            <a:ext cx="5280025" cy="34505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0665" indent="-227965">
              <a:lnSpc>
                <a:spcPts val="2245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COVID-</a:t>
            </a:r>
            <a:r>
              <a:rPr dirty="0" sz="2200">
                <a:latin typeface="Calibri"/>
                <a:cs typeface="Calibri"/>
              </a:rPr>
              <a:t>19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pandemic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can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be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called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50"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dirty="0" sz="2200">
                <a:latin typeface="Calibri"/>
                <a:cs typeface="Calibri"/>
              </a:rPr>
              <a:t>pandemic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inequalities</a:t>
            </a:r>
            <a:endParaRPr sz="2200">
              <a:latin typeface="Calibri"/>
              <a:cs typeface="Calibri"/>
            </a:endParaRPr>
          </a:p>
          <a:p>
            <a:pPr marL="241300" marR="519430" indent="-228600">
              <a:lnSpc>
                <a:spcPct val="7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Spatial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differences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direct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indirect impact</a:t>
            </a:r>
            <a:endParaRPr sz="2200">
              <a:latin typeface="Calibri"/>
              <a:cs typeface="Calibri"/>
            </a:endParaRPr>
          </a:p>
          <a:p>
            <a:pPr algn="just" marL="241300" marR="80010" indent="-228600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In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2020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alone,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estimated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have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pushed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30 </a:t>
            </a:r>
            <a:r>
              <a:rPr dirty="0" sz="2200">
                <a:latin typeface="Calibri"/>
                <a:cs typeface="Calibri"/>
              </a:rPr>
              <a:t>million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people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into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extreme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poverty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sub- </a:t>
            </a:r>
            <a:r>
              <a:rPr dirty="0" sz="2200">
                <a:latin typeface="Calibri"/>
                <a:cs typeface="Calibri"/>
              </a:rPr>
              <a:t>Saharan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Africa</a:t>
            </a:r>
            <a:endParaRPr sz="2200">
              <a:latin typeface="Calibri"/>
              <a:cs typeface="Calibri"/>
            </a:endParaRPr>
          </a:p>
          <a:p>
            <a:pPr algn="just" marL="241300" marR="173990" indent="-228600">
              <a:lnSpc>
                <a:spcPct val="7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Vulnerable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marginalised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groups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–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high </a:t>
            </a:r>
            <a:r>
              <a:rPr dirty="0" sz="2200">
                <a:latin typeface="Calibri"/>
                <a:cs typeface="Calibri"/>
              </a:rPr>
              <a:t>risk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infection,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mortality,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income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loss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and </a:t>
            </a:r>
            <a:r>
              <a:rPr dirty="0" sz="2200">
                <a:latin typeface="Calibri"/>
                <a:cs typeface="Calibri"/>
              </a:rPr>
              <a:t>food</a:t>
            </a:r>
            <a:r>
              <a:rPr dirty="0" sz="2200" spc="-8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insecurity</a:t>
            </a:r>
            <a:endParaRPr sz="2200">
              <a:latin typeface="Calibri"/>
              <a:cs typeface="Calibri"/>
            </a:endParaRPr>
          </a:p>
          <a:p>
            <a:pPr algn="just" marL="241300" marR="5080" indent="-228600">
              <a:lnSpc>
                <a:spcPct val="7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Diverted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resources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attention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from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other </a:t>
            </a:r>
            <a:r>
              <a:rPr dirty="0" sz="2200">
                <a:latin typeface="Calibri"/>
                <a:cs typeface="Calibri"/>
              </a:rPr>
              <a:t>health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priorities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33437" y="1034796"/>
            <a:ext cx="10525125" cy="1339215"/>
            <a:chOff x="833437" y="1034796"/>
            <a:chExt cx="10525125" cy="1339215"/>
          </a:xfrm>
        </p:grpSpPr>
        <p:sp>
          <p:nvSpPr>
            <p:cNvPr id="3" name="object 3" descr=""/>
            <p:cNvSpPr/>
            <p:nvPr/>
          </p:nvSpPr>
          <p:spPr>
            <a:xfrm>
              <a:off x="838200" y="1297178"/>
              <a:ext cx="10515600" cy="671830"/>
            </a:xfrm>
            <a:custGeom>
              <a:avLst/>
              <a:gdLst/>
              <a:ahLst/>
              <a:cxnLst/>
              <a:rect l="l" t="t" r="r" b="b"/>
              <a:pathLst>
                <a:path w="10515600" h="671830">
                  <a:moveTo>
                    <a:pt x="10515600" y="0"/>
                  </a:moveTo>
                  <a:lnTo>
                    <a:pt x="0" y="0"/>
                  </a:lnTo>
                  <a:lnTo>
                    <a:pt x="0" y="671449"/>
                  </a:lnTo>
                  <a:lnTo>
                    <a:pt x="10515600" y="671449"/>
                  </a:lnTo>
                  <a:lnTo>
                    <a:pt x="10515600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38200" y="1297178"/>
              <a:ext cx="10515600" cy="671830"/>
            </a:xfrm>
            <a:custGeom>
              <a:avLst/>
              <a:gdLst/>
              <a:ahLst/>
              <a:cxnLst/>
              <a:rect l="l" t="t" r="r" b="b"/>
              <a:pathLst>
                <a:path w="10515600" h="671830">
                  <a:moveTo>
                    <a:pt x="0" y="671449"/>
                  </a:moveTo>
                  <a:lnTo>
                    <a:pt x="10515600" y="671449"/>
                  </a:lnTo>
                  <a:lnTo>
                    <a:pt x="10515600" y="0"/>
                  </a:lnTo>
                  <a:lnTo>
                    <a:pt x="0" y="0"/>
                  </a:lnTo>
                  <a:lnTo>
                    <a:pt x="0" y="671449"/>
                  </a:lnTo>
                  <a:close/>
                </a:path>
              </a:pathLst>
            </a:custGeom>
            <a:ln w="952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9795" y="1034796"/>
              <a:ext cx="3166110" cy="133883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6776" y="1034796"/>
              <a:ext cx="3839718" cy="133883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185795">
              <a:lnSpc>
                <a:spcPct val="100000"/>
              </a:lnSpc>
              <a:spcBef>
                <a:spcPts val="100"/>
              </a:spcBef>
            </a:pPr>
            <a:r>
              <a:rPr dirty="0" sz="4800" spc="-40">
                <a:solidFill>
                  <a:srgbClr val="FB932C"/>
                </a:solidFill>
              </a:rPr>
              <a:t>CONFLICT</a:t>
            </a:r>
            <a:r>
              <a:rPr dirty="0" sz="4800" spc="-180">
                <a:solidFill>
                  <a:srgbClr val="FB932C"/>
                </a:solidFill>
              </a:rPr>
              <a:t> </a:t>
            </a:r>
            <a:r>
              <a:rPr dirty="0" sz="4800">
                <a:solidFill>
                  <a:srgbClr val="6F2F9F"/>
                </a:solidFill>
              </a:rPr>
              <a:t>in</a:t>
            </a:r>
            <a:r>
              <a:rPr dirty="0" sz="4800" spc="-185">
                <a:solidFill>
                  <a:srgbClr val="6F2F9F"/>
                </a:solidFill>
              </a:rPr>
              <a:t> </a:t>
            </a:r>
            <a:r>
              <a:rPr dirty="0" sz="4800">
                <a:solidFill>
                  <a:srgbClr val="6F2F9F"/>
                </a:solidFill>
              </a:rPr>
              <a:t>the</a:t>
            </a:r>
            <a:r>
              <a:rPr dirty="0" sz="4800" spc="-175">
                <a:solidFill>
                  <a:srgbClr val="6F2F9F"/>
                </a:solidFill>
              </a:rPr>
              <a:t> </a:t>
            </a:r>
            <a:r>
              <a:rPr dirty="0" sz="4800" spc="-10">
                <a:solidFill>
                  <a:srgbClr val="6F2F9F"/>
                </a:solidFill>
              </a:rPr>
              <a:t>region</a:t>
            </a:r>
            <a:endParaRPr sz="4800"/>
          </a:p>
        </p:txBody>
      </p:sp>
      <p:sp>
        <p:nvSpPr>
          <p:cNvPr id="8" name="object 8" descr=""/>
          <p:cNvSpPr txBox="1"/>
          <p:nvPr/>
        </p:nvSpPr>
        <p:spPr>
          <a:xfrm>
            <a:off x="924369" y="5781192"/>
            <a:ext cx="10515600" cy="832485"/>
          </a:xfrm>
          <a:prstGeom prst="rect">
            <a:avLst/>
          </a:prstGeom>
          <a:solidFill>
            <a:srgbClr val="5B9BD4"/>
          </a:solidFill>
          <a:ln w="12700">
            <a:solidFill>
              <a:srgbClr val="41709C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1024890" marR="264160" indent="-755015">
              <a:lnSpc>
                <a:spcPct val="100000"/>
              </a:lnSpc>
              <a:spcBef>
                <a:spcPts val="250"/>
              </a:spcBef>
            </a:pP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2021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it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was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estimated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that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there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were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82.4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million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forcibly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displaced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people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in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world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36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million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these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people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Africa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(Brown,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2023).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21753" y="4230065"/>
            <a:ext cx="2488056" cy="139954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65718" y="2488183"/>
            <a:ext cx="2565400" cy="1579752"/>
          </a:xfrm>
          <a:prstGeom prst="rect">
            <a:avLst/>
          </a:prstGeom>
        </p:spPr>
      </p:pic>
      <p:grpSp>
        <p:nvGrpSpPr>
          <p:cNvPr id="11" name="object 11" descr=""/>
          <p:cNvGrpSpPr/>
          <p:nvPr/>
        </p:nvGrpSpPr>
        <p:grpSpPr>
          <a:xfrm>
            <a:off x="256121" y="74434"/>
            <a:ext cx="11574145" cy="5541645"/>
            <a:chOff x="256121" y="74434"/>
            <a:chExt cx="11574145" cy="5541645"/>
          </a:xfrm>
        </p:grpSpPr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80667" y="74434"/>
              <a:ext cx="1449287" cy="106805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60505" y="237174"/>
              <a:ext cx="2085318" cy="63915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65097" y="189823"/>
              <a:ext cx="1845526" cy="73883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60185" y="2507741"/>
              <a:ext cx="2388235" cy="147459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78636" y="2375776"/>
              <a:ext cx="5181600" cy="32402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38239" y="74434"/>
            <a:ext cx="11808460" cy="6590030"/>
            <a:chOff x="238239" y="74434"/>
            <a:chExt cx="11808460" cy="6590030"/>
          </a:xfrm>
        </p:grpSpPr>
        <p:sp>
          <p:nvSpPr>
            <p:cNvPr id="3" name="object 3" descr=""/>
            <p:cNvSpPr/>
            <p:nvPr/>
          </p:nvSpPr>
          <p:spPr>
            <a:xfrm>
              <a:off x="1058240" y="1142479"/>
              <a:ext cx="10099675" cy="5516880"/>
            </a:xfrm>
            <a:custGeom>
              <a:avLst/>
              <a:gdLst/>
              <a:ahLst/>
              <a:cxnLst/>
              <a:rect l="l" t="t" r="r" b="b"/>
              <a:pathLst>
                <a:path w="10099675" h="5516880">
                  <a:moveTo>
                    <a:pt x="10099548" y="0"/>
                  </a:moveTo>
                  <a:lnTo>
                    <a:pt x="0" y="0"/>
                  </a:lnTo>
                  <a:lnTo>
                    <a:pt x="0" y="5516753"/>
                  </a:lnTo>
                  <a:lnTo>
                    <a:pt x="10099548" y="5516753"/>
                  </a:lnTo>
                  <a:lnTo>
                    <a:pt x="1009954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058240" y="1142479"/>
              <a:ext cx="10099675" cy="5516880"/>
            </a:xfrm>
            <a:custGeom>
              <a:avLst/>
              <a:gdLst/>
              <a:ahLst/>
              <a:cxnLst/>
              <a:rect l="l" t="t" r="r" b="b"/>
              <a:pathLst>
                <a:path w="10099675" h="5516880">
                  <a:moveTo>
                    <a:pt x="0" y="5516753"/>
                  </a:moveTo>
                  <a:lnTo>
                    <a:pt x="10099548" y="5516753"/>
                  </a:lnTo>
                  <a:lnTo>
                    <a:pt x="10099548" y="0"/>
                  </a:lnTo>
                  <a:lnTo>
                    <a:pt x="0" y="0"/>
                  </a:lnTo>
                  <a:lnTo>
                    <a:pt x="0" y="5516753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6666" y="1862836"/>
              <a:ext cx="1726438" cy="244373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061967" y="1858009"/>
              <a:ext cx="1736089" cy="2453640"/>
            </a:xfrm>
            <a:custGeom>
              <a:avLst/>
              <a:gdLst/>
              <a:ahLst/>
              <a:cxnLst/>
              <a:rect l="l" t="t" r="r" b="b"/>
              <a:pathLst>
                <a:path w="1736089" h="2453640">
                  <a:moveTo>
                    <a:pt x="0" y="2453259"/>
                  </a:moveTo>
                  <a:lnTo>
                    <a:pt x="1735963" y="2453259"/>
                  </a:lnTo>
                  <a:lnTo>
                    <a:pt x="1735963" y="0"/>
                  </a:lnTo>
                  <a:lnTo>
                    <a:pt x="0" y="0"/>
                  </a:lnTo>
                  <a:lnTo>
                    <a:pt x="0" y="2453259"/>
                  </a:lnTo>
                  <a:close/>
                </a:path>
              </a:pathLst>
            </a:custGeom>
            <a:ln w="952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89972" y="74434"/>
              <a:ext cx="1856104" cy="106805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239" y="139433"/>
              <a:ext cx="1675002" cy="78017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9722" y="139344"/>
              <a:ext cx="2339467" cy="86090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70505" y="198754"/>
              <a:ext cx="2591943" cy="67144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76590" y="139344"/>
              <a:ext cx="2413380" cy="84896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80134" y="1774825"/>
              <a:ext cx="1766569" cy="2458339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575435" y="1770125"/>
              <a:ext cx="1776095" cy="2468245"/>
            </a:xfrm>
            <a:custGeom>
              <a:avLst/>
              <a:gdLst/>
              <a:ahLst/>
              <a:cxnLst/>
              <a:rect l="l" t="t" r="r" b="b"/>
              <a:pathLst>
                <a:path w="1776095" h="2468245">
                  <a:moveTo>
                    <a:pt x="0" y="2467864"/>
                  </a:moveTo>
                  <a:lnTo>
                    <a:pt x="1776094" y="2467864"/>
                  </a:lnTo>
                  <a:lnTo>
                    <a:pt x="1776094" y="0"/>
                  </a:lnTo>
                  <a:lnTo>
                    <a:pt x="0" y="0"/>
                  </a:lnTo>
                  <a:lnTo>
                    <a:pt x="0" y="2467864"/>
                  </a:lnTo>
                  <a:close/>
                </a:path>
              </a:pathLst>
            </a:custGeom>
            <a:ln w="952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527173" y="1247978"/>
            <a:ext cx="668909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46020" algn="l"/>
              </a:tabLst>
            </a:pPr>
            <a:r>
              <a:rPr dirty="0" sz="2800" spc="-10" b="1">
                <a:solidFill>
                  <a:srgbClr val="0066FF"/>
                </a:solidFill>
                <a:latin typeface="Arial"/>
                <a:cs typeface="Arial"/>
              </a:rPr>
              <a:t>Development</a:t>
            </a:r>
            <a:r>
              <a:rPr dirty="0" sz="2800" b="1">
                <a:solidFill>
                  <a:srgbClr val="0066FF"/>
                </a:solidFill>
                <a:latin typeface="Arial"/>
                <a:cs typeface="Arial"/>
              </a:rPr>
              <a:t>	team</a:t>
            </a:r>
            <a:r>
              <a:rPr dirty="0" sz="2800" spc="-6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66FF"/>
                </a:solidFill>
                <a:latin typeface="Arial"/>
                <a:cs typeface="Arial"/>
              </a:rPr>
              <a:t>of</a:t>
            </a:r>
            <a:r>
              <a:rPr dirty="0" sz="2800" spc="-4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66FF"/>
                </a:solidFill>
                <a:latin typeface="Arial"/>
                <a:cs typeface="Arial"/>
              </a:rPr>
              <a:t>this</a:t>
            </a:r>
            <a:r>
              <a:rPr dirty="0" sz="2800" spc="-6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066FF"/>
                </a:solidFill>
                <a:latin typeface="Arial"/>
                <a:cs typeface="Arial"/>
              </a:rPr>
              <a:t>presentation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6622033" y="1774825"/>
            <a:ext cx="4114800" cy="2553970"/>
            <a:chOff x="6622033" y="1774825"/>
            <a:chExt cx="4114800" cy="2553970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72752" y="1774825"/>
              <a:ext cx="1664080" cy="245668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22033" y="1813305"/>
              <a:ext cx="1695957" cy="2515235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1526539" y="4502277"/>
            <a:ext cx="18211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66FF"/>
                </a:solidFill>
                <a:latin typeface="Calibri"/>
                <a:cs typeface="Calibri"/>
              </a:rPr>
              <a:t>Prof</a:t>
            </a:r>
            <a:r>
              <a:rPr dirty="0" sz="1800" spc="-35" b="1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6FF"/>
                </a:solidFill>
                <a:latin typeface="Calibri"/>
                <a:cs typeface="Calibri"/>
              </a:rPr>
              <a:t>Rudi</a:t>
            </a:r>
            <a:r>
              <a:rPr dirty="0" sz="1800" spc="-50" b="1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66FF"/>
                </a:solidFill>
                <a:latin typeface="Calibri"/>
                <a:cs typeface="Calibri"/>
              </a:rPr>
              <a:t>Pretorius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9071701" y="4502277"/>
            <a:ext cx="14941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66FF"/>
                </a:solidFill>
                <a:latin typeface="Calibri"/>
                <a:cs typeface="Calibri"/>
              </a:rPr>
              <a:t>Dr</a:t>
            </a:r>
            <a:r>
              <a:rPr dirty="0" sz="1800" spc="-15" b="1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6FF"/>
                </a:solidFill>
                <a:latin typeface="Calibri"/>
                <a:cs typeface="Calibri"/>
              </a:rPr>
              <a:t>Zongho</a:t>
            </a:r>
            <a:r>
              <a:rPr dirty="0" sz="1800" spc="-10" b="1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0066FF"/>
                </a:solidFill>
                <a:latin typeface="Calibri"/>
                <a:cs typeface="Calibri"/>
              </a:rPr>
              <a:t>Kom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590035" y="4502277"/>
            <a:ext cx="5041900" cy="2058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71805">
              <a:lnSpc>
                <a:spcPct val="100000"/>
              </a:lnSpc>
              <a:spcBef>
                <a:spcPts val="100"/>
              </a:spcBef>
              <a:tabLst>
                <a:tab pos="3035935" algn="l"/>
              </a:tabLst>
            </a:pPr>
            <a:r>
              <a:rPr dirty="0" sz="1800" b="1">
                <a:solidFill>
                  <a:srgbClr val="0066FF"/>
                </a:solidFill>
                <a:latin typeface="Calibri"/>
                <a:cs typeface="Calibri"/>
              </a:rPr>
              <a:t>Prof</a:t>
            </a:r>
            <a:r>
              <a:rPr dirty="0" sz="1800" spc="-35" b="1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66FF"/>
                </a:solidFill>
                <a:latin typeface="Calibri"/>
                <a:cs typeface="Calibri"/>
              </a:rPr>
              <a:t>Melanie</a:t>
            </a:r>
            <a:r>
              <a:rPr dirty="0" sz="1800" spc="-45" b="1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66FF"/>
                </a:solidFill>
                <a:latin typeface="Calibri"/>
                <a:cs typeface="Calibri"/>
              </a:rPr>
              <a:t>Nicolau</a:t>
            </a:r>
            <a:r>
              <a:rPr dirty="0" sz="1800" b="1">
                <a:solidFill>
                  <a:srgbClr val="0066FF"/>
                </a:solidFill>
                <a:latin typeface="Calibri"/>
                <a:cs typeface="Calibri"/>
              </a:rPr>
              <a:t>	Mr Lindokuhle</a:t>
            </a:r>
            <a:r>
              <a:rPr dirty="0" sz="1800" spc="-25" b="1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66FF"/>
                </a:solidFill>
                <a:latin typeface="Calibri"/>
                <a:cs typeface="Calibri"/>
              </a:rPr>
              <a:t>Sibiya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Calibri"/>
              <a:cs typeface="Calibri"/>
            </a:endParaRPr>
          </a:p>
          <a:p>
            <a:pPr algn="ctr" marL="12700" marR="10795">
              <a:lnSpc>
                <a:spcPct val="100000"/>
              </a:lnSpc>
              <a:spcBef>
                <a:spcPts val="5"/>
              </a:spcBef>
            </a:pPr>
            <a:r>
              <a:rPr dirty="0" sz="3200" b="1">
                <a:solidFill>
                  <a:srgbClr val="0066FF"/>
                </a:solidFill>
                <a:latin typeface="Arial"/>
                <a:cs typeface="Arial"/>
              </a:rPr>
              <a:t>Department</a:t>
            </a:r>
            <a:r>
              <a:rPr dirty="0" sz="3200" spc="-6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066FF"/>
                </a:solidFill>
                <a:latin typeface="Arial"/>
                <a:cs typeface="Arial"/>
              </a:rPr>
              <a:t>of</a:t>
            </a:r>
            <a:r>
              <a:rPr dirty="0" sz="3200" spc="-3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0066FF"/>
                </a:solidFill>
                <a:latin typeface="Arial"/>
                <a:cs typeface="Arial"/>
              </a:rPr>
              <a:t>Geography </a:t>
            </a:r>
            <a:r>
              <a:rPr dirty="0" sz="3200" b="1">
                <a:solidFill>
                  <a:srgbClr val="0066FF"/>
                </a:solidFill>
                <a:latin typeface="Arial"/>
                <a:cs typeface="Arial"/>
              </a:rPr>
              <a:t>University</a:t>
            </a:r>
            <a:r>
              <a:rPr dirty="0" sz="3200" spc="-5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066FF"/>
                </a:solidFill>
                <a:latin typeface="Arial"/>
                <a:cs typeface="Arial"/>
              </a:rPr>
              <a:t>of</a:t>
            </a:r>
            <a:r>
              <a:rPr dirty="0" sz="3200" spc="-3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066FF"/>
                </a:solidFill>
                <a:latin typeface="Arial"/>
                <a:cs typeface="Arial"/>
              </a:rPr>
              <a:t>South</a:t>
            </a:r>
            <a:r>
              <a:rPr dirty="0" sz="3200" spc="-35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0066FF"/>
                </a:solidFill>
                <a:latin typeface="Arial"/>
                <a:cs typeface="Arial"/>
              </a:rPr>
              <a:t>Africa </a:t>
            </a:r>
            <a:r>
              <a:rPr dirty="0" sz="3200" b="1">
                <a:solidFill>
                  <a:srgbClr val="0066FF"/>
                </a:solidFill>
                <a:latin typeface="Arial"/>
                <a:cs typeface="Arial"/>
              </a:rPr>
              <a:t>January</a:t>
            </a:r>
            <a:r>
              <a:rPr dirty="0" sz="3200" spc="-80" b="1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dirty="0" sz="3200" spc="-20" b="1">
                <a:solidFill>
                  <a:srgbClr val="0066FF"/>
                </a:solidFill>
                <a:latin typeface="Arial"/>
                <a:cs typeface="Arial"/>
              </a:rPr>
              <a:t>2024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33437" y="842771"/>
            <a:ext cx="10525125" cy="2211705"/>
            <a:chOff x="833437" y="842771"/>
            <a:chExt cx="10525125" cy="2211705"/>
          </a:xfrm>
        </p:grpSpPr>
        <p:sp>
          <p:nvSpPr>
            <p:cNvPr id="3" name="object 3" descr=""/>
            <p:cNvSpPr/>
            <p:nvPr/>
          </p:nvSpPr>
          <p:spPr>
            <a:xfrm>
              <a:off x="838200" y="1297190"/>
              <a:ext cx="10515600" cy="1068070"/>
            </a:xfrm>
            <a:custGeom>
              <a:avLst/>
              <a:gdLst/>
              <a:ahLst/>
              <a:cxnLst/>
              <a:rect l="l" t="t" r="r" b="b"/>
              <a:pathLst>
                <a:path w="10515600" h="1068070">
                  <a:moveTo>
                    <a:pt x="10515600" y="0"/>
                  </a:moveTo>
                  <a:lnTo>
                    <a:pt x="0" y="0"/>
                  </a:lnTo>
                  <a:lnTo>
                    <a:pt x="0" y="1068057"/>
                  </a:lnTo>
                  <a:lnTo>
                    <a:pt x="10515600" y="1068057"/>
                  </a:lnTo>
                  <a:lnTo>
                    <a:pt x="10515600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38200" y="1297190"/>
              <a:ext cx="10515600" cy="1068070"/>
            </a:xfrm>
            <a:custGeom>
              <a:avLst/>
              <a:gdLst/>
              <a:ahLst/>
              <a:cxnLst/>
              <a:rect l="l" t="t" r="r" b="b"/>
              <a:pathLst>
                <a:path w="10515600" h="1068070">
                  <a:moveTo>
                    <a:pt x="0" y="1068057"/>
                  </a:moveTo>
                  <a:lnTo>
                    <a:pt x="10515600" y="1068057"/>
                  </a:lnTo>
                  <a:lnTo>
                    <a:pt x="10515600" y="0"/>
                  </a:lnTo>
                  <a:lnTo>
                    <a:pt x="0" y="0"/>
                  </a:lnTo>
                  <a:lnTo>
                    <a:pt x="0" y="1068057"/>
                  </a:lnTo>
                  <a:close/>
                </a:path>
              </a:pathLst>
            </a:custGeom>
            <a:ln w="952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3708" y="842771"/>
              <a:ext cx="5338571" cy="221132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15355" y="842771"/>
              <a:ext cx="5254752" cy="22113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83689" y="1082497"/>
            <a:ext cx="8034020" cy="12458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0" spc="-20">
                <a:solidFill>
                  <a:srgbClr val="6F2F9F"/>
                </a:solidFill>
              </a:rPr>
              <a:t>Impact</a:t>
            </a:r>
            <a:r>
              <a:rPr dirty="0" sz="8000" spc="-285">
                <a:solidFill>
                  <a:srgbClr val="6F2F9F"/>
                </a:solidFill>
              </a:rPr>
              <a:t> </a:t>
            </a:r>
            <a:r>
              <a:rPr dirty="0" sz="8000">
                <a:solidFill>
                  <a:srgbClr val="6F2F9F"/>
                </a:solidFill>
              </a:rPr>
              <a:t>of</a:t>
            </a:r>
            <a:r>
              <a:rPr dirty="0" sz="8000" spc="-270">
                <a:solidFill>
                  <a:srgbClr val="6F2F9F"/>
                </a:solidFill>
              </a:rPr>
              <a:t> </a:t>
            </a:r>
            <a:r>
              <a:rPr dirty="0" sz="8000" spc="-55">
                <a:solidFill>
                  <a:srgbClr val="FB932C"/>
                </a:solidFill>
              </a:rPr>
              <a:t>CONFLICT</a:t>
            </a:r>
            <a:endParaRPr sz="8000"/>
          </a:p>
        </p:txBody>
      </p:sp>
      <p:sp>
        <p:nvSpPr>
          <p:cNvPr id="8" name="object 8" descr=""/>
          <p:cNvSpPr txBox="1"/>
          <p:nvPr/>
        </p:nvSpPr>
        <p:spPr>
          <a:xfrm>
            <a:off x="838200" y="2546578"/>
            <a:ext cx="5181600" cy="3099435"/>
          </a:xfrm>
          <a:prstGeom prst="rect">
            <a:avLst/>
          </a:prstGeom>
          <a:solidFill>
            <a:srgbClr val="FFF1CC"/>
          </a:solidFill>
        </p:spPr>
        <p:txBody>
          <a:bodyPr wrap="square" lIns="0" tIns="0" rIns="0" bIns="0" rtlCol="0" vert="horz">
            <a:spAutoFit/>
          </a:bodyPr>
          <a:lstStyle/>
          <a:p>
            <a:pPr marL="319405" indent="-227965">
              <a:lnSpc>
                <a:spcPts val="2195"/>
              </a:lnSpc>
              <a:buFont typeface="Arial MT"/>
              <a:buChar char="•"/>
              <a:tabLst>
                <a:tab pos="319405" algn="l"/>
              </a:tabLst>
            </a:pPr>
            <a:r>
              <a:rPr dirty="0" sz="2200" spc="-10">
                <a:latin typeface="Calibri"/>
                <a:cs typeface="Calibri"/>
              </a:rPr>
              <a:t>Environmental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destruction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danger,</a:t>
            </a:r>
            <a:endParaRPr sz="2200">
              <a:latin typeface="Calibri"/>
              <a:cs typeface="Calibri"/>
            </a:endParaRPr>
          </a:p>
          <a:p>
            <a:pPr marL="319405" indent="-227965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319405" algn="l"/>
              </a:tabLst>
            </a:pPr>
            <a:r>
              <a:rPr dirty="0" sz="2200">
                <a:latin typeface="Calibri"/>
                <a:cs typeface="Calibri"/>
              </a:rPr>
              <a:t>Displacement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people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from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their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homes</a:t>
            </a:r>
            <a:endParaRPr sz="2200">
              <a:latin typeface="Calibri"/>
              <a:cs typeface="Calibri"/>
            </a:endParaRPr>
          </a:p>
          <a:p>
            <a:pPr marL="319405" indent="-227965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319405" algn="l"/>
              </a:tabLst>
            </a:pPr>
            <a:r>
              <a:rPr dirty="0" sz="2200">
                <a:latin typeface="Calibri"/>
                <a:cs typeface="Calibri"/>
              </a:rPr>
              <a:t>Increases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humanitarian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needs.</a:t>
            </a:r>
            <a:endParaRPr sz="2200">
              <a:latin typeface="Calibri"/>
              <a:cs typeface="Calibri"/>
            </a:endParaRPr>
          </a:p>
          <a:p>
            <a:pPr marL="319405" indent="-227965">
              <a:lnSpc>
                <a:spcPct val="100000"/>
              </a:lnSpc>
              <a:spcBef>
                <a:spcPts val="220"/>
              </a:spcBef>
              <a:buFont typeface="Arial MT"/>
              <a:buChar char="•"/>
              <a:tabLst>
                <a:tab pos="319405" algn="l"/>
              </a:tabLst>
            </a:pPr>
            <a:r>
              <a:rPr dirty="0" sz="2200">
                <a:latin typeface="Calibri"/>
                <a:cs typeface="Calibri"/>
              </a:rPr>
              <a:t>Forces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children</a:t>
            </a:r>
            <a:r>
              <a:rPr dirty="0" sz="2200" spc="-8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from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classroom,</a:t>
            </a:r>
            <a:endParaRPr sz="2200">
              <a:latin typeface="Calibri"/>
              <a:cs typeface="Calibri"/>
            </a:endParaRPr>
          </a:p>
          <a:p>
            <a:pPr marL="319405" indent="-227965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319405" algn="l"/>
              </a:tabLst>
            </a:pPr>
            <a:r>
              <a:rPr dirty="0" sz="2200" spc="-20">
                <a:latin typeface="Calibri"/>
                <a:cs typeface="Calibri"/>
              </a:rPr>
              <a:t>Worsens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gender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inequality,</a:t>
            </a:r>
            <a:endParaRPr sz="2200">
              <a:latin typeface="Calibri"/>
              <a:cs typeface="Calibri"/>
            </a:endParaRPr>
          </a:p>
          <a:p>
            <a:pPr marL="319405" indent="-227965">
              <a:lnSpc>
                <a:spcPts val="2245"/>
              </a:lnSpc>
              <a:spcBef>
                <a:spcPts val="200"/>
              </a:spcBef>
              <a:buFont typeface="Arial MT"/>
              <a:buChar char="•"/>
              <a:tabLst>
                <a:tab pos="319405" algn="l"/>
              </a:tabLst>
            </a:pPr>
            <a:r>
              <a:rPr dirty="0" sz="2200">
                <a:latin typeface="Calibri"/>
                <a:cs typeface="Calibri"/>
              </a:rPr>
              <a:t>Exposes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people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extreme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levels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of</a:t>
            </a:r>
            <a:endParaRPr sz="2200">
              <a:latin typeface="Calibri"/>
              <a:cs typeface="Calibri"/>
            </a:endParaRPr>
          </a:p>
          <a:p>
            <a:pPr marL="320040">
              <a:lnSpc>
                <a:spcPts val="2245"/>
              </a:lnSpc>
            </a:pPr>
            <a:r>
              <a:rPr dirty="0" sz="2200" spc="-10">
                <a:latin typeface="Calibri"/>
                <a:cs typeface="Calibri"/>
              </a:rPr>
              <a:t>violence.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172200" y="2546578"/>
            <a:ext cx="5181600" cy="3099435"/>
          </a:xfrm>
          <a:prstGeom prst="rect">
            <a:avLst/>
          </a:prstGeom>
          <a:solidFill>
            <a:srgbClr val="F8CAAC"/>
          </a:solidFill>
        </p:spPr>
        <p:txBody>
          <a:bodyPr wrap="square" lIns="0" tIns="0" rIns="0" bIns="0" rtlCol="0" vert="horz">
            <a:spAutoFit/>
          </a:bodyPr>
          <a:lstStyle/>
          <a:p>
            <a:pPr marL="320675" indent="-228600">
              <a:lnSpc>
                <a:spcPts val="2195"/>
              </a:lnSpc>
              <a:buFont typeface="Arial MT"/>
              <a:buChar char="•"/>
              <a:tabLst>
                <a:tab pos="320675" algn="l"/>
              </a:tabLst>
            </a:pPr>
            <a:r>
              <a:rPr dirty="0" sz="2200" spc="-10">
                <a:latin typeface="Calibri"/>
                <a:cs typeface="Calibri"/>
              </a:rPr>
              <a:t>Economic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recession</a:t>
            </a:r>
            <a:endParaRPr sz="2200">
              <a:latin typeface="Calibri"/>
              <a:cs typeface="Calibri"/>
            </a:endParaRPr>
          </a:p>
          <a:p>
            <a:pPr marL="320675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320675" algn="l"/>
              </a:tabLst>
            </a:pPr>
            <a:r>
              <a:rPr dirty="0" sz="2200">
                <a:latin typeface="Calibri"/>
                <a:cs typeface="Calibri"/>
              </a:rPr>
              <a:t>Political</a:t>
            </a:r>
            <a:r>
              <a:rPr dirty="0" sz="2200" spc="-1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instability</a:t>
            </a:r>
            <a:endParaRPr sz="2200">
              <a:latin typeface="Calibri"/>
              <a:cs typeface="Calibri"/>
            </a:endParaRPr>
          </a:p>
          <a:p>
            <a:pPr marL="320675" indent="-228600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320675" algn="l"/>
              </a:tabLst>
            </a:pPr>
            <a:r>
              <a:rPr dirty="0" sz="2200">
                <a:latin typeface="Calibri"/>
                <a:cs typeface="Calibri"/>
              </a:rPr>
              <a:t>Energy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prices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escalation</a:t>
            </a:r>
            <a:endParaRPr sz="2200">
              <a:latin typeface="Calibri"/>
              <a:cs typeface="Calibri"/>
            </a:endParaRPr>
          </a:p>
          <a:p>
            <a:pPr marL="320675" marR="188595" indent="-228600">
              <a:lnSpc>
                <a:spcPct val="70000"/>
              </a:lnSpc>
              <a:spcBef>
                <a:spcPts val="1010"/>
              </a:spcBef>
              <a:buFont typeface="Arial MT"/>
              <a:buChar char="•"/>
              <a:tabLst>
                <a:tab pos="320675" algn="l"/>
              </a:tabLst>
            </a:pPr>
            <a:r>
              <a:rPr dirty="0" sz="2200">
                <a:latin typeface="Calibri"/>
                <a:cs typeface="Calibri"/>
              </a:rPr>
              <a:t>War</a:t>
            </a:r>
            <a:r>
              <a:rPr dirty="0" sz="2200" spc="-9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destroys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key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infrastructure</a:t>
            </a:r>
            <a:r>
              <a:rPr dirty="0" sz="2200" spc="-8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that </a:t>
            </a:r>
            <a:r>
              <a:rPr dirty="0" sz="2200">
                <a:latin typeface="Calibri"/>
                <a:cs typeface="Calibri"/>
              </a:rPr>
              <a:t>supports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daily</a:t>
            </a:r>
            <a:r>
              <a:rPr dirty="0" sz="2200" spc="-9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life,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from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water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systems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to </a:t>
            </a:r>
            <a:r>
              <a:rPr dirty="0" sz="2200">
                <a:latin typeface="Calibri"/>
                <a:cs typeface="Calibri"/>
              </a:rPr>
              <a:t>energy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centres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hospitals.</a:t>
            </a:r>
            <a:endParaRPr sz="2200">
              <a:latin typeface="Calibri"/>
              <a:cs typeface="Calibri"/>
            </a:endParaRPr>
          </a:p>
          <a:p>
            <a:pPr marL="320675" marR="107950" indent="-228600">
              <a:lnSpc>
                <a:spcPct val="70000"/>
              </a:lnSpc>
              <a:spcBef>
                <a:spcPts val="1000"/>
              </a:spcBef>
              <a:buFont typeface="Arial MT"/>
              <a:buChar char="•"/>
              <a:tabLst>
                <a:tab pos="320675" algn="l"/>
              </a:tabLst>
            </a:pPr>
            <a:r>
              <a:rPr dirty="0" sz="2200">
                <a:latin typeface="Calibri"/>
                <a:cs typeface="Calibri"/>
              </a:rPr>
              <a:t>War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disrupts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food</a:t>
            </a:r>
            <a:r>
              <a:rPr dirty="0" sz="2200" spc="-8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production</a:t>
            </a:r>
            <a:r>
              <a:rPr dirty="0" sz="2200" spc="-8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systems </a:t>
            </a:r>
            <a:r>
              <a:rPr dirty="0" sz="2200">
                <a:latin typeface="Calibri"/>
                <a:cs typeface="Calibri"/>
              </a:rPr>
              <a:t>causing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rapid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inflation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food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prices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and </a:t>
            </a:r>
            <a:r>
              <a:rPr dirty="0" sz="2200" spc="-10">
                <a:latin typeface="Calibri"/>
                <a:cs typeface="Calibri"/>
              </a:rPr>
              <a:t>preventing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people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from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earning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money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to </a:t>
            </a:r>
            <a:r>
              <a:rPr dirty="0" sz="2200">
                <a:latin typeface="Calibri"/>
                <a:cs typeface="Calibri"/>
              </a:rPr>
              <a:t>buy </a:t>
            </a:r>
            <a:r>
              <a:rPr dirty="0" sz="2200" spc="-10">
                <a:latin typeface="Calibri"/>
                <a:cs typeface="Calibri"/>
              </a:rPr>
              <a:t>food.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238239" y="74434"/>
            <a:ext cx="11808460" cy="1068070"/>
            <a:chOff x="238239" y="74434"/>
            <a:chExt cx="11808460" cy="1068070"/>
          </a:xfrm>
        </p:grpSpPr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89972" y="74434"/>
              <a:ext cx="1856104" cy="106805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8239" y="139433"/>
              <a:ext cx="1675002" cy="78017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9722" y="139344"/>
              <a:ext cx="2339467" cy="86090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70505" y="198754"/>
              <a:ext cx="2591943" cy="67144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76590" y="139344"/>
              <a:ext cx="2413380" cy="848969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838200" y="5827204"/>
            <a:ext cx="10515600" cy="832485"/>
          </a:xfrm>
          <a:prstGeom prst="rect">
            <a:avLst/>
          </a:prstGeom>
          <a:solidFill>
            <a:srgbClr val="5B9BD4"/>
          </a:solidFill>
          <a:ln w="12700">
            <a:solidFill>
              <a:srgbClr val="41709C"/>
            </a:solidFill>
          </a:ln>
        </p:spPr>
        <p:txBody>
          <a:bodyPr wrap="square" lIns="0" tIns="180340" rIns="0" bIns="0" rtlCol="0" vert="horz">
            <a:spAutoFit/>
          </a:bodyPr>
          <a:lstStyle/>
          <a:p>
            <a:pPr marL="591820">
              <a:lnSpc>
                <a:spcPct val="100000"/>
              </a:lnSpc>
              <a:spcBef>
                <a:spcPts val="1420"/>
              </a:spcBef>
            </a:pPr>
            <a:r>
              <a:rPr dirty="0" sz="2800">
                <a:latin typeface="Calibri"/>
                <a:cs typeface="Calibri"/>
              </a:rPr>
              <a:t>Africa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often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ironically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described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“‘continent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on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move”’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98120" y="1142326"/>
            <a:ext cx="11894185" cy="1117600"/>
            <a:chOff x="198120" y="1142326"/>
            <a:chExt cx="11894185" cy="1117600"/>
          </a:xfrm>
        </p:grpSpPr>
        <p:sp>
          <p:nvSpPr>
            <p:cNvPr id="3" name="object 3" descr=""/>
            <p:cNvSpPr/>
            <p:nvPr/>
          </p:nvSpPr>
          <p:spPr>
            <a:xfrm>
              <a:off x="414667" y="1142326"/>
              <a:ext cx="11430000" cy="994410"/>
            </a:xfrm>
            <a:custGeom>
              <a:avLst/>
              <a:gdLst/>
              <a:ahLst/>
              <a:cxnLst/>
              <a:rect l="l" t="t" r="r" b="b"/>
              <a:pathLst>
                <a:path w="11430000" h="994410">
                  <a:moveTo>
                    <a:pt x="11430000" y="0"/>
                  </a:moveTo>
                  <a:lnTo>
                    <a:pt x="0" y="0"/>
                  </a:lnTo>
                  <a:lnTo>
                    <a:pt x="0" y="994321"/>
                  </a:lnTo>
                  <a:lnTo>
                    <a:pt x="11430000" y="994321"/>
                  </a:lnTo>
                  <a:lnTo>
                    <a:pt x="11430000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20" y="1142999"/>
              <a:ext cx="7255002" cy="111632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93991" y="1142999"/>
              <a:ext cx="2643378" cy="111632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86443" y="1142999"/>
              <a:ext cx="3205733" cy="111632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4667" y="1142326"/>
            <a:ext cx="11430000" cy="994410"/>
          </a:xfrm>
          <a:prstGeom prst="rect"/>
          <a:ln w="9525">
            <a:solidFill>
              <a:srgbClr val="45E281"/>
            </a:solidFill>
          </a:ln>
        </p:spPr>
        <p:txBody>
          <a:bodyPr wrap="square" lIns="0" tIns="129539" rIns="0" bIns="0" rtlCol="0" vert="horz">
            <a:spAutoFit/>
          </a:bodyPr>
          <a:lstStyle/>
          <a:p>
            <a:pPr marL="96520">
              <a:lnSpc>
                <a:spcPct val="100000"/>
              </a:lnSpc>
              <a:spcBef>
                <a:spcPts val="1019"/>
              </a:spcBef>
            </a:pPr>
            <a:r>
              <a:rPr dirty="0" sz="4000" spc="-20">
                <a:solidFill>
                  <a:srgbClr val="BE9000"/>
                </a:solidFill>
              </a:rPr>
              <a:t>Factors</a:t>
            </a:r>
            <a:r>
              <a:rPr dirty="0" sz="4000" spc="-145">
                <a:solidFill>
                  <a:srgbClr val="BE9000"/>
                </a:solidFill>
              </a:rPr>
              <a:t> </a:t>
            </a:r>
            <a:r>
              <a:rPr dirty="0" sz="4000">
                <a:solidFill>
                  <a:srgbClr val="BE9000"/>
                </a:solidFill>
              </a:rPr>
              <a:t>that</a:t>
            </a:r>
            <a:r>
              <a:rPr dirty="0" sz="4000" spc="-140">
                <a:solidFill>
                  <a:srgbClr val="BE9000"/>
                </a:solidFill>
              </a:rPr>
              <a:t> </a:t>
            </a:r>
            <a:r>
              <a:rPr dirty="0" sz="4000">
                <a:solidFill>
                  <a:srgbClr val="BE9000"/>
                </a:solidFill>
              </a:rPr>
              <a:t>have</a:t>
            </a:r>
            <a:r>
              <a:rPr dirty="0" sz="4000" spc="-155">
                <a:solidFill>
                  <a:srgbClr val="BE9000"/>
                </a:solidFill>
              </a:rPr>
              <a:t> </a:t>
            </a:r>
            <a:r>
              <a:rPr dirty="0" sz="4000" spc="-30">
                <a:solidFill>
                  <a:srgbClr val="BE9000"/>
                </a:solidFill>
              </a:rPr>
              <a:t>contributed</a:t>
            </a:r>
            <a:r>
              <a:rPr dirty="0" sz="4000" spc="-155">
                <a:solidFill>
                  <a:srgbClr val="BE9000"/>
                </a:solidFill>
              </a:rPr>
              <a:t> </a:t>
            </a:r>
            <a:r>
              <a:rPr dirty="0" sz="4000">
                <a:solidFill>
                  <a:srgbClr val="BE9000"/>
                </a:solidFill>
              </a:rPr>
              <a:t>to</a:t>
            </a:r>
            <a:r>
              <a:rPr dirty="0" sz="4000" spc="-110">
                <a:solidFill>
                  <a:srgbClr val="BE9000"/>
                </a:solidFill>
              </a:rPr>
              <a:t> </a:t>
            </a:r>
            <a:r>
              <a:rPr dirty="0" sz="4000" spc="-20">
                <a:solidFill>
                  <a:srgbClr val="FB932C"/>
                </a:solidFill>
              </a:rPr>
              <a:t>CONFLICT</a:t>
            </a:r>
            <a:r>
              <a:rPr dirty="0" sz="4000" spc="-160">
                <a:solidFill>
                  <a:srgbClr val="FB932C"/>
                </a:solidFill>
              </a:rPr>
              <a:t> </a:t>
            </a:r>
            <a:r>
              <a:rPr dirty="0" sz="4000">
                <a:solidFill>
                  <a:srgbClr val="BE9000"/>
                </a:solidFill>
              </a:rPr>
              <a:t>in</a:t>
            </a:r>
            <a:r>
              <a:rPr dirty="0" sz="4000" spc="-140">
                <a:solidFill>
                  <a:srgbClr val="BE9000"/>
                </a:solidFill>
              </a:rPr>
              <a:t> </a:t>
            </a:r>
            <a:r>
              <a:rPr dirty="0" sz="4000">
                <a:solidFill>
                  <a:srgbClr val="BE9000"/>
                </a:solidFill>
              </a:rPr>
              <a:t>the</a:t>
            </a:r>
            <a:r>
              <a:rPr dirty="0" sz="4000" spc="-155">
                <a:solidFill>
                  <a:srgbClr val="BE9000"/>
                </a:solidFill>
              </a:rPr>
              <a:t> </a:t>
            </a:r>
            <a:r>
              <a:rPr dirty="0" sz="4000" spc="-10">
                <a:solidFill>
                  <a:srgbClr val="BE9000"/>
                </a:solidFill>
              </a:rPr>
              <a:t>region</a:t>
            </a:r>
            <a:endParaRPr sz="4000"/>
          </a:p>
        </p:txBody>
      </p:sp>
      <p:grpSp>
        <p:nvGrpSpPr>
          <p:cNvPr id="8" name="object 8" descr=""/>
          <p:cNvGrpSpPr/>
          <p:nvPr/>
        </p:nvGrpSpPr>
        <p:grpSpPr>
          <a:xfrm>
            <a:off x="256121" y="74434"/>
            <a:ext cx="11790045" cy="1068070"/>
            <a:chOff x="256121" y="74434"/>
            <a:chExt cx="11790045" cy="1068070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89972" y="74434"/>
              <a:ext cx="1856104" cy="106805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47932" y="225236"/>
              <a:ext cx="2085318" cy="63915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65097" y="189823"/>
              <a:ext cx="1845526" cy="738833"/>
            </a:xfrm>
            <a:prstGeom prst="rect">
              <a:avLst/>
            </a:prstGeom>
          </p:spPr>
        </p:pic>
      </p:grpSp>
      <p:sp>
        <p:nvSpPr>
          <p:cNvPr id="14" name="object 14" descr=""/>
          <p:cNvSpPr/>
          <p:nvPr/>
        </p:nvSpPr>
        <p:spPr>
          <a:xfrm>
            <a:off x="414667" y="2408948"/>
            <a:ext cx="11430000" cy="4041140"/>
          </a:xfrm>
          <a:custGeom>
            <a:avLst/>
            <a:gdLst/>
            <a:ahLst/>
            <a:cxnLst/>
            <a:rect l="l" t="t" r="r" b="b"/>
            <a:pathLst>
              <a:path w="11430000" h="4041140">
                <a:moveTo>
                  <a:pt x="11430000" y="0"/>
                </a:moveTo>
                <a:lnTo>
                  <a:pt x="0" y="0"/>
                </a:lnTo>
                <a:lnTo>
                  <a:pt x="0" y="4041013"/>
                </a:lnTo>
                <a:lnTo>
                  <a:pt x="11430000" y="4041013"/>
                </a:lnTo>
                <a:lnTo>
                  <a:pt x="11430000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493572" y="2376627"/>
            <a:ext cx="11238865" cy="3522345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240029" marR="887730" indent="-227329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Colonialism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slavery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created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artificial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borders,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ethnic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divisions,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and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economic</a:t>
            </a:r>
            <a:r>
              <a:rPr dirty="0" sz="2800" spc="-1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dependency</a:t>
            </a:r>
            <a:endParaRPr sz="2800">
              <a:latin typeface="Calibri"/>
              <a:cs typeface="Calibri"/>
            </a:endParaRPr>
          </a:p>
          <a:p>
            <a:pPr marL="240029" marR="5080" indent="-227329">
              <a:lnSpc>
                <a:spcPts val="302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Authoritarian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corrupt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regimes</a:t>
            </a:r>
            <a:r>
              <a:rPr dirty="0" sz="2800" spc="-1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that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violate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human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rights,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repress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dissent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mismanage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natural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resources</a:t>
            </a:r>
            <a:endParaRPr sz="2800">
              <a:latin typeface="Calibri"/>
              <a:cs typeface="Calibri"/>
            </a:endParaRPr>
          </a:p>
          <a:p>
            <a:pPr marL="240029" marR="1446530" indent="-227329">
              <a:lnSpc>
                <a:spcPts val="302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impact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climate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change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environmental </a:t>
            </a:r>
            <a:r>
              <a:rPr dirty="0" sz="2800" spc="-10">
                <a:latin typeface="Calibri"/>
                <a:cs typeface="Calibri"/>
              </a:rPr>
              <a:t>degradation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that 	exacerbate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food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insecurity,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water</a:t>
            </a:r>
            <a:r>
              <a:rPr dirty="0" sz="2800" spc="-11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scarcity,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displacement</a:t>
            </a:r>
            <a:endParaRPr sz="2800">
              <a:latin typeface="Calibri"/>
              <a:cs typeface="Calibri"/>
            </a:endParaRPr>
          </a:p>
          <a:p>
            <a:pPr marL="240029" marR="438784" indent="-227329">
              <a:lnSpc>
                <a:spcPts val="303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interference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external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actors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that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fuel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proxy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wars,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exploit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resources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undermine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sovereignty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5973" y="1094232"/>
            <a:ext cx="11959590" cy="1529715"/>
            <a:chOff x="145973" y="1094232"/>
            <a:chExt cx="11959590" cy="1529715"/>
          </a:xfrm>
        </p:grpSpPr>
        <p:sp>
          <p:nvSpPr>
            <p:cNvPr id="3" name="object 3" descr=""/>
            <p:cNvSpPr/>
            <p:nvPr/>
          </p:nvSpPr>
          <p:spPr>
            <a:xfrm>
              <a:off x="145973" y="1166507"/>
              <a:ext cx="11959590" cy="1191895"/>
            </a:xfrm>
            <a:custGeom>
              <a:avLst/>
              <a:gdLst/>
              <a:ahLst/>
              <a:cxnLst/>
              <a:rect l="l" t="t" r="r" b="b"/>
              <a:pathLst>
                <a:path w="11959590" h="1191895">
                  <a:moveTo>
                    <a:pt x="11959209" y="0"/>
                  </a:moveTo>
                  <a:lnTo>
                    <a:pt x="0" y="0"/>
                  </a:lnTo>
                  <a:lnTo>
                    <a:pt x="0" y="1191882"/>
                  </a:lnTo>
                  <a:lnTo>
                    <a:pt x="11959209" y="1191882"/>
                  </a:lnTo>
                  <a:lnTo>
                    <a:pt x="11959209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25367" y="1094232"/>
              <a:ext cx="1172717" cy="101574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12692" y="1094232"/>
              <a:ext cx="5071110" cy="101574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1304" y="1616964"/>
              <a:ext cx="8273033" cy="1006601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145973" y="1166507"/>
            <a:ext cx="11959590" cy="1191895"/>
          </a:xfrm>
          <a:prstGeom prst="rect">
            <a:avLst/>
          </a:prstGeom>
          <a:ln w="9525">
            <a:solidFill>
              <a:srgbClr val="45E281"/>
            </a:solidFill>
          </a:ln>
        </p:spPr>
        <p:txBody>
          <a:bodyPr wrap="square" lIns="0" tIns="46355" rIns="0" bIns="0" rtlCol="0" vert="horz">
            <a:spAutoFit/>
          </a:bodyPr>
          <a:lstStyle/>
          <a:p>
            <a:pPr marL="3464560">
              <a:lnSpc>
                <a:spcPts val="4210"/>
              </a:lnSpc>
              <a:spcBef>
                <a:spcPts val="365"/>
              </a:spcBef>
            </a:pPr>
            <a:r>
              <a:rPr dirty="0" sz="3600">
                <a:solidFill>
                  <a:srgbClr val="FF0000"/>
                </a:solidFill>
                <a:latin typeface="Calibri Light"/>
                <a:cs typeface="Calibri Light"/>
              </a:rPr>
              <a:t>3.2 </a:t>
            </a:r>
            <a:r>
              <a:rPr dirty="0" sz="3600" spc="-25">
                <a:solidFill>
                  <a:srgbClr val="FF0000"/>
                </a:solidFill>
                <a:latin typeface="Calibri Light"/>
                <a:cs typeface="Calibri Light"/>
              </a:rPr>
              <a:t>Global</a:t>
            </a:r>
            <a:r>
              <a:rPr dirty="0" sz="3600" spc="-15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10">
                <a:solidFill>
                  <a:srgbClr val="FF0000"/>
                </a:solidFill>
                <a:latin typeface="Calibri Light"/>
                <a:cs typeface="Calibri Light"/>
              </a:rPr>
              <a:t>crises</a:t>
            </a:r>
            <a:r>
              <a:rPr dirty="0" sz="3600" spc="-14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>
                <a:solidFill>
                  <a:srgbClr val="FF0000"/>
                </a:solidFill>
                <a:latin typeface="Calibri Light"/>
                <a:cs typeface="Calibri Light"/>
              </a:rPr>
              <a:t>and</a:t>
            </a:r>
            <a:r>
              <a:rPr dirty="0" sz="3600" spc="-16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>
                <a:solidFill>
                  <a:srgbClr val="FF0000"/>
                </a:solidFill>
                <a:latin typeface="Calibri Light"/>
                <a:cs typeface="Calibri Light"/>
              </a:rPr>
              <a:t>SDG</a:t>
            </a:r>
            <a:r>
              <a:rPr dirty="0" sz="3600" spc="-16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25">
                <a:solidFill>
                  <a:srgbClr val="FF0000"/>
                </a:solidFill>
                <a:latin typeface="Calibri Light"/>
                <a:cs typeface="Calibri Light"/>
              </a:rPr>
              <a:t>10</a:t>
            </a:r>
            <a:endParaRPr sz="3600">
              <a:latin typeface="Calibri Light"/>
              <a:cs typeface="Calibri Light"/>
            </a:endParaRPr>
          </a:p>
          <a:p>
            <a:pPr marL="2188210">
              <a:lnSpc>
                <a:spcPts val="4210"/>
              </a:lnSpc>
            </a:pPr>
            <a:r>
              <a:rPr dirty="0" sz="3600" spc="-20">
                <a:solidFill>
                  <a:srgbClr val="FF0000"/>
                </a:solidFill>
                <a:latin typeface="Calibri Light"/>
                <a:cs typeface="Calibri Light"/>
              </a:rPr>
              <a:t>Focus</a:t>
            </a:r>
            <a:r>
              <a:rPr dirty="0" sz="3600" spc="-16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>
                <a:solidFill>
                  <a:srgbClr val="FF0000"/>
                </a:solidFill>
                <a:latin typeface="Calibri Light"/>
                <a:cs typeface="Calibri Light"/>
              </a:rPr>
              <a:t>on</a:t>
            </a:r>
            <a:r>
              <a:rPr dirty="0" sz="3600" spc="-14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20">
                <a:solidFill>
                  <a:srgbClr val="FF0000"/>
                </a:solidFill>
                <a:latin typeface="Calibri Light"/>
                <a:cs typeface="Calibri Light"/>
              </a:rPr>
              <a:t>Latin</a:t>
            </a:r>
            <a:r>
              <a:rPr dirty="0" sz="3600" spc="-15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30">
                <a:solidFill>
                  <a:srgbClr val="FF0000"/>
                </a:solidFill>
                <a:latin typeface="Calibri Light"/>
                <a:cs typeface="Calibri Light"/>
              </a:rPr>
              <a:t>America</a:t>
            </a:r>
            <a:r>
              <a:rPr dirty="0" sz="3600" spc="-16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>
                <a:solidFill>
                  <a:srgbClr val="FF0000"/>
                </a:solidFill>
                <a:latin typeface="Calibri Light"/>
                <a:cs typeface="Calibri Light"/>
              </a:rPr>
              <a:t>and</a:t>
            </a:r>
            <a:r>
              <a:rPr dirty="0" sz="3600" spc="-15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>
                <a:solidFill>
                  <a:srgbClr val="FF0000"/>
                </a:solidFill>
                <a:latin typeface="Calibri Light"/>
                <a:cs typeface="Calibri Light"/>
              </a:rPr>
              <a:t>the</a:t>
            </a:r>
            <a:r>
              <a:rPr dirty="0" sz="3600" spc="-14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10">
                <a:solidFill>
                  <a:srgbClr val="FF0000"/>
                </a:solidFill>
                <a:latin typeface="Calibri Light"/>
                <a:cs typeface="Calibri Light"/>
              </a:rPr>
              <a:t>Caribbean</a:t>
            </a:r>
            <a:endParaRPr sz="3600">
              <a:latin typeface="Calibri Light"/>
              <a:cs typeface="Calibri Light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70103" y="5366003"/>
            <a:ext cx="4288155" cy="1116330"/>
            <a:chOff x="70103" y="5366003"/>
            <a:chExt cx="4288155" cy="1116330"/>
          </a:xfrm>
        </p:grpSpPr>
        <p:sp>
          <p:nvSpPr>
            <p:cNvPr id="9" name="object 9" descr=""/>
            <p:cNvSpPr/>
            <p:nvPr/>
          </p:nvSpPr>
          <p:spPr>
            <a:xfrm>
              <a:off x="238239" y="5421083"/>
              <a:ext cx="3936365" cy="838835"/>
            </a:xfrm>
            <a:custGeom>
              <a:avLst/>
              <a:gdLst/>
              <a:ahLst/>
              <a:cxnLst/>
              <a:rect l="l" t="t" r="r" b="b"/>
              <a:pathLst>
                <a:path w="3936365" h="838835">
                  <a:moveTo>
                    <a:pt x="3935857" y="0"/>
                  </a:moveTo>
                  <a:lnTo>
                    <a:pt x="0" y="0"/>
                  </a:lnTo>
                  <a:lnTo>
                    <a:pt x="0" y="838377"/>
                  </a:lnTo>
                  <a:lnTo>
                    <a:pt x="3935857" y="838377"/>
                  </a:lnTo>
                  <a:lnTo>
                    <a:pt x="393585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03" y="5366003"/>
              <a:ext cx="2455926" cy="111633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21764" y="5366003"/>
              <a:ext cx="2436114" cy="1116330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256121" y="74434"/>
            <a:ext cx="11574145" cy="6471920"/>
            <a:chOff x="256121" y="74434"/>
            <a:chExt cx="11574145" cy="6471920"/>
          </a:xfrm>
        </p:grpSpPr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80667" y="74434"/>
              <a:ext cx="1449287" cy="106805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47932" y="225236"/>
              <a:ext cx="2085318" cy="63915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65097" y="189823"/>
              <a:ext cx="1845526" cy="738833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4532629" y="5421096"/>
              <a:ext cx="3851275" cy="838835"/>
            </a:xfrm>
            <a:custGeom>
              <a:avLst/>
              <a:gdLst/>
              <a:ahLst/>
              <a:cxnLst/>
              <a:rect l="l" t="t" r="r" b="b"/>
              <a:pathLst>
                <a:path w="3851275" h="838835">
                  <a:moveTo>
                    <a:pt x="3850766" y="0"/>
                  </a:moveTo>
                  <a:lnTo>
                    <a:pt x="0" y="0"/>
                  </a:lnTo>
                  <a:lnTo>
                    <a:pt x="0" y="838365"/>
                  </a:lnTo>
                  <a:lnTo>
                    <a:pt x="3850766" y="838365"/>
                  </a:lnTo>
                  <a:lnTo>
                    <a:pt x="385076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04816" y="5317236"/>
              <a:ext cx="2186178" cy="1229106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64808" y="5317236"/>
              <a:ext cx="896874" cy="1229106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35496" y="5317236"/>
              <a:ext cx="1293113" cy="1229106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238239" y="5421083"/>
            <a:ext cx="3936365" cy="838835"/>
          </a:xfrm>
          <a:prstGeom prst="rect">
            <a:avLst/>
          </a:prstGeom>
          <a:ln w="12700">
            <a:solidFill>
              <a:srgbClr val="FFFF00"/>
            </a:solidFill>
          </a:ln>
        </p:spPr>
        <p:txBody>
          <a:bodyPr wrap="square" lIns="0" tIns="83185" rIns="0" bIns="0" rtlCol="0" vert="horz">
            <a:spAutoFit/>
          </a:bodyPr>
          <a:lstStyle/>
          <a:p>
            <a:pPr marL="153670">
              <a:lnSpc>
                <a:spcPct val="100000"/>
              </a:lnSpc>
              <a:spcBef>
                <a:spcPts val="655"/>
              </a:spcBef>
            </a:pPr>
            <a:r>
              <a:rPr dirty="0" sz="4000" spc="-65">
                <a:latin typeface="Calibri"/>
                <a:cs typeface="Calibri"/>
              </a:rPr>
              <a:t>CLIMATE</a:t>
            </a:r>
            <a:r>
              <a:rPr dirty="0" sz="4000" spc="-440">
                <a:latin typeface="Calibri"/>
                <a:cs typeface="Calibri"/>
              </a:rPr>
              <a:t> </a:t>
            </a:r>
            <a:r>
              <a:rPr dirty="0" sz="4000" spc="-10">
                <a:latin typeface="Calibri"/>
                <a:cs typeface="Calibri"/>
              </a:rPr>
              <a:t>CHANGE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8584183" y="5366003"/>
            <a:ext cx="3521075" cy="1116330"/>
            <a:chOff x="8584183" y="5366003"/>
            <a:chExt cx="3521075" cy="1116330"/>
          </a:xfrm>
        </p:grpSpPr>
        <p:sp>
          <p:nvSpPr>
            <p:cNvPr id="24" name="object 24" descr=""/>
            <p:cNvSpPr/>
            <p:nvPr/>
          </p:nvSpPr>
          <p:spPr>
            <a:xfrm>
              <a:off x="8584183" y="5421083"/>
              <a:ext cx="3521075" cy="838835"/>
            </a:xfrm>
            <a:custGeom>
              <a:avLst/>
              <a:gdLst/>
              <a:ahLst/>
              <a:cxnLst/>
              <a:rect l="l" t="t" r="r" b="b"/>
              <a:pathLst>
                <a:path w="3521075" h="838835">
                  <a:moveTo>
                    <a:pt x="3520948" y="0"/>
                  </a:moveTo>
                  <a:lnTo>
                    <a:pt x="0" y="0"/>
                  </a:lnTo>
                  <a:lnTo>
                    <a:pt x="0" y="838377"/>
                  </a:lnTo>
                  <a:lnTo>
                    <a:pt x="3520948" y="838377"/>
                  </a:lnTo>
                  <a:lnTo>
                    <a:pt x="352094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009887" y="5366003"/>
              <a:ext cx="2684526" cy="1116330"/>
            </a:xfrm>
            <a:prstGeom prst="rect">
              <a:avLst/>
            </a:prstGeom>
          </p:spPr>
        </p:pic>
      </p:grpSp>
      <p:sp>
        <p:nvSpPr>
          <p:cNvPr id="26" name="object 26" descr=""/>
          <p:cNvSpPr txBox="1"/>
          <p:nvPr/>
        </p:nvSpPr>
        <p:spPr>
          <a:xfrm>
            <a:off x="8584183" y="5421083"/>
            <a:ext cx="3521075" cy="838835"/>
          </a:xfrm>
          <a:prstGeom prst="rect">
            <a:avLst/>
          </a:prstGeom>
          <a:ln w="12700">
            <a:solidFill>
              <a:srgbClr val="C55A11"/>
            </a:solidFill>
          </a:ln>
        </p:spPr>
        <p:txBody>
          <a:bodyPr wrap="square" lIns="0" tIns="83185" rIns="0" bIns="0" rtlCol="0" vert="horz">
            <a:spAutoFit/>
          </a:bodyPr>
          <a:lstStyle/>
          <a:p>
            <a:pPr marL="748030">
              <a:lnSpc>
                <a:spcPct val="100000"/>
              </a:lnSpc>
              <a:spcBef>
                <a:spcPts val="655"/>
              </a:spcBef>
            </a:pPr>
            <a:r>
              <a:rPr dirty="0" sz="4000" spc="-10">
                <a:latin typeface="Calibri"/>
                <a:cs typeface="Calibri"/>
              </a:rPr>
              <a:t>CONFLICT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532629" y="5421096"/>
            <a:ext cx="3851275" cy="838835"/>
          </a:xfrm>
          <a:prstGeom prst="rect">
            <a:avLst/>
          </a:prstGeom>
          <a:ln w="12700">
            <a:solidFill>
              <a:srgbClr val="FFFF00"/>
            </a:solidFill>
          </a:ln>
        </p:spPr>
        <p:txBody>
          <a:bodyPr wrap="square" lIns="0" tIns="48895" rIns="0" bIns="0" rtlCol="0" vert="horz">
            <a:spAutoFit/>
          </a:bodyPr>
          <a:lstStyle/>
          <a:p>
            <a:pPr marL="826769">
              <a:lnSpc>
                <a:spcPct val="100000"/>
              </a:lnSpc>
              <a:spcBef>
                <a:spcPts val="385"/>
              </a:spcBef>
            </a:pPr>
            <a:r>
              <a:rPr dirty="0" sz="4400" spc="-40">
                <a:latin typeface="Calibri"/>
                <a:cs typeface="Calibri"/>
              </a:rPr>
              <a:t>COVID-</a:t>
            </a:r>
            <a:r>
              <a:rPr dirty="0" sz="4400" spc="-25">
                <a:latin typeface="Calibri"/>
                <a:cs typeface="Calibri"/>
              </a:rPr>
              <a:t>19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260172" y="2476626"/>
            <a:ext cx="11786235" cy="2803525"/>
            <a:chOff x="260172" y="2476626"/>
            <a:chExt cx="11786235" cy="2803525"/>
          </a:xfrm>
        </p:grpSpPr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96181" y="2476626"/>
              <a:ext cx="3765804" cy="2803144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0172" y="2781172"/>
              <a:ext cx="3913886" cy="2498598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584184" y="2825495"/>
              <a:ext cx="3461893" cy="24099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4645" y="1077467"/>
            <a:ext cx="11971655" cy="1007110"/>
            <a:chOff x="74645" y="1077467"/>
            <a:chExt cx="11971655" cy="1007110"/>
          </a:xfrm>
        </p:grpSpPr>
        <p:sp>
          <p:nvSpPr>
            <p:cNvPr id="3" name="object 3" descr=""/>
            <p:cNvSpPr/>
            <p:nvPr/>
          </p:nvSpPr>
          <p:spPr>
            <a:xfrm>
              <a:off x="74645" y="1126223"/>
              <a:ext cx="11971655" cy="796290"/>
            </a:xfrm>
            <a:custGeom>
              <a:avLst/>
              <a:gdLst/>
              <a:ahLst/>
              <a:cxnLst/>
              <a:rect l="l" t="t" r="r" b="b"/>
              <a:pathLst>
                <a:path w="11971655" h="796289">
                  <a:moveTo>
                    <a:pt x="11971401" y="0"/>
                  </a:moveTo>
                  <a:lnTo>
                    <a:pt x="0" y="0"/>
                  </a:lnTo>
                  <a:lnTo>
                    <a:pt x="0" y="795794"/>
                  </a:lnTo>
                  <a:lnTo>
                    <a:pt x="11971401" y="795794"/>
                  </a:lnTo>
                  <a:lnTo>
                    <a:pt x="11971401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199" y="1077467"/>
              <a:ext cx="2413254" cy="100660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6331" y="1077467"/>
              <a:ext cx="3923538" cy="100660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4747" y="1077467"/>
              <a:ext cx="5325617" cy="100660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4645" y="1126223"/>
            <a:ext cx="11971655" cy="796290"/>
          </a:xfrm>
          <a:prstGeom prst="rect"/>
          <a:ln w="9525">
            <a:solidFill>
              <a:srgbClr val="45E281"/>
            </a:solidFill>
          </a:ln>
        </p:spPr>
        <p:txBody>
          <a:bodyPr wrap="square" lIns="0" tIns="67310" rIns="0" bIns="0" rtlCol="0" vert="horz">
            <a:spAutoFit/>
          </a:bodyPr>
          <a:lstStyle/>
          <a:p>
            <a:pPr marL="1045844">
              <a:lnSpc>
                <a:spcPct val="100000"/>
              </a:lnSpc>
              <a:spcBef>
                <a:spcPts val="530"/>
              </a:spcBef>
            </a:pPr>
            <a:r>
              <a:rPr dirty="0" sz="3600" spc="-20">
                <a:solidFill>
                  <a:srgbClr val="5B9BD4"/>
                </a:solidFill>
              </a:rPr>
              <a:t>Impact</a:t>
            </a:r>
            <a:r>
              <a:rPr dirty="0" sz="3600" spc="-130">
                <a:solidFill>
                  <a:srgbClr val="5B9BD4"/>
                </a:solidFill>
              </a:rPr>
              <a:t> </a:t>
            </a:r>
            <a:r>
              <a:rPr dirty="0" sz="3600">
                <a:solidFill>
                  <a:srgbClr val="5B9BD4"/>
                </a:solidFill>
              </a:rPr>
              <a:t>of</a:t>
            </a:r>
            <a:r>
              <a:rPr dirty="0" sz="3600" spc="-95">
                <a:solidFill>
                  <a:srgbClr val="5B9BD4"/>
                </a:solidFill>
              </a:rPr>
              <a:t> </a:t>
            </a:r>
            <a:r>
              <a:rPr dirty="0" sz="3600" spc="-65">
                <a:solidFill>
                  <a:srgbClr val="FF0000"/>
                </a:solidFill>
              </a:rPr>
              <a:t>CLIMATE</a:t>
            </a:r>
            <a:r>
              <a:rPr dirty="0" sz="3600" spc="-140">
                <a:solidFill>
                  <a:srgbClr val="FF0000"/>
                </a:solidFill>
              </a:rPr>
              <a:t> </a:t>
            </a:r>
            <a:r>
              <a:rPr dirty="0" sz="3600" spc="-30">
                <a:solidFill>
                  <a:srgbClr val="FF0000"/>
                </a:solidFill>
              </a:rPr>
              <a:t>CHANGE</a:t>
            </a:r>
            <a:r>
              <a:rPr dirty="0" sz="3600" spc="-120">
                <a:solidFill>
                  <a:srgbClr val="FF0000"/>
                </a:solidFill>
              </a:rPr>
              <a:t> </a:t>
            </a:r>
            <a:r>
              <a:rPr dirty="0" sz="3600">
                <a:solidFill>
                  <a:srgbClr val="5B9BD4"/>
                </a:solidFill>
              </a:rPr>
              <a:t>on</a:t>
            </a:r>
            <a:r>
              <a:rPr dirty="0" sz="3600" spc="-130">
                <a:solidFill>
                  <a:srgbClr val="5B9BD4"/>
                </a:solidFill>
              </a:rPr>
              <a:t> </a:t>
            </a:r>
            <a:r>
              <a:rPr dirty="0" sz="3600" spc="-30">
                <a:solidFill>
                  <a:srgbClr val="5B9BD4"/>
                </a:solidFill>
              </a:rPr>
              <a:t>inequality</a:t>
            </a:r>
            <a:r>
              <a:rPr dirty="0" sz="3600" spc="-130">
                <a:solidFill>
                  <a:srgbClr val="5B9BD4"/>
                </a:solidFill>
              </a:rPr>
              <a:t> </a:t>
            </a:r>
            <a:r>
              <a:rPr dirty="0" sz="3600">
                <a:solidFill>
                  <a:srgbClr val="5B9BD4"/>
                </a:solidFill>
              </a:rPr>
              <a:t>in</a:t>
            </a:r>
            <a:r>
              <a:rPr dirty="0" sz="3600" spc="-125">
                <a:solidFill>
                  <a:srgbClr val="5B9BD4"/>
                </a:solidFill>
              </a:rPr>
              <a:t> </a:t>
            </a:r>
            <a:r>
              <a:rPr dirty="0" sz="3600">
                <a:solidFill>
                  <a:srgbClr val="5B9BD4"/>
                </a:solidFill>
              </a:rPr>
              <a:t>the</a:t>
            </a:r>
            <a:r>
              <a:rPr dirty="0" sz="3600" spc="-110">
                <a:solidFill>
                  <a:srgbClr val="5B9BD4"/>
                </a:solidFill>
              </a:rPr>
              <a:t> </a:t>
            </a:r>
            <a:r>
              <a:rPr dirty="0" sz="3600" spc="-10">
                <a:solidFill>
                  <a:srgbClr val="5B9BD4"/>
                </a:solidFill>
              </a:rPr>
              <a:t>region</a:t>
            </a:r>
            <a:endParaRPr sz="3600"/>
          </a:p>
        </p:txBody>
      </p:sp>
      <p:grpSp>
        <p:nvGrpSpPr>
          <p:cNvPr id="8" name="object 8" descr=""/>
          <p:cNvGrpSpPr/>
          <p:nvPr/>
        </p:nvGrpSpPr>
        <p:grpSpPr>
          <a:xfrm>
            <a:off x="256121" y="74434"/>
            <a:ext cx="11790045" cy="1068070"/>
            <a:chOff x="256121" y="74434"/>
            <a:chExt cx="11790045" cy="1068070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89972" y="74434"/>
              <a:ext cx="1856104" cy="106805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47932" y="225236"/>
              <a:ext cx="2085318" cy="63915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65097" y="189823"/>
              <a:ext cx="1845526" cy="738833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147485" y="6106045"/>
            <a:ext cx="11898630" cy="553720"/>
          </a:xfrm>
          <a:prstGeom prst="rect">
            <a:avLst/>
          </a:prstGeom>
          <a:solidFill>
            <a:srgbClr val="5B9BD4"/>
          </a:solidFill>
          <a:ln w="12700">
            <a:solidFill>
              <a:srgbClr val="41709C"/>
            </a:solidFill>
          </a:ln>
        </p:spPr>
        <p:txBody>
          <a:bodyPr wrap="square" lIns="0" tIns="111760" rIns="0" bIns="0" rtlCol="0" vert="horz">
            <a:spAutoFit/>
          </a:bodyPr>
          <a:lstStyle/>
          <a:p>
            <a:pPr marL="342265">
              <a:lnSpc>
                <a:spcPct val="100000"/>
              </a:lnSpc>
              <a:spcBef>
                <a:spcPts val="880"/>
              </a:spcBef>
            </a:pPr>
            <a:r>
              <a:rPr dirty="0" sz="1800" spc="-10">
                <a:latin typeface="Calibri"/>
                <a:cs typeface="Calibri"/>
              </a:rPr>
              <a:t>Average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temperature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increase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rate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0.1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°C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per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decade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from</a:t>
            </a:r>
            <a:r>
              <a:rPr dirty="0" sz="1800" spc="3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1961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1990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3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between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1991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2021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was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0.2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°C.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74645" y="2194293"/>
            <a:ext cx="11971655" cy="3665854"/>
          </a:xfrm>
          <a:custGeom>
            <a:avLst/>
            <a:gdLst/>
            <a:ahLst/>
            <a:cxnLst/>
            <a:rect l="l" t="t" r="r" b="b"/>
            <a:pathLst>
              <a:path w="11971655" h="3665854">
                <a:moveTo>
                  <a:pt x="11971401" y="0"/>
                </a:moveTo>
                <a:lnTo>
                  <a:pt x="0" y="0"/>
                </a:lnTo>
                <a:lnTo>
                  <a:pt x="0" y="3665728"/>
                </a:lnTo>
                <a:lnTo>
                  <a:pt x="11971401" y="3665728"/>
                </a:lnTo>
                <a:lnTo>
                  <a:pt x="11971401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153415" y="2105913"/>
            <a:ext cx="11760835" cy="3578225"/>
          </a:xfrm>
          <a:prstGeom prst="rect">
            <a:avLst/>
          </a:prstGeom>
        </p:spPr>
        <p:txBody>
          <a:bodyPr wrap="square" lIns="0" tIns="132080" rIns="0" bIns="0" rtlCol="0" vert="horz">
            <a:spAutoFit/>
          </a:bodyPr>
          <a:lstStyle/>
          <a:p>
            <a:pPr marL="241300" marR="522605" indent="-228600">
              <a:lnSpc>
                <a:spcPct val="70000"/>
              </a:lnSpc>
              <a:spcBef>
                <a:spcPts val="1040"/>
              </a:spcBef>
              <a:buFont typeface="Arial MT"/>
              <a:buChar char="•"/>
              <a:tabLst>
                <a:tab pos="241300" algn="l"/>
                <a:tab pos="2454910" algn="l"/>
              </a:tabLst>
            </a:pPr>
            <a:r>
              <a:rPr dirty="0" sz="2600">
                <a:latin typeface="Calibri"/>
                <a:cs typeface="Calibri"/>
              </a:rPr>
              <a:t>Climate </a:t>
            </a:r>
            <a:r>
              <a:rPr dirty="0" sz="2600" spc="-10">
                <a:latin typeface="Calibri"/>
                <a:cs typeface="Calibri"/>
              </a:rPr>
              <a:t>change</a:t>
            </a:r>
            <a:r>
              <a:rPr dirty="0" sz="2600">
                <a:latin typeface="Calibri"/>
                <a:cs typeface="Calibri"/>
              </a:rPr>
              <a:t>	impacts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associated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with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retreat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glaciers,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water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scarcity; </a:t>
            </a:r>
            <a:r>
              <a:rPr dirty="0" sz="2600">
                <a:latin typeface="Calibri"/>
                <a:cs typeface="Calibri"/>
              </a:rPr>
              <a:t>increased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frequency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extreme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weather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events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damaging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infrastructure,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and </a:t>
            </a:r>
            <a:r>
              <a:rPr dirty="0" sz="2600">
                <a:latin typeface="Calibri"/>
                <a:cs typeface="Calibri"/>
              </a:rPr>
              <a:t>agriculture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yield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>
                <a:latin typeface="Calibri"/>
                <a:cs typeface="Calibri"/>
              </a:rPr>
              <a:t>An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average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150,000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2.1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million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people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are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pushed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into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extreme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poverty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due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to </a:t>
            </a:r>
            <a:r>
              <a:rPr dirty="0" sz="2600">
                <a:latin typeface="Calibri"/>
                <a:cs typeface="Calibri"/>
              </a:rPr>
              <a:t>natural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disasters.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By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2030,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this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number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will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increase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to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3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million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people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(World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Bank, 2021)</a:t>
            </a:r>
            <a:endParaRPr sz="2600">
              <a:latin typeface="Calibri"/>
              <a:cs typeface="Calibri"/>
            </a:endParaRPr>
          </a:p>
          <a:p>
            <a:pPr marL="241300" marR="155575" indent="-228600">
              <a:lnSpc>
                <a:spcPct val="7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increased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temperature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levels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lead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to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health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impacts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associated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with</a:t>
            </a:r>
            <a:r>
              <a:rPr dirty="0" sz="2600" spc="-25">
                <a:latin typeface="Calibri"/>
                <a:cs typeface="Calibri"/>
              </a:rPr>
              <a:t> the </a:t>
            </a:r>
            <a:r>
              <a:rPr dirty="0" sz="2600">
                <a:latin typeface="Calibri"/>
                <a:cs typeface="Calibri"/>
              </a:rPr>
              <a:t>dissemination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infectious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diseases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(with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dengue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being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particularly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endemic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Latin America).</a:t>
            </a:r>
            <a:endParaRPr sz="2600">
              <a:latin typeface="Calibri"/>
              <a:cs typeface="Calibri"/>
            </a:endParaRPr>
          </a:p>
          <a:p>
            <a:pPr marL="241300" marR="627380" indent="-228600">
              <a:lnSpc>
                <a:spcPct val="7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>
                <a:latin typeface="Calibri"/>
                <a:cs typeface="Calibri"/>
              </a:rPr>
              <a:t>Disasters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extreme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weather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events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expose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inequalities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more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clearly,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affecting </a:t>
            </a:r>
            <a:r>
              <a:rPr dirty="0" sz="2600">
                <a:latin typeface="Calibri"/>
                <a:cs typeface="Calibri"/>
              </a:rPr>
              <a:t>minorities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such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as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women,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children,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indigenous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people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disproportionally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45" y="1142491"/>
            <a:ext cx="12117705" cy="671830"/>
          </a:xfrm>
          <a:prstGeom prst="rect"/>
          <a:solidFill>
            <a:srgbClr val="DEEBF7"/>
          </a:solidFill>
          <a:ln w="9525">
            <a:solidFill>
              <a:srgbClr val="45E281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330"/>
              </a:spcBef>
            </a:pPr>
            <a:r>
              <a:rPr dirty="0" sz="3200" spc="-20">
                <a:solidFill>
                  <a:srgbClr val="2D75B6"/>
                </a:solidFill>
              </a:rPr>
              <a:t>Impact</a:t>
            </a:r>
            <a:r>
              <a:rPr dirty="0" sz="3200" spc="-114">
                <a:solidFill>
                  <a:srgbClr val="2D75B6"/>
                </a:solidFill>
              </a:rPr>
              <a:t> </a:t>
            </a:r>
            <a:r>
              <a:rPr dirty="0" sz="3200">
                <a:solidFill>
                  <a:srgbClr val="2D75B6"/>
                </a:solidFill>
              </a:rPr>
              <a:t>of</a:t>
            </a:r>
            <a:r>
              <a:rPr dirty="0" sz="3200" spc="-85">
                <a:solidFill>
                  <a:srgbClr val="2D75B6"/>
                </a:solidFill>
              </a:rPr>
              <a:t> </a:t>
            </a:r>
            <a:r>
              <a:rPr dirty="0" sz="3200" spc="-50">
                <a:solidFill>
                  <a:srgbClr val="FF0000"/>
                </a:solidFill>
              </a:rPr>
              <a:t>COVID-</a:t>
            </a:r>
            <a:r>
              <a:rPr dirty="0" sz="3200">
                <a:solidFill>
                  <a:srgbClr val="FF0000"/>
                </a:solidFill>
              </a:rPr>
              <a:t>19</a:t>
            </a:r>
            <a:r>
              <a:rPr dirty="0" sz="3200" spc="-114">
                <a:solidFill>
                  <a:srgbClr val="FF0000"/>
                </a:solidFill>
              </a:rPr>
              <a:t> </a:t>
            </a:r>
            <a:r>
              <a:rPr dirty="0" sz="3200">
                <a:solidFill>
                  <a:srgbClr val="2D75B6"/>
                </a:solidFill>
              </a:rPr>
              <a:t>on</a:t>
            </a:r>
            <a:r>
              <a:rPr dirty="0" sz="3200" spc="-100">
                <a:solidFill>
                  <a:srgbClr val="2D75B6"/>
                </a:solidFill>
              </a:rPr>
              <a:t> </a:t>
            </a:r>
            <a:r>
              <a:rPr dirty="0" sz="3200" spc="-25">
                <a:solidFill>
                  <a:srgbClr val="2D75B6"/>
                </a:solidFill>
              </a:rPr>
              <a:t>Inequalities</a:t>
            </a:r>
            <a:r>
              <a:rPr dirty="0" sz="3200" spc="-110">
                <a:solidFill>
                  <a:srgbClr val="2D75B6"/>
                </a:solidFill>
              </a:rPr>
              <a:t> </a:t>
            </a:r>
            <a:r>
              <a:rPr dirty="0" sz="3200">
                <a:solidFill>
                  <a:srgbClr val="2D75B6"/>
                </a:solidFill>
              </a:rPr>
              <a:t>in</a:t>
            </a:r>
            <a:r>
              <a:rPr dirty="0" sz="3200" spc="-85">
                <a:solidFill>
                  <a:srgbClr val="2D75B6"/>
                </a:solidFill>
              </a:rPr>
              <a:t> </a:t>
            </a:r>
            <a:r>
              <a:rPr dirty="0" sz="3200">
                <a:solidFill>
                  <a:srgbClr val="2D75B6"/>
                </a:solidFill>
              </a:rPr>
              <a:t>the</a:t>
            </a:r>
            <a:r>
              <a:rPr dirty="0" sz="3200" spc="-95">
                <a:solidFill>
                  <a:srgbClr val="2D75B6"/>
                </a:solidFill>
              </a:rPr>
              <a:t> </a:t>
            </a:r>
            <a:r>
              <a:rPr dirty="0" sz="3200" spc="-10">
                <a:solidFill>
                  <a:srgbClr val="2D75B6"/>
                </a:solidFill>
              </a:rPr>
              <a:t>region</a:t>
            </a:r>
            <a:endParaRPr sz="3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89971" y="74434"/>
            <a:ext cx="1856104" cy="106805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121" y="151435"/>
            <a:ext cx="1657120" cy="75016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47932" y="225236"/>
            <a:ext cx="2085318" cy="6391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789" y="244630"/>
            <a:ext cx="2529536" cy="58803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65097" y="189823"/>
            <a:ext cx="1845526" cy="738833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152145" y="4455286"/>
            <a:ext cx="11887835" cy="2210435"/>
            <a:chOff x="152145" y="4455286"/>
            <a:chExt cx="11887835" cy="2210435"/>
          </a:xfrm>
        </p:grpSpPr>
        <p:sp>
          <p:nvSpPr>
            <p:cNvPr id="9" name="object 9" descr=""/>
            <p:cNvSpPr/>
            <p:nvPr/>
          </p:nvSpPr>
          <p:spPr>
            <a:xfrm>
              <a:off x="158496" y="5922340"/>
              <a:ext cx="11686540" cy="737235"/>
            </a:xfrm>
            <a:custGeom>
              <a:avLst/>
              <a:gdLst/>
              <a:ahLst/>
              <a:cxnLst/>
              <a:rect l="l" t="t" r="r" b="b"/>
              <a:pathLst>
                <a:path w="11686540" h="737234">
                  <a:moveTo>
                    <a:pt x="11686159" y="736180"/>
                  </a:moveTo>
                  <a:lnTo>
                    <a:pt x="0" y="736180"/>
                  </a:lnTo>
                  <a:lnTo>
                    <a:pt x="0" y="736892"/>
                  </a:lnTo>
                  <a:lnTo>
                    <a:pt x="11686159" y="736892"/>
                  </a:lnTo>
                  <a:lnTo>
                    <a:pt x="11686159" y="736180"/>
                  </a:lnTo>
                  <a:close/>
                </a:path>
                <a:path w="11686540" h="737234">
                  <a:moveTo>
                    <a:pt x="11686159" y="0"/>
                  </a:moveTo>
                  <a:lnTo>
                    <a:pt x="0" y="0"/>
                  </a:lnTo>
                  <a:lnTo>
                    <a:pt x="0" y="193192"/>
                  </a:lnTo>
                  <a:lnTo>
                    <a:pt x="11686159" y="193192"/>
                  </a:lnTo>
                  <a:lnTo>
                    <a:pt x="1168615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58495" y="5922340"/>
              <a:ext cx="11686540" cy="737235"/>
            </a:xfrm>
            <a:custGeom>
              <a:avLst/>
              <a:gdLst/>
              <a:ahLst/>
              <a:cxnLst/>
              <a:rect l="l" t="t" r="r" b="b"/>
              <a:pathLst>
                <a:path w="11686540" h="737234">
                  <a:moveTo>
                    <a:pt x="0" y="736892"/>
                  </a:moveTo>
                  <a:lnTo>
                    <a:pt x="11686159" y="736892"/>
                  </a:lnTo>
                  <a:lnTo>
                    <a:pt x="11686159" y="0"/>
                  </a:lnTo>
                  <a:lnTo>
                    <a:pt x="0" y="0"/>
                  </a:lnTo>
                  <a:lnTo>
                    <a:pt x="0" y="736892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58495" y="6115532"/>
              <a:ext cx="11875135" cy="543560"/>
            </a:xfrm>
            <a:custGeom>
              <a:avLst/>
              <a:gdLst/>
              <a:ahLst/>
              <a:cxnLst/>
              <a:rect l="l" t="t" r="r" b="b"/>
              <a:pathLst>
                <a:path w="11875135" h="543559">
                  <a:moveTo>
                    <a:pt x="11875008" y="0"/>
                  </a:moveTo>
                  <a:lnTo>
                    <a:pt x="0" y="0"/>
                  </a:lnTo>
                  <a:lnTo>
                    <a:pt x="0" y="542988"/>
                  </a:lnTo>
                  <a:lnTo>
                    <a:pt x="11875008" y="542988"/>
                  </a:lnTo>
                  <a:lnTo>
                    <a:pt x="1187500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58495" y="6115532"/>
              <a:ext cx="11875135" cy="543560"/>
            </a:xfrm>
            <a:custGeom>
              <a:avLst/>
              <a:gdLst/>
              <a:ahLst/>
              <a:cxnLst/>
              <a:rect l="l" t="t" r="r" b="b"/>
              <a:pathLst>
                <a:path w="11875135" h="543559">
                  <a:moveTo>
                    <a:pt x="0" y="542988"/>
                  </a:moveTo>
                  <a:lnTo>
                    <a:pt x="11875008" y="542988"/>
                  </a:lnTo>
                  <a:lnTo>
                    <a:pt x="11875008" y="0"/>
                  </a:lnTo>
                  <a:lnTo>
                    <a:pt x="0" y="0"/>
                  </a:lnTo>
                  <a:lnTo>
                    <a:pt x="0" y="54298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58495" y="5288533"/>
              <a:ext cx="11875135" cy="835660"/>
            </a:xfrm>
            <a:custGeom>
              <a:avLst/>
              <a:gdLst/>
              <a:ahLst/>
              <a:cxnLst/>
              <a:rect l="l" t="t" r="r" b="b"/>
              <a:pathLst>
                <a:path w="11875135" h="835660">
                  <a:moveTo>
                    <a:pt x="11875008" y="0"/>
                  </a:moveTo>
                  <a:lnTo>
                    <a:pt x="0" y="0"/>
                  </a:lnTo>
                  <a:lnTo>
                    <a:pt x="0" y="542658"/>
                  </a:lnTo>
                  <a:lnTo>
                    <a:pt x="5833109" y="542658"/>
                  </a:lnTo>
                  <a:lnTo>
                    <a:pt x="5833109" y="626376"/>
                  </a:lnTo>
                  <a:lnTo>
                    <a:pt x="5728716" y="626376"/>
                  </a:lnTo>
                  <a:lnTo>
                    <a:pt x="5937504" y="835151"/>
                  </a:lnTo>
                  <a:lnTo>
                    <a:pt x="6146292" y="626376"/>
                  </a:lnTo>
                  <a:lnTo>
                    <a:pt x="6041898" y="626376"/>
                  </a:lnTo>
                  <a:lnTo>
                    <a:pt x="6041898" y="542658"/>
                  </a:lnTo>
                  <a:lnTo>
                    <a:pt x="11875008" y="542658"/>
                  </a:lnTo>
                  <a:lnTo>
                    <a:pt x="1187500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58495" y="5288533"/>
              <a:ext cx="11875135" cy="835660"/>
            </a:xfrm>
            <a:custGeom>
              <a:avLst/>
              <a:gdLst/>
              <a:ahLst/>
              <a:cxnLst/>
              <a:rect l="l" t="t" r="r" b="b"/>
              <a:pathLst>
                <a:path w="11875135" h="835660">
                  <a:moveTo>
                    <a:pt x="11875008" y="542658"/>
                  </a:moveTo>
                  <a:lnTo>
                    <a:pt x="6041898" y="542658"/>
                  </a:lnTo>
                  <a:lnTo>
                    <a:pt x="6041898" y="626376"/>
                  </a:lnTo>
                  <a:lnTo>
                    <a:pt x="6146292" y="626376"/>
                  </a:lnTo>
                  <a:lnTo>
                    <a:pt x="5937504" y="835151"/>
                  </a:lnTo>
                  <a:lnTo>
                    <a:pt x="5728716" y="626376"/>
                  </a:lnTo>
                  <a:lnTo>
                    <a:pt x="5833109" y="626376"/>
                  </a:lnTo>
                  <a:lnTo>
                    <a:pt x="5833109" y="542658"/>
                  </a:lnTo>
                  <a:lnTo>
                    <a:pt x="0" y="542658"/>
                  </a:lnTo>
                  <a:lnTo>
                    <a:pt x="0" y="0"/>
                  </a:lnTo>
                  <a:lnTo>
                    <a:pt x="11875008" y="0"/>
                  </a:lnTo>
                  <a:lnTo>
                    <a:pt x="11875008" y="54265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58495" y="4461636"/>
              <a:ext cx="11875135" cy="835025"/>
            </a:xfrm>
            <a:custGeom>
              <a:avLst/>
              <a:gdLst/>
              <a:ahLst/>
              <a:cxnLst/>
              <a:rect l="l" t="t" r="r" b="b"/>
              <a:pathLst>
                <a:path w="11875135" h="835025">
                  <a:moveTo>
                    <a:pt x="11875008" y="0"/>
                  </a:moveTo>
                  <a:lnTo>
                    <a:pt x="0" y="0"/>
                  </a:lnTo>
                  <a:lnTo>
                    <a:pt x="0" y="542544"/>
                  </a:lnTo>
                  <a:lnTo>
                    <a:pt x="5833109" y="542544"/>
                  </a:lnTo>
                  <a:lnTo>
                    <a:pt x="5833109" y="626363"/>
                  </a:lnTo>
                  <a:lnTo>
                    <a:pt x="5728716" y="626363"/>
                  </a:lnTo>
                  <a:lnTo>
                    <a:pt x="5937504" y="835025"/>
                  </a:lnTo>
                  <a:lnTo>
                    <a:pt x="6146292" y="626363"/>
                  </a:lnTo>
                  <a:lnTo>
                    <a:pt x="6041898" y="626363"/>
                  </a:lnTo>
                  <a:lnTo>
                    <a:pt x="6041898" y="542544"/>
                  </a:lnTo>
                  <a:lnTo>
                    <a:pt x="11875008" y="542544"/>
                  </a:lnTo>
                  <a:lnTo>
                    <a:pt x="1187500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58495" y="4461636"/>
              <a:ext cx="11875135" cy="835025"/>
            </a:xfrm>
            <a:custGeom>
              <a:avLst/>
              <a:gdLst/>
              <a:ahLst/>
              <a:cxnLst/>
              <a:rect l="l" t="t" r="r" b="b"/>
              <a:pathLst>
                <a:path w="11875135" h="835025">
                  <a:moveTo>
                    <a:pt x="11875008" y="542544"/>
                  </a:moveTo>
                  <a:lnTo>
                    <a:pt x="6041898" y="542544"/>
                  </a:lnTo>
                  <a:lnTo>
                    <a:pt x="6041898" y="626363"/>
                  </a:lnTo>
                  <a:lnTo>
                    <a:pt x="6146292" y="626363"/>
                  </a:lnTo>
                  <a:lnTo>
                    <a:pt x="5937504" y="835025"/>
                  </a:lnTo>
                  <a:lnTo>
                    <a:pt x="5728716" y="626363"/>
                  </a:lnTo>
                  <a:lnTo>
                    <a:pt x="5833109" y="626363"/>
                  </a:lnTo>
                  <a:lnTo>
                    <a:pt x="5833109" y="542544"/>
                  </a:lnTo>
                  <a:lnTo>
                    <a:pt x="0" y="542544"/>
                  </a:lnTo>
                  <a:lnTo>
                    <a:pt x="0" y="0"/>
                  </a:lnTo>
                  <a:lnTo>
                    <a:pt x="11875008" y="0"/>
                  </a:lnTo>
                  <a:lnTo>
                    <a:pt x="11875008" y="54254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164845" y="4565726"/>
            <a:ext cx="11868785" cy="19405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105"/>
              </a:spcBef>
            </a:pP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There</a:t>
            </a:r>
            <a:r>
              <a:rPr dirty="0" sz="17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r>
              <a:rPr dirty="0" sz="17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17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increase</a:t>
            </a:r>
            <a:r>
              <a:rPr dirty="0" sz="17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7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food</a:t>
            </a:r>
            <a:r>
              <a:rPr dirty="0" sz="17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insecurity</a:t>
            </a:r>
            <a:r>
              <a:rPr dirty="0" sz="17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dirty="0" sz="17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limited</a:t>
            </a:r>
            <a:r>
              <a:rPr dirty="0" sz="1700" spc="3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access</a:t>
            </a:r>
            <a:r>
              <a:rPr dirty="0" sz="17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7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dirty="0" sz="17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care</a:t>
            </a:r>
            <a:r>
              <a:rPr dirty="0" sz="17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dirty="0" sz="17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7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education</a:t>
            </a:r>
            <a:endParaRPr sz="1700">
              <a:latin typeface="Calibri"/>
              <a:cs typeface="Calibri"/>
            </a:endParaRPr>
          </a:p>
          <a:p>
            <a:pPr algn="ctr" marL="751205" marR="752475">
              <a:lnSpc>
                <a:spcPts val="6520"/>
              </a:lnSpc>
              <a:spcBef>
                <a:spcPts val="755"/>
              </a:spcBef>
            </a:pP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Poor</a:t>
            </a:r>
            <a:r>
              <a:rPr dirty="0" sz="17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families</a:t>
            </a:r>
            <a:r>
              <a:rPr dirty="0" sz="1700" spc="3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witnessed</a:t>
            </a:r>
            <a:r>
              <a:rPr dirty="0" sz="17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malnutrition</a:t>
            </a:r>
            <a:r>
              <a:rPr dirty="0" sz="17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7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food</a:t>
            </a:r>
            <a:r>
              <a:rPr dirty="0" sz="17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deprivation</a:t>
            </a:r>
            <a:r>
              <a:rPr dirty="0" sz="17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17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could</a:t>
            </a:r>
            <a:r>
              <a:rPr dirty="0" sz="17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lead</a:t>
            </a:r>
            <a:r>
              <a:rPr dirty="0" sz="17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7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long-term</a:t>
            </a:r>
            <a:r>
              <a:rPr dirty="0" sz="17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impacts</a:t>
            </a:r>
            <a:r>
              <a:rPr dirty="0" sz="17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7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child</a:t>
            </a:r>
            <a:r>
              <a:rPr dirty="0" sz="17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development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Poorer</a:t>
            </a:r>
            <a:r>
              <a:rPr dirty="0" sz="17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families</a:t>
            </a:r>
            <a:r>
              <a:rPr dirty="0" sz="17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were</a:t>
            </a:r>
            <a:r>
              <a:rPr dirty="0" sz="17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also</a:t>
            </a:r>
            <a:r>
              <a:rPr dirty="0" sz="1700" spc="2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severely</a:t>
            </a:r>
            <a:r>
              <a:rPr dirty="0" sz="17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impacted</a:t>
            </a:r>
            <a:r>
              <a:rPr dirty="0" sz="17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7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lower</a:t>
            </a:r>
            <a:r>
              <a:rPr dirty="0" sz="17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access</a:t>
            </a:r>
            <a:r>
              <a:rPr dirty="0" sz="17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7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medical</a:t>
            </a:r>
            <a:r>
              <a:rPr dirty="0" sz="17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152145" y="1807464"/>
            <a:ext cx="11887835" cy="2668905"/>
            <a:chOff x="152145" y="1807464"/>
            <a:chExt cx="11887835" cy="2668905"/>
          </a:xfrm>
        </p:grpSpPr>
        <p:sp>
          <p:nvSpPr>
            <p:cNvPr id="19" name="object 19" descr=""/>
            <p:cNvSpPr/>
            <p:nvPr/>
          </p:nvSpPr>
          <p:spPr>
            <a:xfrm>
              <a:off x="165379" y="3468370"/>
              <a:ext cx="11861800" cy="1001394"/>
            </a:xfrm>
            <a:custGeom>
              <a:avLst/>
              <a:gdLst/>
              <a:ahLst/>
              <a:cxnLst/>
              <a:rect l="l" t="t" r="r" b="b"/>
              <a:pathLst>
                <a:path w="11861800" h="1001395">
                  <a:moveTo>
                    <a:pt x="11861266" y="0"/>
                  </a:moveTo>
                  <a:lnTo>
                    <a:pt x="0" y="0"/>
                  </a:lnTo>
                  <a:lnTo>
                    <a:pt x="0" y="650620"/>
                  </a:lnTo>
                  <a:lnTo>
                    <a:pt x="5805398" y="650620"/>
                  </a:lnTo>
                  <a:lnTo>
                    <a:pt x="5805398" y="751077"/>
                  </a:lnTo>
                  <a:lnTo>
                    <a:pt x="5680303" y="751077"/>
                  </a:lnTo>
                  <a:lnTo>
                    <a:pt x="5930620" y="1001394"/>
                  </a:lnTo>
                  <a:lnTo>
                    <a:pt x="6180937" y="751077"/>
                  </a:lnTo>
                  <a:lnTo>
                    <a:pt x="6055842" y="751077"/>
                  </a:lnTo>
                  <a:lnTo>
                    <a:pt x="6055842" y="650620"/>
                  </a:lnTo>
                  <a:lnTo>
                    <a:pt x="11861266" y="650620"/>
                  </a:lnTo>
                  <a:lnTo>
                    <a:pt x="1186126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65379" y="3468370"/>
              <a:ext cx="11861800" cy="1001394"/>
            </a:xfrm>
            <a:custGeom>
              <a:avLst/>
              <a:gdLst/>
              <a:ahLst/>
              <a:cxnLst/>
              <a:rect l="l" t="t" r="r" b="b"/>
              <a:pathLst>
                <a:path w="11861800" h="1001395">
                  <a:moveTo>
                    <a:pt x="11861266" y="650620"/>
                  </a:moveTo>
                  <a:lnTo>
                    <a:pt x="6055842" y="650620"/>
                  </a:lnTo>
                  <a:lnTo>
                    <a:pt x="6055842" y="751077"/>
                  </a:lnTo>
                  <a:lnTo>
                    <a:pt x="6180937" y="751077"/>
                  </a:lnTo>
                  <a:lnTo>
                    <a:pt x="5930620" y="1001394"/>
                  </a:lnTo>
                  <a:lnTo>
                    <a:pt x="5680303" y="751077"/>
                  </a:lnTo>
                  <a:lnTo>
                    <a:pt x="5805398" y="751077"/>
                  </a:lnTo>
                  <a:lnTo>
                    <a:pt x="5805398" y="650620"/>
                  </a:lnTo>
                  <a:lnTo>
                    <a:pt x="0" y="650620"/>
                  </a:lnTo>
                  <a:lnTo>
                    <a:pt x="0" y="0"/>
                  </a:lnTo>
                  <a:lnTo>
                    <a:pt x="11861266" y="0"/>
                  </a:lnTo>
                  <a:lnTo>
                    <a:pt x="11861266" y="65062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58495" y="2641473"/>
              <a:ext cx="11875135" cy="835025"/>
            </a:xfrm>
            <a:custGeom>
              <a:avLst/>
              <a:gdLst/>
              <a:ahLst/>
              <a:cxnLst/>
              <a:rect l="l" t="t" r="r" b="b"/>
              <a:pathLst>
                <a:path w="11875135" h="835025">
                  <a:moveTo>
                    <a:pt x="11875008" y="0"/>
                  </a:moveTo>
                  <a:lnTo>
                    <a:pt x="0" y="0"/>
                  </a:lnTo>
                  <a:lnTo>
                    <a:pt x="0" y="542543"/>
                  </a:lnTo>
                  <a:lnTo>
                    <a:pt x="5833109" y="542543"/>
                  </a:lnTo>
                  <a:lnTo>
                    <a:pt x="5833109" y="626363"/>
                  </a:lnTo>
                  <a:lnTo>
                    <a:pt x="5728716" y="626363"/>
                  </a:lnTo>
                  <a:lnTo>
                    <a:pt x="5937504" y="835025"/>
                  </a:lnTo>
                  <a:lnTo>
                    <a:pt x="6146292" y="626363"/>
                  </a:lnTo>
                  <a:lnTo>
                    <a:pt x="6041898" y="626363"/>
                  </a:lnTo>
                  <a:lnTo>
                    <a:pt x="6041898" y="542543"/>
                  </a:lnTo>
                  <a:lnTo>
                    <a:pt x="11875008" y="542543"/>
                  </a:lnTo>
                  <a:lnTo>
                    <a:pt x="1187500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58495" y="2641473"/>
              <a:ext cx="11875135" cy="835025"/>
            </a:xfrm>
            <a:custGeom>
              <a:avLst/>
              <a:gdLst/>
              <a:ahLst/>
              <a:cxnLst/>
              <a:rect l="l" t="t" r="r" b="b"/>
              <a:pathLst>
                <a:path w="11875135" h="835025">
                  <a:moveTo>
                    <a:pt x="11875008" y="542543"/>
                  </a:moveTo>
                  <a:lnTo>
                    <a:pt x="6041898" y="542543"/>
                  </a:lnTo>
                  <a:lnTo>
                    <a:pt x="6041898" y="626363"/>
                  </a:lnTo>
                  <a:lnTo>
                    <a:pt x="6146292" y="626363"/>
                  </a:lnTo>
                  <a:lnTo>
                    <a:pt x="5937504" y="835025"/>
                  </a:lnTo>
                  <a:lnTo>
                    <a:pt x="5728716" y="626363"/>
                  </a:lnTo>
                  <a:lnTo>
                    <a:pt x="5833109" y="626363"/>
                  </a:lnTo>
                  <a:lnTo>
                    <a:pt x="5833109" y="542543"/>
                  </a:lnTo>
                  <a:lnTo>
                    <a:pt x="0" y="542543"/>
                  </a:lnTo>
                  <a:lnTo>
                    <a:pt x="0" y="0"/>
                  </a:lnTo>
                  <a:lnTo>
                    <a:pt x="11875008" y="0"/>
                  </a:lnTo>
                  <a:lnTo>
                    <a:pt x="11875008" y="54254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58495" y="1813814"/>
              <a:ext cx="11875135" cy="835025"/>
            </a:xfrm>
            <a:custGeom>
              <a:avLst/>
              <a:gdLst/>
              <a:ahLst/>
              <a:cxnLst/>
              <a:rect l="l" t="t" r="r" b="b"/>
              <a:pathLst>
                <a:path w="11875135" h="835025">
                  <a:moveTo>
                    <a:pt x="11875008" y="0"/>
                  </a:moveTo>
                  <a:lnTo>
                    <a:pt x="0" y="0"/>
                  </a:lnTo>
                  <a:lnTo>
                    <a:pt x="0" y="542544"/>
                  </a:lnTo>
                  <a:lnTo>
                    <a:pt x="5833109" y="542544"/>
                  </a:lnTo>
                  <a:lnTo>
                    <a:pt x="5833109" y="626237"/>
                  </a:lnTo>
                  <a:lnTo>
                    <a:pt x="5728716" y="626237"/>
                  </a:lnTo>
                  <a:lnTo>
                    <a:pt x="5937504" y="835025"/>
                  </a:lnTo>
                  <a:lnTo>
                    <a:pt x="6146292" y="626237"/>
                  </a:lnTo>
                  <a:lnTo>
                    <a:pt x="6041898" y="626237"/>
                  </a:lnTo>
                  <a:lnTo>
                    <a:pt x="6041898" y="542544"/>
                  </a:lnTo>
                  <a:lnTo>
                    <a:pt x="11875008" y="542544"/>
                  </a:lnTo>
                  <a:lnTo>
                    <a:pt x="1187500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58495" y="1813814"/>
              <a:ext cx="11875135" cy="835025"/>
            </a:xfrm>
            <a:custGeom>
              <a:avLst/>
              <a:gdLst/>
              <a:ahLst/>
              <a:cxnLst/>
              <a:rect l="l" t="t" r="r" b="b"/>
              <a:pathLst>
                <a:path w="11875135" h="835025">
                  <a:moveTo>
                    <a:pt x="11875008" y="542544"/>
                  </a:moveTo>
                  <a:lnTo>
                    <a:pt x="6041898" y="542544"/>
                  </a:lnTo>
                  <a:lnTo>
                    <a:pt x="6041898" y="626237"/>
                  </a:lnTo>
                  <a:lnTo>
                    <a:pt x="6146292" y="626237"/>
                  </a:lnTo>
                  <a:lnTo>
                    <a:pt x="5937504" y="835025"/>
                  </a:lnTo>
                  <a:lnTo>
                    <a:pt x="5728716" y="626237"/>
                  </a:lnTo>
                  <a:lnTo>
                    <a:pt x="5833109" y="626237"/>
                  </a:lnTo>
                  <a:lnTo>
                    <a:pt x="5833109" y="542544"/>
                  </a:lnTo>
                  <a:lnTo>
                    <a:pt x="0" y="542544"/>
                  </a:lnTo>
                  <a:lnTo>
                    <a:pt x="0" y="0"/>
                  </a:lnTo>
                  <a:lnTo>
                    <a:pt x="11875008" y="0"/>
                  </a:lnTo>
                  <a:lnTo>
                    <a:pt x="11875008" y="54254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529844" y="1917268"/>
            <a:ext cx="11129010" cy="19945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105"/>
              </a:spcBef>
            </a:pP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Latin</a:t>
            </a:r>
            <a:r>
              <a:rPr dirty="0" sz="17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r>
              <a:rPr dirty="0" sz="17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7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7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Caribbean</a:t>
            </a:r>
            <a:r>
              <a:rPr dirty="0" sz="17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regions</a:t>
            </a:r>
            <a:r>
              <a:rPr dirty="0" sz="17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were</a:t>
            </a:r>
            <a:r>
              <a:rPr dirty="0" sz="17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hardest</a:t>
            </a:r>
            <a:r>
              <a:rPr dirty="0" sz="17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hit</a:t>
            </a:r>
            <a:r>
              <a:rPr dirty="0" sz="17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7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terms</a:t>
            </a:r>
            <a:r>
              <a:rPr dirty="0" sz="17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7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30">
                <a:solidFill>
                  <a:srgbClr val="FFFFFF"/>
                </a:solidFill>
                <a:latin typeface="Calibri"/>
                <a:cs typeface="Calibri"/>
              </a:rPr>
              <a:t>COVID-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19's</a:t>
            </a:r>
            <a:r>
              <a:rPr dirty="0" sz="17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impact</a:t>
            </a:r>
            <a:r>
              <a:rPr dirty="0" sz="17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7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inequality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17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7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pandemic</a:t>
            </a:r>
            <a:r>
              <a:rPr dirty="0" sz="17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caused</a:t>
            </a:r>
            <a:r>
              <a:rPr dirty="0" sz="1700" spc="3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higher</a:t>
            </a:r>
            <a:r>
              <a:rPr dirty="0" sz="17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levels</a:t>
            </a:r>
            <a:r>
              <a:rPr dirty="0" sz="17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7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food</a:t>
            </a:r>
            <a:r>
              <a:rPr dirty="0" sz="17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insecurity</a:t>
            </a:r>
            <a:r>
              <a:rPr dirty="0" sz="17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7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reduced</a:t>
            </a:r>
            <a:r>
              <a:rPr dirty="0" sz="17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access</a:t>
            </a:r>
            <a:r>
              <a:rPr dirty="0" sz="17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7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basic</a:t>
            </a:r>
            <a:r>
              <a:rPr dirty="0" sz="17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dirty="0" sz="17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(health</a:t>
            </a:r>
            <a:r>
              <a:rPr dirty="0" sz="17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7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education)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17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Latin</a:t>
            </a:r>
            <a:r>
              <a:rPr dirty="0" sz="17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r>
              <a:rPr dirty="0" sz="17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7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7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Caribbean</a:t>
            </a:r>
            <a:r>
              <a:rPr dirty="0" sz="17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had</a:t>
            </a:r>
            <a:r>
              <a:rPr dirty="0" sz="17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dirty="0" sz="17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job</a:t>
            </a:r>
            <a:r>
              <a:rPr dirty="0" sz="17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losses</a:t>
            </a:r>
            <a:r>
              <a:rPr dirty="0" sz="17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7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groups</a:t>
            </a:r>
            <a:r>
              <a:rPr dirty="0" sz="17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(women</a:t>
            </a:r>
            <a:r>
              <a:rPr dirty="0" sz="17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7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youth)</a:t>
            </a:r>
            <a:r>
              <a:rPr dirty="0" sz="17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17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were</a:t>
            </a:r>
            <a:r>
              <a:rPr dirty="0" sz="17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already</a:t>
            </a:r>
            <a:r>
              <a:rPr dirty="0" sz="17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dirty="0" sz="17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FFFF"/>
                </a:solidFill>
                <a:latin typeface="Calibri"/>
                <a:cs typeface="Calibri"/>
              </a:rPr>
              <a:t>vulnerable</a:t>
            </a:r>
            <a:r>
              <a:rPr dirty="0" sz="17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Calibri"/>
                <a:cs typeface="Calibri"/>
              </a:rPr>
              <a:t>socially.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1211" y="1045463"/>
            <a:ext cx="11910060" cy="897255"/>
            <a:chOff x="141211" y="1045463"/>
            <a:chExt cx="11910060" cy="897255"/>
          </a:xfrm>
        </p:grpSpPr>
        <p:sp>
          <p:nvSpPr>
            <p:cNvPr id="3" name="object 3" descr=""/>
            <p:cNvSpPr/>
            <p:nvPr/>
          </p:nvSpPr>
          <p:spPr>
            <a:xfrm>
              <a:off x="145973" y="1142364"/>
              <a:ext cx="11900535" cy="598805"/>
            </a:xfrm>
            <a:custGeom>
              <a:avLst/>
              <a:gdLst/>
              <a:ahLst/>
              <a:cxnLst/>
              <a:rect l="l" t="t" r="r" b="b"/>
              <a:pathLst>
                <a:path w="11900535" h="598805">
                  <a:moveTo>
                    <a:pt x="11900027" y="0"/>
                  </a:moveTo>
                  <a:lnTo>
                    <a:pt x="0" y="0"/>
                  </a:lnTo>
                  <a:lnTo>
                    <a:pt x="0" y="598551"/>
                  </a:lnTo>
                  <a:lnTo>
                    <a:pt x="11900027" y="598551"/>
                  </a:lnTo>
                  <a:lnTo>
                    <a:pt x="11900027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45973" y="1142364"/>
              <a:ext cx="11900535" cy="598805"/>
            </a:xfrm>
            <a:custGeom>
              <a:avLst/>
              <a:gdLst/>
              <a:ahLst/>
              <a:cxnLst/>
              <a:rect l="l" t="t" r="r" b="b"/>
              <a:pathLst>
                <a:path w="11900535" h="598805">
                  <a:moveTo>
                    <a:pt x="0" y="598551"/>
                  </a:moveTo>
                  <a:lnTo>
                    <a:pt x="11900027" y="598551"/>
                  </a:lnTo>
                  <a:lnTo>
                    <a:pt x="11900027" y="0"/>
                  </a:lnTo>
                  <a:lnTo>
                    <a:pt x="0" y="0"/>
                  </a:lnTo>
                  <a:lnTo>
                    <a:pt x="0" y="598551"/>
                  </a:lnTo>
                  <a:close/>
                </a:path>
              </a:pathLst>
            </a:custGeom>
            <a:ln w="9525">
              <a:solidFill>
                <a:srgbClr val="45E28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7371" y="1045463"/>
              <a:ext cx="2148078" cy="89687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74336" y="1045463"/>
              <a:ext cx="1849373" cy="89687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92595" y="1045463"/>
              <a:ext cx="2570226" cy="89687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597021" y="1135126"/>
            <a:ext cx="500380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0">
                <a:solidFill>
                  <a:srgbClr val="6F2F9F"/>
                </a:solidFill>
              </a:rPr>
              <a:t>Impact</a:t>
            </a:r>
            <a:r>
              <a:rPr dirty="0" sz="3200" spc="-114">
                <a:solidFill>
                  <a:srgbClr val="6F2F9F"/>
                </a:solidFill>
              </a:rPr>
              <a:t> </a:t>
            </a:r>
            <a:r>
              <a:rPr dirty="0" sz="3200">
                <a:solidFill>
                  <a:srgbClr val="6F2F9F"/>
                </a:solidFill>
              </a:rPr>
              <a:t>of</a:t>
            </a:r>
            <a:r>
              <a:rPr dirty="0" sz="3200" spc="-90">
                <a:solidFill>
                  <a:srgbClr val="6F2F9F"/>
                </a:solidFill>
              </a:rPr>
              <a:t> </a:t>
            </a:r>
            <a:r>
              <a:rPr dirty="0" sz="3200" spc="-20">
                <a:solidFill>
                  <a:srgbClr val="FF0000"/>
                </a:solidFill>
              </a:rPr>
              <a:t>Conflict</a:t>
            </a:r>
            <a:r>
              <a:rPr dirty="0" sz="3200" spc="-114">
                <a:solidFill>
                  <a:srgbClr val="FF000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in</a:t>
            </a:r>
            <a:r>
              <a:rPr dirty="0" sz="3200" spc="-90">
                <a:solidFill>
                  <a:srgbClr val="006FC0"/>
                </a:solidFill>
              </a:rPr>
              <a:t> </a:t>
            </a:r>
            <a:r>
              <a:rPr dirty="0" sz="3200">
                <a:solidFill>
                  <a:srgbClr val="006FC0"/>
                </a:solidFill>
              </a:rPr>
              <a:t>the</a:t>
            </a:r>
            <a:r>
              <a:rPr dirty="0" sz="3200" spc="-105">
                <a:solidFill>
                  <a:srgbClr val="006FC0"/>
                </a:solidFill>
              </a:rPr>
              <a:t> </a:t>
            </a:r>
            <a:r>
              <a:rPr dirty="0" sz="3200" spc="-10">
                <a:solidFill>
                  <a:srgbClr val="006FC0"/>
                </a:solidFill>
              </a:rPr>
              <a:t>region</a:t>
            </a:r>
            <a:endParaRPr sz="3200"/>
          </a:p>
        </p:txBody>
      </p:sp>
      <p:grpSp>
        <p:nvGrpSpPr>
          <p:cNvPr id="9" name="object 9" descr=""/>
          <p:cNvGrpSpPr/>
          <p:nvPr/>
        </p:nvGrpSpPr>
        <p:grpSpPr>
          <a:xfrm>
            <a:off x="142798" y="74434"/>
            <a:ext cx="11906885" cy="5891530"/>
            <a:chOff x="142798" y="74434"/>
            <a:chExt cx="11906885" cy="5891530"/>
          </a:xfrm>
        </p:grpSpPr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89972" y="74434"/>
              <a:ext cx="1856104" cy="106805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47932" y="225236"/>
              <a:ext cx="2085318" cy="63915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65097" y="189823"/>
              <a:ext cx="1845526" cy="738833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145973" y="1819008"/>
              <a:ext cx="11900535" cy="4143375"/>
            </a:xfrm>
            <a:custGeom>
              <a:avLst/>
              <a:gdLst/>
              <a:ahLst/>
              <a:cxnLst/>
              <a:rect l="l" t="t" r="r" b="b"/>
              <a:pathLst>
                <a:path w="11900535" h="4143375">
                  <a:moveTo>
                    <a:pt x="11900027" y="0"/>
                  </a:moveTo>
                  <a:lnTo>
                    <a:pt x="0" y="0"/>
                  </a:lnTo>
                  <a:lnTo>
                    <a:pt x="0" y="4143248"/>
                  </a:lnTo>
                  <a:lnTo>
                    <a:pt x="11900027" y="4143248"/>
                  </a:lnTo>
                  <a:lnTo>
                    <a:pt x="11900027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45973" y="1819008"/>
              <a:ext cx="11900535" cy="4143375"/>
            </a:xfrm>
            <a:custGeom>
              <a:avLst/>
              <a:gdLst/>
              <a:ahLst/>
              <a:cxnLst/>
              <a:rect l="l" t="t" r="r" b="b"/>
              <a:pathLst>
                <a:path w="11900535" h="4143375">
                  <a:moveTo>
                    <a:pt x="0" y="4143248"/>
                  </a:moveTo>
                  <a:lnTo>
                    <a:pt x="11900027" y="4143248"/>
                  </a:lnTo>
                  <a:lnTo>
                    <a:pt x="11900027" y="0"/>
                  </a:lnTo>
                  <a:lnTo>
                    <a:pt x="0" y="0"/>
                  </a:lnTo>
                  <a:lnTo>
                    <a:pt x="0" y="4143248"/>
                  </a:lnTo>
                  <a:close/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145973" y="6054877"/>
            <a:ext cx="11900535" cy="728980"/>
          </a:xfrm>
          <a:prstGeom prst="rect">
            <a:avLst/>
          </a:prstGeom>
          <a:solidFill>
            <a:srgbClr val="DAE2F3"/>
          </a:solidFill>
          <a:ln w="12700">
            <a:solidFill>
              <a:srgbClr val="41709C"/>
            </a:solidFill>
          </a:ln>
        </p:spPr>
        <p:txBody>
          <a:bodyPr wrap="square" lIns="0" tIns="116840" rIns="0" bIns="0" rtlCol="0" vert="horz">
            <a:spAutoFit/>
          </a:bodyPr>
          <a:lstStyle/>
          <a:p>
            <a:pPr marL="91440">
              <a:lnSpc>
                <a:spcPts val="1895"/>
              </a:lnSpc>
              <a:spcBef>
                <a:spcPts val="920"/>
              </a:spcBef>
            </a:pPr>
            <a:r>
              <a:rPr dirty="0" sz="1600">
                <a:latin typeface="Arial MT"/>
                <a:cs typeface="Arial MT"/>
              </a:rPr>
              <a:t>An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increase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in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poverty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levels</a:t>
            </a:r>
            <a:r>
              <a:rPr dirty="0" sz="1600" spc="-4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is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expected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to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cause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almost</a:t>
            </a:r>
            <a:r>
              <a:rPr dirty="0" sz="1600" spc="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8%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of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children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to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abandon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their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studies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to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go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work, and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gender-violence</a:t>
            </a:r>
            <a:endParaRPr sz="1600">
              <a:latin typeface="Arial MT"/>
              <a:cs typeface="Arial MT"/>
            </a:endParaRPr>
          </a:p>
          <a:p>
            <a:pPr marL="91440">
              <a:lnSpc>
                <a:spcPts val="1895"/>
              </a:lnSpc>
            </a:pPr>
            <a:r>
              <a:rPr dirty="0" sz="1600">
                <a:latin typeface="Arial MT"/>
                <a:cs typeface="Arial MT"/>
              </a:rPr>
              <a:t>levels</a:t>
            </a:r>
            <a:r>
              <a:rPr dirty="0" sz="1600" spc="-6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keep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increasing,</a:t>
            </a:r>
            <a:r>
              <a:rPr dirty="0" sz="1600" spc="-4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affecting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7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out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of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10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women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(Care,</a:t>
            </a:r>
            <a:r>
              <a:rPr dirty="0" sz="1600" spc="-5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2022)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24739" y="1846834"/>
            <a:ext cx="11744960" cy="40500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71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The</a:t>
            </a:r>
            <a:r>
              <a:rPr dirty="0" sz="2400" spc="-4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region</a:t>
            </a:r>
            <a:r>
              <a:rPr dirty="0" sz="2400" spc="-3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suffer</a:t>
            </a:r>
            <a:r>
              <a:rPr dirty="0" sz="2400" spc="-3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from</a:t>
            </a:r>
            <a:r>
              <a:rPr dirty="0" sz="2400" spc="-4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both</a:t>
            </a:r>
            <a:r>
              <a:rPr dirty="0" sz="2400" spc="-4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regional</a:t>
            </a:r>
            <a:r>
              <a:rPr dirty="0" sz="2400" spc="-5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conflicts,</a:t>
            </a:r>
            <a:r>
              <a:rPr dirty="0" sz="2400" spc="-4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displacement</a:t>
            </a:r>
            <a:r>
              <a:rPr dirty="0" sz="2400" spc="-7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and</a:t>
            </a:r>
            <a:r>
              <a:rPr dirty="0" sz="2400" spc="-3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migration</a:t>
            </a:r>
            <a:r>
              <a:rPr dirty="0" sz="2400" spc="-4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and</a:t>
            </a:r>
            <a:r>
              <a:rPr dirty="0" sz="2400" spc="-3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E5496"/>
                </a:solidFill>
                <a:latin typeface="Calibri"/>
                <a:cs typeface="Calibri"/>
              </a:rPr>
              <a:t>international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events</a:t>
            </a:r>
            <a:r>
              <a:rPr dirty="0" sz="2400" spc="-5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that</a:t>
            </a:r>
            <a:r>
              <a:rPr dirty="0" sz="2400" spc="-8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E5496"/>
                </a:solidFill>
                <a:latin typeface="Calibri"/>
                <a:cs typeface="Calibri"/>
              </a:rPr>
              <a:t>affect</a:t>
            </a:r>
            <a:r>
              <a:rPr dirty="0" sz="2400" spc="-7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poverty</a:t>
            </a:r>
            <a:r>
              <a:rPr dirty="0" sz="2400" spc="-5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and</a:t>
            </a:r>
            <a:r>
              <a:rPr dirty="0" sz="2400" spc="-5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E5496"/>
                </a:solidFill>
                <a:latin typeface="Calibri"/>
                <a:cs typeface="Calibri"/>
              </a:rPr>
              <a:t>inequality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  <a:tab pos="4756785" algn="l"/>
              </a:tabLst>
            </a:pP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Economic</a:t>
            </a:r>
            <a:r>
              <a:rPr dirty="0" sz="2400" spc="-8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and</a:t>
            </a:r>
            <a:r>
              <a:rPr dirty="0" sz="2400" spc="-8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trade</a:t>
            </a:r>
            <a:r>
              <a:rPr dirty="0" sz="2400" spc="-9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slowdown</a:t>
            </a:r>
            <a:r>
              <a:rPr dirty="0" sz="2400" spc="-6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2E5496"/>
                </a:solidFill>
                <a:latin typeface="Calibri"/>
                <a:cs typeface="Calibri"/>
              </a:rPr>
              <a:t>and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	</a:t>
            </a:r>
            <a:r>
              <a:rPr dirty="0" sz="2400" spc="-10">
                <a:solidFill>
                  <a:srgbClr val="2E5496"/>
                </a:solidFill>
                <a:latin typeface="Calibri"/>
                <a:cs typeface="Calibri"/>
              </a:rPr>
              <a:t>inflation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Higher</a:t>
            </a:r>
            <a:r>
              <a:rPr dirty="0" sz="2400" spc="-8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food</a:t>
            </a:r>
            <a:r>
              <a:rPr dirty="0" sz="2400" spc="-6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and</a:t>
            </a:r>
            <a:r>
              <a:rPr dirty="0" sz="2400" spc="-7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energy</a:t>
            </a:r>
            <a:r>
              <a:rPr dirty="0" sz="2400" spc="-7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E5496"/>
                </a:solidFill>
                <a:latin typeface="Calibri"/>
                <a:cs typeface="Calibri"/>
              </a:rPr>
              <a:t>prices</a:t>
            </a:r>
            <a:endParaRPr sz="24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367665" algn="l"/>
              </a:tabLst>
            </a:pPr>
            <a:r>
              <a:rPr dirty="0" sz="2400">
                <a:solidFill>
                  <a:srgbClr val="2E5496"/>
                </a:solidFill>
                <a:latin typeface="Arial MT"/>
                <a:cs typeface="Arial MT"/>
              </a:rPr>
              <a:t>	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A</a:t>
            </a:r>
            <a:r>
              <a:rPr dirty="0" sz="2400" spc="13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setback</a:t>
            </a:r>
            <a:r>
              <a:rPr dirty="0" sz="2400" spc="12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in</a:t>
            </a:r>
            <a:r>
              <a:rPr dirty="0" sz="2400" spc="13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the</a:t>
            </a:r>
            <a:r>
              <a:rPr dirty="0" sz="2400" spc="13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labour</a:t>
            </a:r>
            <a:r>
              <a:rPr dirty="0" sz="2400" spc="114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market,</a:t>
            </a:r>
            <a:r>
              <a:rPr dirty="0" sz="2400" spc="114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which</a:t>
            </a:r>
            <a:r>
              <a:rPr dirty="0" sz="2400" spc="13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can</a:t>
            </a:r>
            <a:r>
              <a:rPr dirty="0" sz="2400" spc="13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lead</a:t>
            </a:r>
            <a:r>
              <a:rPr dirty="0" sz="2400" spc="12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to</a:t>
            </a:r>
            <a:r>
              <a:rPr dirty="0" sz="2400" spc="12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an</a:t>
            </a:r>
            <a:r>
              <a:rPr dirty="0" sz="2400" spc="12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increase</a:t>
            </a:r>
            <a:r>
              <a:rPr dirty="0" sz="2400" spc="13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in</a:t>
            </a:r>
            <a:r>
              <a:rPr dirty="0" sz="2400" spc="13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the</a:t>
            </a:r>
            <a:r>
              <a:rPr dirty="0" sz="2400" spc="12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inequality</a:t>
            </a:r>
            <a:r>
              <a:rPr dirty="0" sz="2400" spc="13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gap,</a:t>
            </a:r>
            <a:r>
              <a:rPr dirty="0" sz="2400" spc="13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and</a:t>
            </a:r>
            <a:r>
              <a:rPr dirty="0" sz="2400" spc="13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 spc="-50">
                <a:solidFill>
                  <a:srgbClr val="2E5496"/>
                </a:solidFill>
                <a:latin typeface="Calibri"/>
                <a:cs typeface="Calibri"/>
              </a:rPr>
              <a:t>a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fight</a:t>
            </a:r>
            <a:r>
              <a:rPr dirty="0" sz="2400" spc="-5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against</a:t>
            </a:r>
            <a:r>
              <a:rPr dirty="0" sz="2400" spc="-7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poverty</a:t>
            </a:r>
            <a:r>
              <a:rPr dirty="0" sz="2400" spc="-5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and</a:t>
            </a:r>
            <a:r>
              <a:rPr dirty="0" sz="2400" spc="-6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E5496"/>
                </a:solidFill>
                <a:latin typeface="Calibri"/>
                <a:cs typeface="Calibri"/>
              </a:rPr>
              <a:t>extreme</a:t>
            </a:r>
            <a:r>
              <a:rPr dirty="0" sz="2400" spc="-7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E5496"/>
                </a:solidFill>
                <a:latin typeface="Calibri"/>
                <a:cs typeface="Calibri"/>
              </a:rPr>
              <a:t>poverty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Higher</a:t>
            </a:r>
            <a:r>
              <a:rPr dirty="0" sz="2400" spc="-7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inflation</a:t>
            </a:r>
            <a:r>
              <a:rPr dirty="0" sz="2400" spc="-6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is</a:t>
            </a:r>
            <a:r>
              <a:rPr dirty="0" sz="2400" spc="-6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forcing</a:t>
            </a:r>
            <a:r>
              <a:rPr dirty="0" sz="2400" spc="-7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central</a:t>
            </a:r>
            <a:r>
              <a:rPr dirty="0" sz="2400" spc="-6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banks</a:t>
            </a:r>
            <a:r>
              <a:rPr dirty="0" sz="2400" spc="-7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to</a:t>
            </a:r>
            <a:r>
              <a:rPr dirty="0" sz="2400" spc="-7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raise</a:t>
            </a:r>
            <a:r>
              <a:rPr dirty="0" sz="2400" spc="-6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policy</a:t>
            </a:r>
            <a:r>
              <a:rPr dirty="0" sz="2400" spc="-7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E5496"/>
                </a:solidFill>
                <a:latin typeface="Calibri"/>
                <a:cs typeface="Calibri"/>
              </a:rPr>
              <a:t>rates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2400" spc="-10">
                <a:solidFill>
                  <a:srgbClr val="2E5496"/>
                </a:solidFill>
                <a:latin typeface="Calibri"/>
                <a:cs typeface="Calibri"/>
              </a:rPr>
              <a:t>Vulnerability</a:t>
            </a:r>
            <a:r>
              <a:rPr dirty="0" sz="2400" spc="-5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of</a:t>
            </a:r>
            <a:r>
              <a:rPr dirty="0" sz="2400" spc="-3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E5496"/>
                </a:solidFill>
                <a:latin typeface="Calibri"/>
                <a:cs typeface="Calibri"/>
              </a:rPr>
              <a:t>low-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income</a:t>
            </a:r>
            <a:r>
              <a:rPr dirty="0" sz="2400" spc="-5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households</a:t>
            </a:r>
            <a:r>
              <a:rPr dirty="0" sz="2400" spc="-3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to</a:t>
            </a:r>
            <a:r>
              <a:rPr dirty="0" sz="2400" spc="-5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price</a:t>
            </a:r>
            <a:r>
              <a:rPr dirty="0" sz="2400" spc="-4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E5496"/>
                </a:solidFill>
                <a:latin typeface="Calibri"/>
                <a:cs typeface="Calibri"/>
              </a:rPr>
              <a:t>increases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Losses</a:t>
            </a:r>
            <a:r>
              <a:rPr dirty="0" sz="2400" spc="29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in</a:t>
            </a:r>
            <a:r>
              <a:rPr dirty="0" sz="2400" spc="29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E5496"/>
                </a:solidFill>
                <a:latin typeface="Calibri"/>
                <a:cs typeface="Calibri"/>
              </a:rPr>
              <a:t>GDP,</a:t>
            </a:r>
            <a:r>
              <a:rPr dirty="0" sz="2400" spc="29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an</a:t>
            </a:r>
            <a:r>
              <a:rPr dirty="0" sz="2400" spc="29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increase</a:t>
            </a:r>
            <a:r>
              <a:rPr dirty="0" sz="2400" spc="30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in</a:t>
            </a:r>
            <a:r>
              <a:rPr dirty="0" sz="2400" spc="29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food</a:t>
            </a:r>
            <a:r>
              <a:rPr dirty="0" sz="2400" spc="29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insecurity,</a:t>
            </a:r>
            <a:r>
              <a:rPr dirty="0" sz="2400" spc="29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and</a:t>
            </a:r>
            <a:r>
              <a:rPr dirty="0" sz="2400" spc="29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jobs</a:t>
            </a:r>
            <a:r>
              <a:rPr dirty="0" sz="2400" spc="29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at</a:t>
            </a:r>
            <a:r>
              <a:rPr dirty="0" sz="2400" spc="29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risk</a:t>
            </a:r>
            <a:r>
              <a:rPr dirty="0" sz="2400" spc="29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are</a:t>
            </a:r>
            <a:r>
              <a:rPr dirty="0" sz="2400" spc="29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affecting</a:t>
            </a:r>
            <a:r>
              <a:rPr dirty="0" sz="2400" spc="27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the</a:t>
            </a:r>
            <a:r>
              <a:rPr dirty="0" sz="2400" spc="29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most</a:t>
            </a:r>
            <a:r>
              <a:rPr dirty="0" sz="2400" spc="30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2E5496"/>
                </a:solidFill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2400" spc="-10">
                <a:solidFill>
                  <a:srgbClr val="2E5496"/>
                </a:solidFill>
                <a:latin typeface="Calibri"/>
                <a:cs typeface="Calibri"/>
              </a:rPr>
              <a:t>vulnerable</a:t>
            </a:r>
            <a:r>
              <a:rPr dirty="0" sz="2400" spc="-8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and</a:t>
            </a:r>
            <a:r>
              <a:rPr dirty="0" sz="2400" spc="-7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marginalized</a:t>
            </a:r>
            <a:r>
              <a:rPr dirty="0" sz="2400" spc="-7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E5496"/>
                </a:solidFill>
                <a:latin typeface="Calibri"/>
                <a:cs typeface="Calibri"/>
              </a:rPr>
              <a:t>household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This</a:t>
            </a:r>
            <a:r>
              <a:rPr dirty="0" sz="2400" spc="-6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E5496"/>
                </a:solidFill>
                <a:latin typeface="Calibri"/>
                <a:cs typeface="Calibri"/>
              </a:rPr>
              <a:t>unstable</a:t>
            </a:r>
            <a:r>
              <a:rPr dirty="0" sz="2400" spc="-7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situation</a:t>
            </a:r>
            <a:r>
              <a:rPr dirty="0" sz="2400" spc="-6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also</a:t>
            </a:r>
            <a:r>
              <a:rPr dirty="0" sz="2400" spc="-7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E5496"/>
                </a:solidFill>
                <a:latin typeface="Calibri"/>
                <a:cs typeface="Calibri"/>
              </a:rPr>
              <a:t>affects</a:t>
            </a:r>
            <a:r>
              <a:rPr dirty="0" sz="2400" spc="-6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education</a:t>
            </a:r>
            <a:r>
              <a:rPr dirty="0" sz="2400" spc="-7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E5496"/>
                </a:solidFill>
                <a:latin typeface="Calibri"/>
                <a:cs typeface="Calibri"/>
              </a:rPr>
              <a:t>and</a:t>
            </a:r>
            <a:r>
              <a:rPr dirty="0" sz="2400" spc="-5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E5496"/>
                </a:solidFill>
                <a:latin typeface="Calibri"/>
                <a:cs typeface="Calibri"/>
              </a:rPr>
              <a:t>security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3893" y="1303019"/>
            <a:ext cx="11977370" cy="1229360"/>
            <a:chOff x="73893" y="1303019"/>
            <a:chExt cx="11977370" cy="1229360"/>
          </a:xfrm>
        </p:grpSpPr>
        <p:sp>
          <p:nvSpPr>
            <p:cNvPr id="3" name="object 3" descr=""/>
            <p:cNvSpPr/>
            <p:nvPr/>
          </p:nvSpPr>
          <p:spPr>
            <a:xfrm>
              <a:off x="78656" y="1420012"/>
              <a:ext cx="11967845" cy="861060"/>
            </a:xfrm>
            <a:custGeom>
              <a:avLst/>
              <a:gdLst/>
              <a:ahLst/>
              <a:cxnLst/>
              <a:rect l="l" t="t" r="r" b="b"/>
              <a:pathLst>
                <a:path w="11967845" h="861060">
                  <a:moveTo>
                    <a:pt x="11967337" y="0"/>
                  </a:moveTo>
                  <a:lnTo>
                    <a:pt x="0" y="0"/>
                  </a:lnTo>
                  <a:lnTo>
                    <a:pt x="0" y="860907"/>
                  </a:lnTo>
                  <a:lnTo>
                    <a:pt x="11967337" y="860907"/>
                  </a:lnTo>
                  <a:lnTo>
                    <a:pt x="11967337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78656" y="1420012"/>
              <a:ext cx="11967845" cy="861060"/>
            </a:xfrm>
            <a:custGeom>
              <a:avLst/>
              <a:gdLst/>
              <a:ahLst/>
              <a:cxnLst/>
              <a:rect l="l" t="t" r="r" b="b"/>
              <a:pathLst>
                <a:path w="11967845" h="861060">
                  <a:moveTo>
                    <a:pt x="0" y="860907"/>
                  </a:moveTo>
                  <a:lnTo>
                    <a:pt x="11967337" y="860907"/>
                  </a:lnTo>
                  <a:lnTo>
                    <a:pt x="11967337" y="0"/>
                  </a:lnTo>
                  <a:lnTo>
                    <a:pt x="0" y="0"/>
                  </a:lnTo>
                  <a:lnTo>
                    <a:pt x="0" y="860907"/>
                  </a:lnTo>
                  <a:close/>
                </a:path>
              </a:pathLst>
            </a:custGeom>
            <a:ln w="9525">
              <a:solidFill>
                <a:srgbClr val="45E28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2584" y="1303019"/>
              <a:ext cx="5834634" cy="122910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71032" y="1303019"/>
              <a:ext cx="2530602" cy="122910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1303019"/>
              <a:ext cx="3519678" cy="122910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0494" rIns="0" bIns="0" rtlCol="0" vert="horz">
            <a:spAutoFit/>
          </a:bodyPr>
          <a:lstStyle/>
          <a:p>
            <a:pPr marL="1076960">
              <a:lnSpc>
                <a:spcPct val="100000"/>
              </a:lnSpc>
              <a:spcBef>
                <a:spcPts val="105"/>
              </a:spcBef>
            </a:pPr>
            <a:r>
              <a:rPr dirty="0" spc="-55">
                <a:solidFill>
                  <a:srgbClr val="006FC0"/>
                </a:solidFill>
              </a:rPr>
              <a:t>Factors</a:t>
            </a:r>
            <a:r>
              <a:rPr dirty="0" spc="-160">
                <a:solidFill>
                  <a:srgbClr val="006FC0"/>
                </a:solidFill>
              </a:rPr>
              <a:t> </a:t>
            </a:r>
            <a:r>
              <a:rPr dirty="0" spc="-40">
                <a:solidFill>
                  <a:srgbClr val="006FC0"/>
                </a:solidFill>
              </a:rPr>
              <a:t>contributing</a:t>
            </a:r>
            <a:r>
              <a:rPr dirty="0" spc="-175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to</a:t>
            </a:r>
            <a:r>
              <a:rPr dirty="0" spc="-185">
                <a:solidFill>
                  <a:srgbClr val="006FC0"/>
                </a:solidFill>
              </a:rPr>
              <a:t> </a:t>
            </a:r>
            <a:r>
              <a:rPr dirty="0" spc="-30">
                <a:solidFill>
                  <a:srgbClr val="FF0000"/>
                </a:solidFill>
              </a:rPr>
              <a:t>Conflict</a:t>
            </a:r>
            <a:r>
              <a:rPr dirty="0" spc="-16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in</a:t>
            </a:r>
            <a:r>
              <a:rPr dirty="0" spc="-165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the</a:t>
            </a:r>
            <a:r>
              <a:rPr dirty="0" spc="-160">
                <a:solidFill>
                  <a:srgbClr val="006FC0"/>
                </a:solidFill>
              </a:rPr>
              <a:t> </a:t>
            </a:r>
            <a:r>
              <a:rPr dirty="0" spc="-10">
                <a:solidFill>
                  <a:srgbClr val="006FC0"/>
                </a:solidFill>
              </a:rPr>
              <a:t>region</a:t>
            </a: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80667" y="74434"/>
            <a:ext cx="1449287" cy="1068057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6121" y="151435"/>
            <a:ext cx="1657120" cy="750167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47932" y="225236"/>
            <a:ext cx="2085318" cy="63915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03789" y="244630"/>
            <a:ext cx="2529536" cy="58803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65097" y="189823"/>
            <a:ext cx="1845526" cy="738833"/>
          </a:xfrm>
          <a:prstGeom prst="rect">
            <a:avLst/>
          </a:prstGeom>
        </p:spPr>
      </p:pic>
      <p:sp>
        <p:nvSpPr>
          <p:cNvPr id="14" name="object 14" descr=""/>
          <p:cNvSpPr/>
          <p:nvPr/>
        </p:nvSpPr>
        <p:spPr>
          <a:xfrm>
            <a:off x="78657" y="2399017"/>
            <a:ext cx="11967845" cy="4260215"/>
          </a:xfrm>
          <a:custGeom>
            <a:avLst/>
            <a:gdLst/>
            <a:ahLst/>
            <a:cxnLst/>
            <a:rect l="l" t="t" r="r" b="b"/>
            <a:pathLst>
              <a:path w="11967845" h="4260215">
                <a:moveTo>
                  <a:pt x="11967337" y="0"/>
                </a:moveTo>
                <a:lnTo>
                  <a:pt x="0" y="0"/>
                </a:lnTo>
                <a:lnTo>
                  <a:pt x="0" y="4260215"/>
                </a:lnTo>
                <a:lnTo>
                  <a:pt x="11967337" y="4260215"/>
                </a:lnTo>
                <a:lnTo>
                  <a:pt x="11967337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157378" y="2292207"/>
            <a:ext cx="11630025" cy="407416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42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region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has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long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history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violent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conflict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over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mineral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resources</a:t>
            </a:r>
            <a:endParaRPr sz="2800">
              <a:latin typeface="Calibri"/>
              <a:cs typeface="Calibri"/>
            </a:endParaRPr>
          </a:p>
          <a:p>
            <a:pPr marL="240029" marR="5080" indent="-227329">
              <a:lnSpc>
                <a:spcPct val="8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Government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conflicts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(in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which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rebel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movements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attempt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win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control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the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central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government)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1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secessionist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conflicts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(to</a:t>
            </a:r>
            <a:r>
              <a:rPr dirty="0" sz="2800" spc="-114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establish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independent,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sovereign</a:t>
            </a:r>
            <a:r>
              <a:rPr dirty="0" sz="2800" spc="-1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state)</a:t>
            </a:r>
            <a:endParaRPr sz="2800">
              <a:latin typeface="Calibri"/>
              <a:cs typeface="Calibri"/>
            </a:endParaRPr>
          </a:p>
          <a:p>
            <a:pPr marL="240029" marR="798195" indent="-227329">
              <a:lnSpc>
                <a:spcPct val="8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present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slow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or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volatile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economic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growth,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weak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undemocratic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governance,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violent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insurgencies</a:t>
            </a:r>
            <a:endParaRPr sz="2800">
              <a:latin typeface="Calibri"/>
              <a:cs typeface="Calibri"/>
            </a:endParaRPr>
          </a:p>
          <a:p>
            <a:pPr marL="240029" marR="59055" indent="-227329">
              <a:lnSpc>
                <a:spcPts val="2690"/>
              </a:lnSpc>
              <a:spcBef>
                <a:spcPts val="97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impact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climate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change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extremes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events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environmental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degradation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that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exacerbate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food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insecurity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internal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displacement</a:t>
            </a:r>
            <a:endParaRPr sz="2800">
              <a:latin typeface="Calibri"/>
              <a:cs typeface="Calibri"/>
            </a:endParaRPr>
          </a:p>
          <a:p>
            <a:pPr marL="240029" marR="459740" indent="-227329">
              <a:lnSpc>
                <a:spcPts val="2690"/>
              </a:lnSpc>
              <a:spcBef>
                <a:spcPts val="99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Authoritarian,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political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dysfunction,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corrupt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regimes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that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violate</a:t>
            </a:r>
            <a:r>
              <a:rPr dirty="0" sz="2800" spc="-114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human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rights,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mismanage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natural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resources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6301" y="911352"/>
            <a:ext cx="12056110" cy="1664970"/>
            <a:chOff x="36301" y="911352"/>
            <a:chExt cx="12056110" cy="1664970"/>
          </a:xfrm>
        </p:grpSpPr>
        <p:sp>
          <p:nvSpPr>
            <p:cNvPr id="3" name="object 3" descr=""/>
            <p:cNvSpPr/>
            <p:nvPr/>
          </p:nvSpPr>
          <p:spPr>
            <a:xfrm>
              <a:off x="41064" y="1148219"/>
              <a:ext cx="12046585" cy="1068070"/>
            </a:xfrm>
            <a:custGeom>
              <a:avLst/>
              <a:gdLst/>
              <a:ahLst/>
              <a:cxnLst/>
              <a:rect l="l" t="t" r="r" b="b"/>
              <a:pathLst>
                <a:path w="12046585" h="1068070">
                  <a:moveTo>
                    <a:pt x="12046077" y="0"/>
                  </a:moveTo>
                  <a:lnTo>
                    <a:pt x="0" y="0"/>
                  </a:lnTo>
                  <a:lnTo>
                    <a:pt x="0" y="1068057"/>
                  </a:lnTo>
                  <a:lnTo>
                    <a:pt x="12046077" y="1068057"/>
                  </a:lnTo>
                  <a:lnTo>
                    <a:pt x="12046077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1064" y="1148219"/>
              <a:ext cx="12046585" cy="1068070"/>
            </a:xfrm>
            <a:custGeom>
              <a:avLst/>
              <a:gdLst/>
              <a:ahLst/>
              <a:cxnLst/>
              <a:rect l="l" t="t" r="r" b="b"/>
              <a:pathLst>
                <a:path w="12046585" h="1068070">
                  <a:moveTo>
                    <a:pt x="0" y="1068057"/>
                  </a:moveTo>
                  <a:lnTo>
                    <a:pt x="12046077" y="1068057"/>
                  </a:lnTo>
                  <a:lnTo>
                    <a:pt x="12046077" y="0"/>
                  </a:lnTo>
                  <a:lnTo>
                    <a:pt x="0" y="0"/>
                  </a:lnTo>
                  <a:lnTo>
                    <a:pt x="0" y="1068057"/>
                  </a:lnTo>
                  <a:close/>
                </a:path>
              </a:pathLst>
            </a:custGeom>
            <a:ln w="9525">
              <a:solidFill>
                <a:srgbClr val="45E28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3511" y="911352"/>
              <a:ext cx="1290065" cy="111633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92652" y="911352"/>
              <a:ext cx="5849874" cy="111633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87367" y="1459992"/>
              <a:ext cx="3984497" cy="1116329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3254121" y="1028446"/>
            <a:ext cx="5734050" cy="118364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146810" marR="5080" indent="-1134745">
              <a:lnSpc>
                <a:spcPts val="4320"/>
              </a:lnSpc>
              <a:spcBef>
                <a:spcPts val="640"/>
              </a:spcBef>
            </a:pPr>
            <a:r>
              <a:rPr dirty="0" sz="4000">
                <a:solidFill>
                  <a:srgbClr val="FF0000"/>
                </a:solidFill>
                <a:latin typeface="Calibri Light"/>
                <a:cs typeface="Calibri Light"/>
              </a:rPr>
              <a:t>3.3</a:t>
            </a:r>
            <a:r>
              <a:rPr dirty="0" sz="4000" spc="-18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4000" spc="-20">
                <a:solidFill>
                  <a:srgbClr val="FF0000"/>
                </a:solidFill>
                <a:latin typeface="Calibri Light"/>
                <a:cs typeface="Calibri Light"/>
              </a:rPr>
              <a:t>Global</a:t>
            </a:r>
            <a:r>
              <a:rPr dirty="0" sz="4000" spc="-16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4000" spc="-10">
                <a:solidFill>
                  <a:srgbClr val="FF0000"/>
                </a:solidFill>
                <a:latin typeface="Calibri Light"/>
                <a:cs typeface="Calibri Light"/>
              </a:rPr>
              <a:t>crises</a:t>
            </a:r>
            <a:r>
              <a:rPr dirty="0" sz="4000" spc="-16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4000">
                <a:solidFill>
                  <a:srgbClr val="FF0000"/>
                </a:solidFill>
                <a:latin typeface="Calibri Light"/>
                <a:cs typeface="Calibri Light"/>
              </a:rPr>
              <a:t>and</a:t>
            </a:r>
            <a:r>
              <a:rPr dirty="0" sz="4000" spc="-17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4000">
                <a:solidFill>
                  <a:srgbClr val="FF0000"/>
                </a:solidFill>
                <a:latin typeface="Calibri Light"/>
                <a:cs typeface="Calibri Light"/>
              </a:rPr>
              <a:t>SDG</a:t>
            </a:r>
            <a:r>
              <a:rPr dirty="0" sz="4000" spc="-16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4000" spc="-25">
                <a:solidFill>
                  <a:srgbClr val="FF0000"/>
                </a:solidFill>
                <a:latin typeface="Calibri Light"/>
                <a:cs typeface="Calibri Light"/>
              </a:rPr>
              <a:t>10 </a:t>
            </a:r>
            <a:r>
              <a:rPr dirty="0" sz="4000" spc="-20">
                <a:solidFill>
                  <a:srgbClr val="FF0000"/>
                </a:solidFill>
                <a:latin typeface="Calibri Light"/>
                <a:cs typeface="Calibri Light"/>
              </a:rPr>
              <a:t>Focus</a:t>
            </a:r>
            <a:r>
              <a:rPr dirty="0" sz="4000" spc="-16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4000">
                <a:solidFill>
                  <a:srgbClr val="FF0000"/>
                </a:solidFill>
                <a:latin typeface="Calibri Light"/>
                <a:cs typeface="Calibri Light"/>
              </a:rPr>
              <a:t>on</a:t>
            </a:r>
            <a:r>
              <a:rPr dirty="0" sz="4000" spc="-14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4000" spc="-10">
                <a:solidFill>
                  <a:srgbClr val="FF0000"/>
                </a:solidFill>
                <a:latin typeface="Calibri Light"/>
                <a:cs typeface="Calibri Light"/>
              </a:rPr>
              <a:t>Europe</a:t>
            </a:r>
            <a:endParaRPr sz="4000">
              <a:latin typeface="Calibri Light"/>
              <a:cs typeface="Calibri Light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38239" y="74434"/>
            <a:ext cx="11808460" cy="5433060"/>
            <a:chOff x="238239" y="74434"/>
            <a:chExt cx="11808460" cy="5433060"/>
          </a:xfrm>
        </p:grpSpPr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80667" y="74434"/>
              <a:ext cx="1449287" cy="106805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37149" y="127406"/>
              <a:ext cx="2339467" cy="86090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76590" y="139344"/>
              <a:ext cx="2413380" cy="84896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8239" y="2422778"/>
              <a:ext cx="3810000" cy="306222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82691" y="2523490"/>
              <a:ext cx="2493898" cy="296151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71565" y="2445131"/>
              <a:ext cx="3474511" cy="3062224"/>
            </a:xfrm>
            <a:prstGeom prst="rect">
              <a:avLst/>
            </a:prstGeom>
          </p:spPr>
        </p:pic>
      </p:grpSp>
      <p:grpSp>
        <p:nvGrpSpPr>
          <p:cNvPr id="18" name="object 18" descr=""/>
          <p:cNvGrpSpPr/>
          <p:nvPr/>
        </p:nvGrpSpPr>
        <p:grpSpPr>
          <a:xfrm>
            <a:off x="0" y="5691454"/>
            <a:ext cx="4268470" cy="1155700"/>
            <a:chOff x="0" y="5691454"/>
            <a:chExt cx="4268470" cy="1155700"/>
          </a:xfrm>
        </p:grpSpPr>
        <p:sp>
          <p:nvSpPr>
            <p:cNvPr id="19" name="object 19" descr=""/>
            <p:cNvSpPr/>
            <p:nvPr/>
          </p:nvSpPr>
          <p:spPr>
            <a:xfrm>
              <a:off x="82481" y="5691454"/>
              <a:ext cx="4069715" cy="1027430"/>
            </a:xfrm>
            <a:custGeom>
              <a:avLst/>
              <a:gdLst/>
              <a:ahLst/>
              <a:cxnLst/>
              <a:rect l="l" t="t" r="r" b="b"/>
              <a:pathLst>
                <a:path w="4069715" h="1027429">
                  <a:moveTo>
                    <a:pt x="4069588" y="0"/>
                  </a:moveTo>
                  <a:lnTo>
                    <a:pt x="0" y="0"/>
                  </a:lnTo>
                  <a:lnTo>
                    <a:pt x="0" y="1027163"/>
                  </a:lnTo>
                  <a:lnTo>
                    <a:pt x="4069588" y="1027163"/>
                  </a:lnTo>
                  <a:lnTo>
                    <a:pt x="406958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5730242"/>
              <a:ext cx="2436114" cy="111633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31848" y="5730242"/>
              <a:ext cx="2436114" cy="1116330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82481" y="5691454"/>
            <a:ext cx="4069715" cy="1027430"/>
          </a:xfrm>
          <a:prstGeom prst="rect">
            <a:avLst/>
          </a:prstGeom>
          <a:ln w="12700">
            <a:solidFill>
              <a:srgbClr val="FFFF00"/>
            </a:solidFill>
          </a:ln>
        </p:spPr>
        <p:txBody>
          <a:bodyPr wrap="square" lIns="0" tIns="177165" rIns="0" bIns="0" rtlCol="0" vert="horz">
            <a:spAutoFit/>
          </a:bodyPr>
          <a:lstStyle/>
          <a:p>
            <a:pPr marL="219710">
              <a:lnSpc>
                <a:spcPct val="100000"/>
              </a:lnSpc>
              <a:spcBef>
                <a:spcPts val="1395"/>
              </a:spcBef>
            </a:pPr>
            <a:r>
              <a:rPr dirty="0" sz="4000" spc="-65">
                <a:latin typeface="Calibri"/>
                <a:cs typeface="Calibri"/>
              </a:rPr>
              <a:t>CLIMATE</a:t>
            </a:r>
            <a:r>
              <a:rPr dirty="0" sz="4000" spc="-440">
                <a:latin typeface="Calibri"/>
                <a:cs typeface="Calibri"/>
              </a:rPr>
              <a:t> </a:t>
            </a:r>
            <a:r>
              <a:rPr dirty="0" sz="4000" spc="-10">
                <a:latin typeface="Calibri"/>
                <a:cs typeface="Calibri"/>
              </a:rPr>
              <a:t>CHANGE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8584183" y="5691454"/>
            <a:ext cx="3521075" cy="1155700"/>
            <a:chOff x="8584183" y="5691454"/>
            <a:chExt cx="3521075" cy="1155700"/>
          </a:xfrm>
        </p:grpSpPr>
        <p:sp>
          <p:nvSpPr>
            <p:cNvPr id="24" name="object 24" descr=""/>
            <p:cNvSpPr/>
            <p:nvPr/>
          </p:nvSpPr>
          <p:spPr>
            <a:xfrm>
              <a:off x="8584183" y="5691454"/>
              <a:ext cx="3521075" cy="1027430"/>
            </a:xfrm>
            <a:custGeom>
              <a:avLst/>
              <a:gdLst/>
              <a:ahLst/>
              <a:cxnLst/>
              <a:rect l="l" t="t" r="r" b="b"/>
              <a:pathLst>
                <a:path w="3521075" h="1027429">
                  <a:moveTo>
                    <a:pt x="3520948" y="0"/>
                  </a:moveTo>
                  <a:lnTo>
                    <a:pt x="0" y="0"/>
                  </a:lnTo>
                  <a:lnTo>
                    <a:pt x="0" y="1027163"/>
                  </a:lnTo>
                  <a:lnTo>
                    <a:pt x="3520948" y="1027163"/>
                  </a:lnTo>
                  <a:lnTo>
                    <a:pt x="352094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009887" y="5730242"/>
              <a:ext cx="2684526" cy="1116330"/>
            </a:xfrm>
            <a:prstGeom prst="rect">
              <a:avLst/>
            </a:prstGeom>
          </p:spPr>
        </p:pic>
      </p:grpSp>
      <p:sp>
        <p:nvSpPr>
          <p:cNvPr id="26" name="object 26" descr=""/>
          <p:cNvSpPr txBox="1"/>
          <p:nvPr/>
        </p:nvSpPr>
        <p:spPr>
          <a:xfrm>
            <a:off x="8584183" y="5691454"/>
            <a:ext cx="3521075" cy="1027430"/>
          </a:xfrm>
          <a:prstGeom prst="rect">
            <a:avLst/>
          </a:prstGeom>
          <a:ln w="12700">
            <a:solidFill>
              <a:srgbClr val="C55A11"/>
            </a:solidFill>
          </a:ln>
        </p:spPr>
        <p:txBody>
          <a:bodyPr wrap="square" lIns="0" tIns="177165" rIns="0" bIns="0" rtlCol="0" vert="horz">
            <a:spAutoFit/>
          </a:bodyPr>
          <a:lstStyle/>
          <a:p>
            <a:pPr marL="748030">
              <a:lnSpc>
                <a:spcPct val="100000"/>
              </a:lnSpc>
              <a:spcBef>
                <a:spcPts val="1395"/>
              </a:spcBef>
            </a:pPr>
            <a:r>
              <a:rPr dirty="0" sz="4000" spc="-10">
                <a:latin typeface="Calibri"/>
                <a:cs typeface="Calibri"/>
              </a:rPr>
              <a:t>CONFLICT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4862448" y="5682996"/>
            <a:ext cx="3521075" cy="1175385"/>
            <a:chOff x="4862448" y="5682996"/>
            <a:chExt cx="3521075" cy="1175385"/>
          </a:xfrm>
        </p:grpSpPr>
        <p:sp>
          <p:nvSpPr>
            <p:cNvPr id="28" name="object 28" descr=""/>
            <p:cNvSpPr/>
            <p:nvPr/>
          </p:nvSpPr>
          <p:spPr>
            <a:xfrm>
              <a:off x="4862448" y="5691454"/>
              <a:ext cx="3521075" cy="1027430"/>
            </a:xfrm>
            <a:custGeom>
              <a:avLst/>
              <a:gdLst/>
              <a:ahLst/>
              <a:cxnLst/>
              <a:rect l="l" t="t" r="r" b="b"/>
              <a:pathLst>
                <a:path w="3521075" h="1027429">
                  <a:moveTo>
                    <a:pt x="3520948" y="0"/>
                  </a:moveTo>
                  <a:lnTo>
                    <a:pt x="0" y="0"/>
                  </a:lnTo>
                  <a:lnTo>
                    <a:pt x="0" y="1027163"/>
                  </a:lnTo>
                  <a:lnTo>
                    <a:pt x="3520948" y="1027163"/>
                  </a:lnTo>
                  <a:lnTo>
                    <a:pt x="352094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69407" y="5682996"/>
              <a:ext cx="2186178" cy="1175004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29400" y="5682996"/>
              <a:ext cx="896874" cy="1175004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00088" y="5682996"/>
              <a:ext cx="1293113" cy="1175004"/>
            </a:xfrm>
            <a:prstGeom prst="rect">
              <a:avLst/>
            </a:prstGeom>
          </p:spPr>
        </p:pic>
      </p:grpSp>
      <p:sp>
        <p:nvSpPr>
          <p:cNvPr id="32" name="object 32" descr=""/>
          <p:cNvSpPr txBox="1"/>
          <p:nvPr/>
        </p:nvSpPr>
        <p:spPr>
          <a:xfrm>
            <a:off x="4862448" y="5691454"/>
            <a:ext cx="3521075" cy="1027430"/>
          </a:xfrm>
          <a:prstGeom prst="rect">
            <a:avLst/>
          </a:prstGeom>
          <a:ln w="12700">
            <a:solidFill>
              <a:srgbClr val="FFFF00"/>
            </a:solidFill>
          </a:ln>
        </p:spPr>
        <p:txBody>
          <a:bodyPr wrap="square" lIns="0" tIns="143510" rIns="0" bIns="0" rtlCol="0" vert="horz">
            <a:spAutoFit/>
          </a:bodyPr>
          <a:lstStyle/>
          <a:p>
            <a:pPr marL="662305">
              <a:lnSpc>
                <a:spcPct val="100000"/>
              </a:lnSpc>
              <a:spcBef>
                <a:spcPts val="1130"/>
              </a:spcBef>
            </a:pPr>
            <a:r>
              <a:rPr dirty="0" sz="4400" spc="-40">
                <a:latin typeface="Calibri"/>
                <a:cs typeface="Calibri"/>
              </a:rPr>
              <a:t>COVID-</a:t>
            </a:r>
            <a:r>
              <a:rPr dirty="0" sz="4400" spc="-25">
                <a:latin typeface="Calibri"/>
                <a:cs typeface="Calibri"/>
              </a:rPr>
              <a:t>19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239" y="1142276"/>
            <a:ext cx="11894820" cy="529590"/>
          </a:xfrm>
          <a:prstGeom prst="rect"/>
          <a:solidFill>
            <a:srgbClr val="DEEBF7"/>
          </a:solidFill>
          <a:ln w="9525">
            <a:solidFill>
              <a:srgbClr val="45E281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60375">
              <a:lnSpc>
                <a:spcPts val="3990"/>
              </a:lnSpc>
            </a:pPr>
            <a:r>
              <a:rPr dirty="0" sz="4000" spc="-20">
                <a:solidFill>
                  <a:srgbClr val="000000"/>
                </a:solidFill>
              </a:rPr>
              <a:t>Impact</a:t>
            </a:r>
            <a:r>
              <a:rPr dirty="0" sz="4000" spc="-150">
                <a:solidFill>
                  <a:srgbClr val="000000"/>
                </a:solidFill>
              </a:rPr>
              <a:t> </a:t>
            </a:r>
            <a:r>
              <a:rPr dirty="0" sz="4000">
                <a:solidFill>
                  <a:srgbClr val="000000"/>
                </a:solidFill>
              </a:rPr>
              <a:t>of</a:t>
            </a:r>
            <a:r>
              <a:rPr dirty="0" sz="4000" spc="-100">
                <a:solidFill>
                  <a:srgbClr val="000000"/>
                </a:solidFill>
              </a:rPr>
              <a:t> </a:t>
            </a:r>
            <a:r>
              <a:rPr dirty="0" sz="4000" spc="-75">
                <a:solidFill>
                  <a:srgbClr val="FF0000"/>
                </a:solidFill>
              </a:rPr>
              <a:t>CLIMATE</a:t>
            </a:r>
            <a:r>
              <a:rPr dirty="0" sz="4000" spc="-145">
                <a:solidFill>
                  <a:srgbClr val="FF0000"/>
                </a:solidFill>
              </a:rPr>
              <a:t> </a:t>
            </a:r>
            <a:r>
              <a:rPr dirty="0" sz="4000" spc="-30">
                <a:solidFill>
                  <a:srgbClr val="FF0000"/>
                </a:solidFill>
              </a:rPr>
              <a:t>CHANGE</a:t>
            </a:r>
            <a:r>
              <a:rPr dirty="0" sz="4000" spc="-155">
                <a:solidFill>
                  <a:srgbClr val="FF0000"/>
                </a:solidFill>
              </a:rPr>
              <a:t> </a:t>
            </a:r>
            <a:r>
              <a:rPr dirty="0" sz="4000">
                <a:solidFill>
                  <a:srgbClr val="000000"/>
                </a:solidFill>
              </a:rPr>
              <a:t>on</a:t>
            </a:r>
            <a:r>
              <a:rPr dirty="0" sz="4000" spc="-120">
                <a:solidFill>
                  <a:srgbClr val="000000"/>
                </a:solidFill>
              </a:rPr>
              <a:t> </a:t>
            </a:r>
            <a:r>
              <a:rPr dirty="0" sz="4000" spc="-30">
                <a:solidFill>
                  <a:srgbClr val="000000"/>
                </a:solidFill>
              </a:rPr>
              <a:t>inequality</a:t>
            </a:r>
            <a:r>
              <a:rPr dirty="0" sz="4000" spc="-145">
                <a:solidFill>
                  <a:srgbClr val="000000"/>
                </a:solidFill>
              </a:rPr>
              <a:t> </a:t>
            </a:r>
            <a:r>
              <a:rPr dirty="0" sz="4000">
                <a:solidFill>
                  <a:srgbClr val="000000"/>
                </a:solidFill>
              </a:rPr>
              <a:t>in</a:t>
            </a:r>
            <a:r>
              <a:rPr dirty="0" sz="4000" spc="-130">
                <a:solidFill>
                  <a:srgbClr val="000000"/>
                </a:solidFill>
              </a:rPr>
              <a:t> </a:t>
            </a:r>
            <a:r>
              <a:rPr dirty="0" sz="4000">
                <a:solidFill>
                  <a:srgbClr val="000000"/>
                </a:solidFill>
              </a:rPr>
              <a:t>the</a:t>
            </a:r>
            <a:r>
              <a:rPr dirty="0" sz="4000" spc="-140">
                <a:solidFill>
                  <a:srgbClr val="000000"/>
                </a:solidFill>
              </a:rPr>
              <a:t> </a:t>
            </a:r>
            <a:r>
              <a:rPr dirty="0" sz="4000" spc="-10">
                <a:solidFill>
                  <a:srgbClr val="000000"/>
                </a:solidFill>
              </a:rPr>
              <a:t>region</a:t>
            </a:r>
            <a:endParaRPr sz="4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89971" y="74434"/>
            <a:ext cx="1856104" cy="106805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121" y="151435"/>
            <a:ext cx="1657120" cy="75016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47932" y="225236"/>
            <a:ext cx="2085318" cy="6391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789" y="244630"/>
            <a:ext cx="2529536" cy="58803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65097" y="189823"/>
            <a:ext cx="1845526" cy="738833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210858" y="5893765"/>
            <a:ext cx="11894820" cy="836930"/>
          </a:xfrm>
          <a:prstGeom prst="rect">
            <a:avLst/>
          </a:prstGeom>
          <a:solidFill>
            <a:srgbClr val="FFF1CC"/>
          </a:solidFill>
          <a:ln w="12700">
            <a:solidFill>
              <a:srgbClr val="41709C"/>
            </a:solidFill>
          </a:ln>
        </p:spPr>
        <p:txBody>
          <a:bodyPr wrap="square" lIns="0" tIns="1301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25"/>
              </a:spcBef>
            </a:pPr>
            <a:r>
              <a:rPr dirty="0" sz="1800">
                <a:latin typeface="Calibri"/>
                <a:cs typeface="Calibri"/>
              </a:rPr>
              <a:t>Europe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warming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faster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than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global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average: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“The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mean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annual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temperature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over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European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land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areas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last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decade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was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2.04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2.10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°C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warmer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than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during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pre-</a:t>
            </a:r>
            <a:r>
              <a:rPr dirty="0" sz="1800">
                <a:latin typeface="Calibri"/>
                <a:cs typeface="Calibri"/>
              </a:rPr>
              <a:t>industrial</a:t>
            </a:r>
            <a:r>
              <a:rPr dirty="0" sz="1800" spc="-10">
                <a:latin typeface="Calibri"/>
                <a:cs typeface="Calibri"/>
              </a:rPr>
              <a:t> period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238239" y="1825523"/>
            <a:ext cx="11894820" cy="3914775"/>
          </a:xfrm>
          <a:custGeom>
            <a:avLst/>
            <a:gdLst/>
            <a:ahLst/>
            <a:cxnLst/>
            <a:rect l="l" t="t" r="r" b="b"/>
            <a:pathLst>
              <a:path w="11894820" h="3914775">
                <a:moveTo>
                  <a:pt x="11894820" y="0"/>
                </a:moveTo>
                <a:lnTo>
                  <a:pt x="0" y="0"/>
                </a:lnTo>
                <a:lnTo>
                  <a:pt x="0" y="3914266"/>
                </a:lnTo>
                <a:lnTo>
                  <a:pt x="11894820" y="3914266"/>
                </a:lnTo>
                <a:lnTo>
                  <a:pt x="11894820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317093" y="1773682"/>
            <a:ext cx="11739245" cy="382587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algn="just" marL="240029" marR="5080" indent="-227329">
              <a:lnSpc>
                <a:spcPct val="8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409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year</a:t>
            </a:r>
            <a:r>
              <a:rPr dirty="0" sz="2400" spc="4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2020</a:t>
            </a:r>
            <a:r>
              <a:rPr dirty="0" sz="2400" spc="409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was</a:t>
            </a:r>
            <a:r>
              <a:rPr dirty="0" sz="2400" spc="409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recorded</a:t>
            </a:r>
            <a:r>
              <a:rPr dirty="0" sz="2400" spc="4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409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4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warmest</a:t>
            </a:r>
            <a:r>
              <a:rPr dirty="0" sz="2400" spc="4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year</a:t>
            </a:r>
            <a:r>
              <a:rPr dirty="0" sz="2400" spc="409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4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Europe</a:t>
            </a:r>
            <a:r>
              <a:rPr dirty="0" sz="2400" spc="4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4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anomaly</a:t>
            </a:r>
            <a:r>
              <a:rPr dirty="0" sz="2400" spc="40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temperature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between</a:t>
            </a:r>
            <a:r>
              <a:rPr dirty="0" sz="2400" spc="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2.53°C</a:t>
            </a:r>
            <a:r>
              <a:rPr dirty="0" sz="2400" spc="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2.71°C</a:t>
            </a:r>
            <a:r>
              <a:rPr dirty="0" sz="2400" spc="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above</a:t>
            </a:r>
            <a:r>
              <a:rPr dirty="0" sz="2400" spc="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45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pre-</a:t>
            </a:r>
            <a:r>
              <a:rPr dirty="0" sz="2400">
                <a:latin typeface="Calibri"/>
                <a:cs typeface="Calibri"/>
              </a:rPr>
              <a:t>industrial</a:t>
            </a:r>
            <a:r>
              <a:rPr dirty="0" sz="2400" spc="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levels”</a:t>
            </a:r>
            <a:r>
              <a:rPr dirty="0" sz="2400" spc="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(European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Environment</a:t>
            </a:r>
            <a:r>
              <a:rPr dirty="0" sz="2400" spc="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Agency, 	2023)</a:t>
            </a:r>
            <a:endParaRPr sz="2400">
              <a:latin typeface="Calibri"/>
              <a:cs typeface="Calibri"/>
            </a:endParaRPr>
          </a:p>
          <a:p>
            <a:pPr algn="just" marL="308610" indent="-295910">
              <a:lnSpc>
                <a:spcPts val="2595"/>
              </a:lnSpc>
              <a:spcBef>
                <a:spcPts val="420"/>
              </a:spcBef>
              <a:buFont typeface="Arial MT"/>
              <a:buChar char="•"/>
              <a:tabLst>
                <a:tab pos="308610" algn="l"/>
              </a:tabLst>
            </a:pPr>
            <a:r>
              <a:rPr dirty="0" sz="2400">
                <a:latin typeface="Calibri"/>
                <a:cs typeface="Calibri"/>
              </a:rPr>
              <a:t>Climate</a:t>
            </a:r>
            <a:r>
              <a:rPr dirty="0" sz="2400" spc="434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impacts</a:t>
            </a:r>
            <a:r>
              <a:rPr dirty="0" sz="2400" spc="4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increase</a:t>
            </a:r>
            <a:r>
              <a:rPr dirty="0" sz="2400" spc="4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inequality</a:t>
            </a:r>
            <a:r>
              <a:rPr dirty="0" sz="2400" spc="434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because</a:t>
            </a:r>
            <a:r>
              <a:rPr dirty="0" sz="2400" spc="4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women,</a:t>
            </a:r>
            <a:r>
              <a:rPr dirty="0" sz="2400" spc="4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children</a:t>
            </a:r>
            <a:r>
              <a:rPr dirty="0" sz="2400" spc="4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4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marginalized</a:t>
            </a:r>
            <a:r>
              <a:rPr dirty="0" sz="2400" spc="4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groups</a:t>
            </a:r>
            <a:endParaRPr sz="2400">
              <a:latin typeface="Calibri"/>
              <a:cs typeface="Calibri"/>
            </a:endParaRPr>
          </a:p>
          <a:p>
            <a:pPr algn="just" marL="241300">
              <a:lnSpc>
                <a:spcPts val="2595"/>
              </a:lnSpc>
            </a:pPr>
            <a:r>
              <a:rPr dirty="0" sz="2400" spc="-10">
                <a:latin typeface="Calibri"/>
                <a:cs typeface="Calibri"/>
              </a:rPr>
              <a:t>suffer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from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economic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downturn</a:t>
            </a:r>
            <a:endParaRPr sz="2400">
              <a:latin typeface="Calibri"/>
              <a:cs typeface="Calibri"/>
            </a:endParaRPr>
          </a:p>
          <a:p>
            <a:pPr algn="just" marL="240029" indent="-227329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400">
                <a:latin typeface="Calibri"/>
                <a:cs typeface="Calibri"/>
              </a:rPr>
              <a:t>Marginalized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groups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often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face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higher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risk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when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faced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extreme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weather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events</a:t>
            </a:r>
            <a:endParaRPr sz="2400">
              <a:latin typeface="Calibri"/>
              <a:cs typeface="Calibri"/>
            </a:endParaRPr>
          </a:p>
          <a:p>
            <a:pPr algn="just" marL="240029" marR="5080" indent="-227329">
              <a:lnSpc>
                <a:spcPts val="2300"/>
              </a:lnSpc>
              <a:spcBef>
                <a:spcPts val="98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>
                <a:latin typeface="Calibri"/>
                <a:cs typeface="Calibri"/>
              </a:rPr>
              <a:t>Europe's</a:t>
            </a:r>
            <a:r>
              <a:rPr dirty="0" sz="2400" spc="11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commitment</a:t>
            </a:r>
            <a:r>
              <a:rPr dirty="0" sz="2400" spc="10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114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target</a:t>
            </a:r>
            <a:r>
              <a:rPr dirty="0" sz="2400" spc="114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10.3</a:t>
            </a:r>
            <a:r>
              <a:rPr dirty="0" sz="2400" spc="114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—</a:t>
            </a:r>
            <a:r>
              <a:rPr dirty="0" sz="2400" spc="11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eliminating</a:t>
            </a:r>
            <a:r>
              <a:rPr dirty="0" sz="2400" spc="114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discriminatory</a:t>
            </a:r>
            <a:r>
              <a:rPr dirty="0" sz="2400" spc="12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laws,</a:t>
            </a:r>
            <a:r>
              <a:rPr dirty="0" sz="2400" spc="11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policies,</a:t>
            </a:r>
            <a:r>
              <a:rPr dirty="0" sz="2400" spc="114">
                <a:latin typeface="Calibri"/>
                <a:cs typeface="Calibri"/>
              </a:rPr>
              <a:t>  </a:t>
            </a:r>
            <a:r>
              <a:rPr dirty="0" sz="2400" spc="-25">
                <a:latin typeface="Calibri"/>
                <a:cs typeface="Calibri"/>
              </a:rPr>
              <a:t>and </a:t>
            </a:r>
            <a:r>
              <a:rPr dirty="0" sz="2400" spc="-25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practices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—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becomes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even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more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pertinent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context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climate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change</a:t>
            </a:r>
            <a:endParaRPr sz="2400">
              <a:latin typeface="Calibri"/>
              <a:cs typeface="Calibri"/>
            </a:endParaRPr>
          </a:p>
          <a:p>
            <a:pPr algn="just" marL="240029" marR="5080" indent="-227329">
              <a:lnSpc>
                <a:spcPct val="80000"/>
              </a:lnSpc>
              <a:spcBef>
                <a:spcPts val="102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3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significance</a:t>
            </a:r>
            <a:r>
              <a:rPr dirty="0" sz="2400" spc="4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4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Target</a:t>
            </a:r>
            <a:r>
              <a:rPr dirty="0" sz="2400" spc="3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10.4,</a:t>
            </a:r>
            <a:r>
              <a:rPr dirty="0" sz="2400" spc="4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advocating</a:t>
            </a:r>
            <a:r>
              <a:rPr dirty="0" sz="2400" spc="3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3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policies</a:t>
            </a:r>
            <a:r>
              <a:rPr dirty="0" sz="2400" spc="4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that</a:t>
            </a:r>
            <a:r>
              <a:rPr dirty="0" sz="2400" spc="3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promote</a:t>
            </a:r>
            <a:r>
              <a:rPr dirty="0" sz="2400" spc="4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greater</a:t>
            </a:r>
            <a:r>
              <a:rPr dirty="0" sz="2400" spc="3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equality,</a:t>
            </a:r>
            <a:r>
              <a:rPr dirty="0" sz="2400" spc="40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is </a:t>
            </a:r>
            <a:r>
              <a:rPr dirty="0" sz="2400" spc="-25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amplified</a:t>
            </a:r>
            <a:r>
              <a:rPr dirty="0" sz="2400" spc="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climate</a:t>
            </a:r>
            <a:r>
              <a:rPr dirty="0" sz="2400" spc="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change</a:t>
            </a:r>
            <a:r>
              <a:rPr dirty="0" sz="2400" spc="114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puts</a:t>
            </a:r>
            <a:r>
              <a:rPr dirty="0" sz="2400" spc="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additional</a:t>
            </a:r>
            <a:r>
              <a:rPr dirty="0" sz="2400" spc="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stress</a:t>
            </a:r>
            <a:r>
              <a:rPr dirty="0" sz="2400" spc="1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on</a:t>
            </a:r>
            <a:r>
              <a:rPr dirty="0" sz="2400" spc="1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social</a:t>
            </a:r>
            <a:r>
              <a:rPr dirty="0" sz="2400" spc="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protection</a:t>
            </a:r>
            <a:r>
              <a:rPr dirty="0" sz="2400" spc="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systems</a:t>
            </a:r>
            <a:r>
              <a:rPr dirty="0" sz="2400" spc="9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(Markkanen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&amp;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Anger-Kraavi,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2019)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973" y="1142276"/>
            <a:ext cx="11900535" cy="634365"/>
          </a:xfrm>
          <a:prstGeom prst="rect"/>
          <a:solidFill>
            <a:srgbClr val="DEEBF7"/>
          </a:solidFill>
          <a:ln w="9525">
            <a:solidFill>
              <a:srgbClr val="45E281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14425">
              <a:lnSpc>
                <a:spcPts val="4405"/>
              </a:lnSpc>
            </a:pPr>
            <a:r>
              <a:rPr dirty="0" sz="4000" spc="-20">
                <a:solidFill>
                  <a:srgbClr val="5B9BD4"/>
                </a:solidFill>
              </a:rPr>
              <a:t>Impact</a:t>
            </a:r>
            <a:r>
              <a:rPr dirty="0" sz="4000" spc="-135">
                <a:solidFill>
                  <a:srgbClr val="5B9BD4"/>
                </a:solidFill>
              </a:rPr>
              <a:t> </a:t>
            </a:r>
            <a:r>
              <a:rPr dirty="0" sz="4000">
                <a:solidFill>
                  <a:srgbClr val="5B9BD4"/>
                </a:solidFill>
              </a:rPr>
              <a:t>of</a:t>
            </a:r>
            <a:r>
              <a:rPr dirty="0" sz="4000" spc="-95">
                <a:solidFill>
                  <a:srgbClr val="5B9BD4"/>
                </a:solidFill>
              </a:rPr>
              <a:t> </a:t>
            </a:r>
            <a:r>
              <a:rPr dirty="0" sz="4000" spc="-50">
                <a:solidFill>
                  <a:srgbClr val="FF0000"/>
                </a:solidFill>
              </a:rPr>
              <a:t>COVID-</a:t>
            </a:r>
            <a:r>
              <a:rPr dirty="0" sz="4000">
                <a:solidFill>
                  <a:srgbClr val="FF0000"/>
                </a:solidFill>
              </a:rPr>
              <a:t>19</a:t>
            </a:r>
            <a:r>
              <a:rPr dirty="0" sz="4000" spc="-135">
                <a:solidFill>
                  <a:srgbClr val="FF0000"/>
                </a:solidFill>
              </a:rPr>
              <a:t> </a:t>
            </a:r>
            <a:r>
              <a:rPr dirty="0" sz="4000">
                <a:solidFill>
                  <a:srgbClr val="5B9BD4"/>
                </a:solidFill>
              </a:rPr>
              <a:t>on</a:t>
            </a:r>
            <a:r>
              <a:rPr dirty="0" sz="4000" spc="-130">
                <a:solidFill>
                  <a:srgbClr val="5B9BD4"/>
                </a:solidFill>
              </a:rPr>
              <a:t> </a:t>
            </a:r>
            <a:r>
              <a:rPr dirty="0" sz="4000" spc="-30">
                <a:solidFill>
                  <a:srgbClr val="5B9BD4"/>
                </a:solidFill>
              </a:rPr>
              <a:t>Inequalities</a:t>
            </a:r>
            <a:r>
              <a:rPr dirty="0" sz="4000" spc="-130">
                <a:solidFill>
                  <a:srgbClr val="5B9BD4"/>
                </a:solidFill>
              </a:rPr>
              <a:t> </a:t>
            </a:r>
            <a:r>
              <a:rPr dirty="0" sz="4000">
                <a:solidFill>
                  <a:srgbClr val="5B9BD4"/>
                </a:solidFill>
              </a:rPr>
              <a:t>in</a:t>
            </a:r>
            <a:r>
              <a:rPr dirty="0" sz="4000" spc="-120">
                <a:solidFill>
                  <a:srgbClr val="5B9BD4"/>
                </a:solidFill>
              </a:rPr>
              <a:t> </a:t>
            </a:r>
            <a:r>
              <a:rPr dirty="0" sz="4000">
                <a:solidFill>
                  <a:srgbClr val="5B9BD4"/>
                </a:solidFill>
              </a:rPr>
              <a:t>the</a:t>
            </a:r>
            <a:r>
              <a:rPr dirty="0" sz="4000" spc="-135">
                <a:solidFill>
                  <a:srgbClr val="5B9BD4"/>
                </a:solidFill>
              </a:rPr>
              <a:t> </a:t>
            </a:r>
            <a:r>
              <a:rPr dirty="0" sz="4000" spc="-10">
                <a:solidFill>
                  <a:srgbClr val="5B9BD4"/>
                </a:solidFill>
              </a:rPr>
              <a:t>region</a:t>
            </a:r>
            <a:endParaRPr sz="4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89971" y="74434"/>
            <a:ext cx="1856104" cy="106805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121" y="151435"/>
            <a:ext cx="1657120" cy="75016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47932" y="225236"/>
            <a:ext cx="2085318" cy="6391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789" y="244630"/>
            <a:ext cx="2529536" cy="58803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65097" y="189823"/>
            <a:ext cx="1845526" cy="738833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142798" y="1891144"/>
            <a:ext cx="5652135" cy="4771390"/>
            <a:chOff x="142798" y="1891144"/>
            <a:chExt cx="5652135" cy="4771390"/>
          </a:xfrm>
        </p:grpSpPr>
        <p:sp>
          <p:nvSpPr>
            <p:cNvPr id="9" name="object 9" descr=""/>
            <p:cNvSpPr/>
            <p:nvPr/>
          </p:nvSpPr>
          <p:spPr>
            <a:xfrm>
              <a:off x="145973" y="1894319"/>
              <a:ext cx="5645785" cy="4765040"/>
            </a:xfrm>
            <a:custGeom>
              <a:avLst/>
              <a:gdLst/>
              <a:ahLst/>
              <a:cxnLst/>
              <a:rect l="l" t="t" r="r" b="b"/>
              <a:pathLst>
                <a:path w="5645785" h="4765040">
                  <a:moveTo>
                    <a:pt x="5645277" y="0"/>
                  </a:moveTo>
                  <a:lnTo>
                    <a:pt x="0" y="0"/>
                  </a:lnTo>
                  <a:lnTo>
                    <a:pt x="0" y="4764913"/>
                  </a:lnTo>
                  <a:lnTo>
                    <a:pt x="5645277" y="4764913"/>
                  </a:lnTo>
                  <a:lnTo>
                    <a:pt x="5645277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45973" y="1894319"/>
              <a:ext cx="5645785" cy="4765040"/>
            </a:xfrm>
            <a:custGeom>
              <a:avLst/>
              <a:gdLst/>
              <a:ahLst/>
              <a:cxnLst/>
              <a:rect l="l" t="t" r="r" b="b"/>
              <a:pathLst>
                <a:path w="5645785" h="4765040">
                  <a:moveTo>
                    <a:pt x="0" y="4764913"/>
                  </a:moveTo>
                  <a:lnTo>
                    <a:pt x="5645277" y="4764913"/>
                  </a:lnTo>
                  <a:lnTo>
                    <a:pt x="5645277" y="0"/>
                  </a:lnTo>
                  <a:lnTo>
                    <a:pt x="0" y="0"/>
                  </a:lnTo>
                  <a:lnTo>
                    <a:pt x="0" y="4764913"/>
                  </a:lnTo>
                  <a:close/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4183126" y="3944492"/>
            <a:ext cx="1529715" cy="574675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12700" marR="5080" indent="42545">
              <a:lnSpc>
                <a:spcPct val="80000"/>
              </a:lnSpc>
              <a:spcBef>
                <a:spcPts val="585"/>
              </a:spcBef>
              <a:tabLst>
                <a:tab pos="1127760" algn="l"/>
              </a:tabLst>
            </a:pPr>
            <a:r>
              <a:rPr dirty="0" sz="2000" spc="-10">
                <a:latin typeface="Calibri"/>
                <a:cs typeface="Calibri"/>
              </a:rPr>
              <a:t>halted,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and </a:t>
            </a:r>
            <a:r>
              <a:rPr dirty="0" sz="2000">
                <a:latin typeface="Calibri"/>
                <a:cs typeface="Calibri"/>
              </a:rPr>
              <a:t>dependent</a:t>
            </a:r>
            <a:r>
              <a:rPr dirty="0" sz="2000" spc="32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24739" y="2226691"/>
            <a:ext cx="5489575" cy="4010660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algn="just" marL="238760" marR="6350" indent="-226695">
              <a:lnSpc>
                <a:spcPts val="1920"/>
              </a:lnSpc>
              <a:spcBef>
                <a:spcPts val="56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000" spc="-20">
                <a:latin typeface="Calibri"/>
                <a:cs typeface="Calibri"/>
              </a:rPr>
              <a:t>COVID-</a:t>
            </a:r>
            <a:r>
              <a:rPr dirty="0" sz="2000">
                <a:latin typeface="Calibri"/>
                <a:cs typeface="Calibri"/>
              </a:rPr>
              <a:t>19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pandemic</a:t>
            </a:r>
            <a:r>
              <a:rPr dirty="0" sz="2000" spc="10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severe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negative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affected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the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economic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health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issues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all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sectors</a:t>
            </a:r>
            <a:endParaRPr sz="2000">
              <a:latin typeface="Calibri"/>
              <a:cs typeface="Calibri"/>
            </a:endParaRPr>
          </a:p>
          <a:p>
            <a:pPr algn="just" marL="238760" marR="5080" indent="-226695">
              <a:lnSpc>
                <a:spcPct val="80000"/>
              </a:lnSpc>
              <a:spcBef>
                <a:spcPts val="102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pandemic's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impact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has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rippled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across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Europe,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casting</a:t>
            </a:r>
            <a:r>
              <a:rPr dirty="0" sz="2000" spc="390">
                <a:latin typeface="Calibri"/>
                <a:cs typeface="Calibri"/>
              </a:rPr>
              <a:t>     </a:t>
            </a:r>
            <a:r>
              <a:rPr dirty="0" sz="2000">
                <a:latin typeface="Calibri"/>
                <a:cs typeface="Calibri"/>
              </a:rPr>
              <a:t>disparities</a:t>
            </a:r>
            <a:r>
              <a:rPr dirty="0" sz="2000" spc="254">
                <a:latin typeface="Calibri"/>
                <a:cs typeface="Calibri"/>
              </a:rPr>
              <a:t>  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254">
                <a:latin typeface="Calibri"/>
                <a:cs typeface="Calibri"/>
              </a:rPr>
              <a:t>   </a:t>
            </a:r>
            <a:r>
              <a:rPr dirty="0" sz="2000">
                <a:latin typeface="Calibri"/>
                <a:cs typeface="Calibri"/>
              </a:rPr>
              <a:t>exacerbating</a:t>
            </a:r>
            <a:r>
              <a:rPr dirty="0" sz="2000" spc="250">
                <a:latin typeface="Calibri"/>
                <a:cs typeface="Calibri"/>
              </a:rPr>
              <a:t>   </a:t>
            </a:r>
            <a:r>
              <a:rPr dirty="0" sz="2000" spc="-25">
                <a:latin typeface="Calibri"/>
                <a:cs typeface="Calibri"/>
              </a:rPr>
              <a:t>the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challenges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achieving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specific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targets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SDG 	10.</a:t>
            </a:r>
            <a:endParaRPr sz="2000">
              <a:latin typeface="Calibri"/>
              <a:cs typeface="Calibri"/>
            </a:endParaRPr>
          </a:p>
          <a:p>
            <a:pPr marL="240665" marR="1723389" indent="-228600">
              <a:lnSpc>
                <a:spcPct val="8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1187450" algn="l"/>
                <a:tab pos="1938655" algn="l"/>
                <a:tab pos="2543810" algn="l"/>
              </a:tabLst>
            </a:pPr>
            <a:r>
              <a:rPr dirty="0" sz="2000" spc="-10">
                <a:latin typeface="Calibri"/>
                <a:cs typeface="Calibri"/>
              </a:rPr>
              <a:t>There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was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an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economies </a:t>
            </a:r>
            <a:r>
              <a:rPr dirty="0" sz="2000">
                <a:latin typeface="Calibri"/>
                <a:cs typeface="Calibri"/>
              </a:rPr>
              <a:t>unemployment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surged,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countries </a:t>
            </a:r>
            <a:r>
              <a:rPr dirty="0" sz="2000">
                <a:latin typeface="Calibri"/>
                <a:cs typeface="Calibri"/>
              </a:rPr>
              <a:t>sectors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like</a:t>
            </a:r>
            <a:r>
              <a:rPr dirty="0" sz="2000" spc="-10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tourism</a:t>
            </a:r>
            <a:endParaRPr sz="2000">
              <a:latin typeface="Calibri"/>
              <a:cs typeface="Calibri"/>
            </a:endParaRPr>
          </a:p>
          <a:p>
            <a:pPr marL="240665" marR="6350" indent="-228600">
              <a:lnSpc>
                <a:spcPct val="80000"/>
              </a:lnSpc>
              <a:spcBef>
                <a:spcPts val="1000"/>
              </a:spcBef>
              <a:buFont typeface="Arial MT"/>
              <a:buChar char="•"/>
              <a:tabLst>
                <a:tab pos="240665" algn="l"/>
                <a:tab pos="865505" algn="l"/>
                <a:tab pos="1265555" algn="l"/>
                <a:tab pos="1795780" algn="l"/>
                <a:tab pos="3170555" algn="l"/>
                <a:tab pos="4119879" algn="l"/>
              </a:tabLst>
            </a:pPr>
            <a:r>
              <a:rPr dirty="0" sz="2000" spc="-25">
                <a:latin typeface="Calibri"/>
                <a:cs typeface="Calibri"/>
              </a:rPr>
              <a:t>40%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of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population,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already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economically </a:t>
            </a:r>
            <a:r>
              <a:rPr dirty="0" sz="2000">
                <a:latin typeface="Calibri"/>
                <a:cs typeface="Calibri"/>
              </a:rPr>
              <a:t>vulnerable,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faced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even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graver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uncertainties</a:t>
            </a:r>
            <a:endParaRPr sz="2000">
              <a:latin typeface="Calibri"/>
              <a:cs typeface="Calibri"/>
            </a:endParaRPr>
          </a:p>
          <a:p>
            <a:pPr algn="just" marL="238760" marR="6350" indent="-226695">
              <a:lnSpc>
                <a:spcPts val="1920"/>
              </a:lnSpc>
              <a:spcBef>
                <a:spcPts val="99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36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relates</a:t>
            </a:r>
            <a:r>
              <a:rPr dirty="0" sz="2000" spc="37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36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social</a:t>
            </a:r>
            <a:r>
              <a:rPr dirty="0" sz="2000" spc="35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365">
                <a:latin typeface="Calibri"/>
                <a:cs typeface="Calibri"/>
              </a:rPr>
              <a:t>    </a:t>
            </a:r>
            <a:r>
              <a:rPr dirty="0" sz="2000">
                <a:latin typeface="Calibri"/>
                <a:cs typeface="Calibri"/>
              </a:rPr>
              <a:t>economic</a:t>
            </a:r>
            <a:r>
              <a:rPr dirty="0" sz="2000" spc="365">
                <a:latin typeface="Calibri"/>
                <a:cs typeface="Calibri"/>
              </a:rPr>
              <a:t>  </a:t>
            </a:r>
            <a:r>
              <a:rPr dirty="0" sz="2000" spc="-25">
                <a:latin typeface="Calibri"/>
                <a:cs typeface="Calibri"/>
              </a:rPr>
              <a:t>the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pandemic's</a:t>
            </a:r>
            <a:r>
              <a:rPr dirty="0" sz="2000" spc="9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disproportionate</a:t>
            </a:r>
            <a:r>
              <a:rPr dirty="0" sz="2000" spc="10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health</a:t>
            </a:r>
            <a:r>
              <a:rPr dirty="0" sz="2000" spc="10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among</a:t>
            </a:r>
            <a:r>
              <a:rPr dirty="0" sz="2000" spc="95">
                <a:latin typeface="Calibri"/>
                <a:cs typeface="Calibri"/>
              </a:rPr>
              <a:t>  </a:t>
            </a:r>
            <a:r>
              <a:rPr dirty="0" sz="2000" spc="-25">
                <a:latin typeface="Calibri"/>
                <a:cs typeface="Calibri"/>
              </a:rPr>
              <a:t>the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minority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communities</a:t>
            </a:r>
            <a:r>
              <a:rPr dirty="0" sz="2000" spc="3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3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higher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mortality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rates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5945378" y="1891144"/>
            <a:ext cx="6104255" cy="4771390"/>
            <a:chOff x="5945378" y="1891144"/>
            <a:chExt cx="6104255" cy="4771390"/>
          </a:xfrm>
        </p:grpSpPr>
        <p:sp>
          <p:nvSpPr>
            <p:cNvPr id="14" name="object 14" descr=""/>
            <p:cNvSpPr/>
            <p:nvPr/>
          </p:nvSpPr>
          <p:spPr>
            <a:xfrm>
              <a:off x="5948553" y="1894319"/>
              <a:ext cx="6097905" cy="4765040"/>
            </a:xfrm>
            <a:custGeom>
              <a:avLst/>
              <a:gdLst/>
              <a:ahLst/>
              <a:cxnLst/>
              <a:rect l="l" t="t" r="r" b="b"/>
              <a:pathLst>
                <a:path w="6097905" h="4765040">
                  <a:moveTo>
                    <a:pt x="6097524" y="0"/>
                  </a:moveTo>
                  <a:lnTo>
                    <a:pt x="0" y="0"/>
                  </a:lnTo>
                  <a:lnTo>
                    <a:pt x="0" y="4764913"/>
                  </a:lnTo>
                  <a:lnTo>
                    <a:pt x="6097524" y="4764913"/>
                  </a:lnTo>
                  <a:lnTo>
                    <a:pt x="6097524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948553" y="1894319"/>
              <a:ext cx="6097905" cy="4765040"/>
            </a:xfrm>
            <a:custGeom>
              <a:avLst/>
              <a:gdLst/>
              <a:ahLst/>
              <a:cxnLst/>
              <a:rect l="l" t="t" r="r" b="b"/>
              <a:pathLst>
                <a:path w="6097905" h="4765040">
                  <a:moveTo>
                    <a:pt x="0" y="4764913"/>
                  </a:moveTo>
                  <a:lnTo>
                    <a:pt x="6097524" y="4764913"/>
                  </a:lnTo>
                  <a:lnTo>
                    <a:pt x="6097524" y="0"/>
                  </a:lnTo>
                  <a:lnTo>
                    <a:pt x="0" y="0"/>
                  </a:lnTo>
                  <a:lnTo>
                    <a:pt x="0" y="4764913"/>
                  </a:lnTo>
                  <a:close/>
                </a:path>
              </a:pathLst>
            </a:custGeom>
            <a:ln w="635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6028182" y="1911476"/>
            <a:ext cx="5918835" cy="4665345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algn="just" marL="241300" marR="67945" indent="-228600">
              <a:lnSpc>
                <a:spcPts val="2380"/>
              </a:lnSpc>
              <a:spcBef>
                <a:spcPts val="39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pandemic's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pivot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remote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learning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exposed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digital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divide,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particularly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evident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countries </a:t>
            </a:r>
            <a:r>
              <a:rPr dirty="0" sz="2200">
                <a:latin typeface="Calibri"/>
                <a:cs typeface="Calibri"/>
              </a:rPr>
              <a:t>like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Greece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Portugal</a:t>
            </a:r>
            <a:endParaRPr sz="2200">
              <a:latin typeface="Calibri"/>
              <a:cs typeface="Calibri"/>
            </a:endParaRPr>
          </a:p>
          <a:p>
            <a:pPr algn="just" marL="241300" marR="237490" indent="-228600">
              <a:lnSpc>
                <a:spcPts val="2380"/>
              </a:lnSpc>
              <a:spcBef>
                <a:spcPts val="98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Migration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central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theme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target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10.7,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took </a:t>
            </a:r>
            <a:r>
              <a:rPr dirty="0" sz="2200">
                <a:latin typeface="Calibri"/>
                <a:cs typeface="Calibri"/>
              </a:rPr>
              <a:t>on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new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dimensions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pandemic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era</a:t>
            </a:r>
            <a:endParaRPr sz="2200">
              <a:latin typeface="Calibri"/>
              <a:cs typeface="Calibri"/>
            </a:endParaRPr>
          </a:p>
          <a:p>
            <a:pPr algn="just" marL="241300" marR="5080" indent="-228600">
              <a:lnSpc>
                <a:spcPct val="90000"/>
              </a:lnSpc>
              <a:spcBef>
                <a:spcPts val="96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pandemic's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disruptions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underscored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need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ensure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safe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orderly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mobility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people, safeguarding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rights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dignity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migrants</a:t>
            </a:r>
            <a:endParaRPr sz="2200">
              <a:latin typeface="Calibri"/>
              <a:cs typeface="Calibri"/>
            </a:endParaRPr>
          </a:p>
          <a:p>
            <a:pPr marL="241300" marR="156845" indent="-228600">
              <a:lnSpc>
                <a:spcPct val="9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>
                <a:latin typeface="Calibri"/>
                <a:cs typeface="Calibri"/>
              </a:rPr>
              <a:t>After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lockdowns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outbreaks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had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decreased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in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EU,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European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economies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had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recovered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nearly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pre-</a:t>
            </a:r>
            <a:r>
              <a:rPr dirty="0" sz="2200">
                <a:latin typeface="Calibri"/>
                <a:cs typeface="Calibri"/>
              </a:rPr>
              <a:t>pandemic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levels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with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annual </a:t>
            </a:r>
            <a:r>
              <a:rPr dirty="0" sz="2200">
                <a:latin typeface="Calibri"/>
                <a:cs typeface="Calibri"/>
              </a:rPr>
              <a:t>growth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real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GDP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per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capita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3.3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%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2022 </a:t>
            </a:r>
            <a:r>
              <a:rPr dirty="0" sz="2200">
                <a:latin typeface="Calibri"/>
                <a:cs typeface="Calibri"/>
              </a:rPr>
              <a:t>compared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with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2021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(European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Commission, 2023)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9811" y="986027"/>
            <a:ext cx="8940165" cy="1229360"/>
            <a:chOff x="19811" y="986027"/>
            <a:chExt cx="8940165" cy="1229360"/>
          </a:xfrm>
        </p:grpSpPr>
        <p:sp>
          <p:nvSpPr>
            <p:cNvPr id="3" name="object 3" descr=""/>
            <p:cNvSpPr/>
            <p:nvPr/>
          </p:nvSpPr>
          <p:spPr>
            <a:xfrm>
              <a:off x="273545" y="1174483"/>
              <a:ext cx="8681720" cy="717550"/>
            </a:xfrm>
            <a:custGeom>
              <a:avLst/>
              <a:gdLst/>
              <a:ahLst/>
              <a:cxnLst/>
              <a:rect l="l" t="t" r="r" b="b"/>
              <a:pathLst>
                <a:path w="8681720" h="717550">
                  <a:moveTo>
                    <a:pt x="8681212" y="0"/>
                  </a:moveTo>
                  <a:lnTo>
                    <a:pt x="0" y="0"/>
                  </a:lnTo>
                  <a:lnTo>
                    <a:pt x="0" y="717435"/>
                  </a:lnTo>
                  <a:lnTo>
                    <a:pt x="8681212" y="717435"/>
                  </a:lnTo>
                  <a:lnTo>
                    <a:pt x="8681212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73545" y="1174483"/>
              <a:ext cx="8681720" cy="717550"/>
            </a:xfrm>
            <a:custGeom>
              <a:avLst/>
              <a:gdLst/>
              <a:ahLst/>
              <a:cxnLst/>
              <a:rect l="l" t="t" r="r" b="b"/>
              <a:pathLst>
                <a:path w="8681720" h="717550">
                  <a:moveTo>
                    <a:pt x="0" y="717435"/>
                  </a:moveTo>
                  <a:lnTo>
                    <a:pt x="8681212" y="717435"/>
                  </a:lnTo>
                  <a:lnTo>
                    <a:pt x="8681212" y="0"/>
                  </a:lnTo>
                  <a:lnTo>
                    <a:pt x="0" y="0"/>
                  </a:lnTo>
                  <a:lnTo>
                    <a:pt x="0" y="717435"/>
                  </a:lnTo>
                  <a:close/>
                </a:path>
              </a:pathLst>
            </a:custGeom>
            <a:ln w="9525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1" y="986027"/>
              <a:ext cx="3996690" cy="122910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2450" y="1115008"/>
            <a:ext cx="330327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66FF"/>
                </a:solidFill>
              </a:rPr>
              <a:t>1.</a:t>
            </a:r>
            <a:r>
              <a:rPr dirty="0" spc="-90">
                <a:solidFill>
                  <a:srgbClr val="0066FF"/>
                </a:solidFill>
              </a:rPr>
              <a:t> </a:t>
            </a:r>
            <a:r>
              <a:rPr dirty="0" spc="-45">
                <a:solidFill>
                  <a:srgbClr val="0066FF"/>
                </a:solidFill>
              </a:rPr>
              <a:t>Introduction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80667" y="74434"/>
            <a:ext cx="1449287" cy="1068057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121" y="151435"/>
            <a:ext cx="1657120" cy="750167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60505" y="237174"/>
            <a:ext cx="2085318" cy="63915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03789" y="244630"/>
            <a:ext cx="2529536" cy="58803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65097" y="189823"/>
            <a:ext cx="1845526" cy="738833"/>
          </a:xfrm>
          <a:prstGeom prst="rect">
            <a:avLst/>
          </a:prstGeom>
        </p:spPr>
      </p:pic>
      <p:grpSp>
        <p:nvGrpSpPr>
          <p:cNvPr id="12" name="object 12" descr=""/>
          <p:cNvGrpSpPr/>
          <p:nvPr/>
        </p:nvGrpSpPr>
        <p:grpSpPr>
          <a:xfrm>
            <a:off x="326313" y="1997392"/>
            <a:ext cx="8633460" cy="4533900"/>
            <a:chOff x="326313" y="1997392"/>
            <a:chExt cx="8633460" cy="4533900"/>
          </a:xfrm>
        </p:grpSpPr>
        <p:sp>
          <p:nvSpPr>
            <p:cNvPr id="13" name="object 13" descr=""/>
            <p:cNvSpPr/>
            <p:nvPr/>
          </p:nvSpPr>
          <p:spPr>
            <a:xfrm>
              <a:off x="331076" y="2002154"/>
              <a:ext cx="8623935" cy="4524375"/>
            </a:xfrm>
            <a:custGeom>
              <a:avLst/>
              <a:gdLst/>
              <a:ahLst/>
              <a:cxnLst/>
              <a:rect l="l" t="t" r="r" b="b"/>
              <a:pathLst>
                <a:path w="8623935" h="4524375">
                  <a:moveTo>
                    <a:pt x="8623681" y="0"/>
                  </a:moveTo>
                  <a:lnTo>
                    <a:pt x="0" y="0"/>
                  </a:lnTo>
                  <a:lnTo>
                    <a:pt x="0" y="4524375"/>
                  </a:lnTo>
                  <a:lnTo>
                    <a:pt x="8623681" y="4524375"/>
                  </a:lnTo>
                  <a:lnTo>
                    <a:pt x="8623681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31076" y="2002154"/>
              <a:ext cx="8623935" cy="4524375"/>
            </a:xfrm>
            <a:custGeom>
              <a:avLst/>
              <a:gdLst/>
              <a:ahLst/>
              <a:cxnLst/>
              <a:rect l="l" t="t" r="r" b="b"/>
              <a:pathLst>
                <a:path w="8623935" h="4524375">
                  <a:moveTo>
                    <a:pt x="0" y="4524375"/>
                  </a:moveTo>
                  <a:lnTo>
                    <a:pt x="8623681" y="4524375"/>
                  </a:lnTo>
                  <a:lnTo>
                    <a:pt x="8623681" y="0"/>
                  </a:lnTo>
                  <a:lnTo>
                    <a:pt x="0" y="0"/>
                  </a:lnTo>
                  <a:lnTo>
                    <a:pt x="0" y="4524375"/>
                  </a:lnTo>
                  <a:close/>
                </a:path>
              </a:pathLst>
            </a:custGeom>
            <a:ln w="9525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409752" y="2009901"/>
            <a:ext cx="8444865" cy="44164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6055" indent="-17335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86055" algn="l"/>
              </a:tabLst>
            </a:pP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2001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eight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MDG’s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were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launched,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following</a:t>
            </a:r>
            <a:endParaRPr sz="3200">
              <a:latin typeface="Calibri"/>
              <a:cs typeface="Calibri"/>
            </a:endParaRPr>
          </a:p>
          <a:p>
            <a:pPr marL="186055">
              <a:lnSpc>
                <a:spcPct val="100000"/>
              </a:lnSpc>
            </a:pPr>
            <a:r>
              <a:rPr dirty="0" sz="3200" spc="-10">
                <a:latin typeface="Calibri"/>
                <a:cs typeface="Calibri"/>
              </a:rPr>
              <a:t>pre-</a:t>
            </a:r>
            <a:r>
              <a:rPr dirty="0" sz="3200">
                <a:latin typeface="Calibri"/>
                <a:cs typeface="Calibri"/>
              </a:rPr>
              <a:t>2000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concerns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on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several</a:t>
            </a:r>
            <a:r>
              <a:rPr dirty="0" sz="3200" spc="-1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global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issues</a:t>
            </a:r>
            <a:endParaRPr sz="3200">
              <a:latin typeface="Calibri"/>
              <a:cs typeface="Calibri"/>
            </a:endParaRPr>
          </a:p>
          <a:p>
            <a:pPr marL="186055" marR="579755" indent="-173990">
              <a:lnSpc>
                <a:spcPct val="100000"/>
              </a:lnSpc>
              <a:buFont typeface="Arial MT"/>
              <a:buChar char="•"/>
              <a:tabLst>
                <a:tab pos="186055" algn="l"/>
              </a:tabLst>
            </a:pPr>
            <a:r>
              <a:rPr dirty="0" sz="3200" spc="-10">
                <a:latin typeface="Calibri"/>
                <a:cs typeface="Calibri"/>
              </a:rPr>
              <a:t>Commitments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for</a:t>
            </a:r>
            <a:r>
              <a:rPr dirty="0" sz="3200" spc="-1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international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cooperation</a:t>
            </a:r>
            <a:r>
              <a:rPr dirty="0" sz="3200" spc="-13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to </a:t>
            </a:r>
            <a:r>
              <a:rPr dirty="0" sz="3200">
                <a:latin typeface="Calibri"/>
                <a:cs typeface="Calibri"/>
              </a:rPr>
              <a:t>address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these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issues,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 spc="-35">
                <a:latin typeface="Calibri"/>
                <a:cs typeface="Calibri"/>
              </a:rPr>
              <a:t>2001-</a:t>
            </a:r>
            <a:r>
              <a:rPr dirty="0" sz="3200" spc="-20">
                <a:latin typeface="Calibri"/>
                <a:cs typeface="Calibri"/>
              </a:rPr>
              <a:t>2015</a:t>
            </a:r>
            <a:endParaRPr sz="3200">
              <a:latin typeface="Calibri"/>
              <a:cs typeface="Calibri"/>
            </a:endParaRPr>
          </a:p>
          <a:p>
            <a:pPr marL="186055" marR="658495" indent="-173990">
              <a:lnSpc>
                <a:spcPct val="100000"/>
              </a:lnSpc>
              <a:buFont typeface="Arial MT"/>
              <a:buChar char="•"/>
              <a:tabLst>
                <a:tab pos="186055" algn="l"/>
              </a:tabLst>
            </a:pPr>
            <a:r>
              <a:rPr dirty="0" sz="3200">
                <a:latin typeface="Calibri"/>
                <a:cs typeface="Calibri"/>
              </a:rPr>
              <a:t>Emphasized</a:t>
            </a:r>
            <a:r>
              <a:rPr dirty="0" sz="3200" spc="-1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human</a:t>
            </a:r>
            <a:r>
              <a:rPr dirty="0" sz="3200" spc="-114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capital,</a:t>
            </a:r>
            <a:r>
              <a:rPr dirty="0" sz="3200" spc="-114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infrastructure</a:t>
            </a:r>
            <a:r>
              <a:rPr dirty="0" sz="3200" spc="-114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and </a:t>
            </a:r>
            <a:r>
              <a:rPr dirty="0" sz="3200">
                <a:latin typeface="Calibri"/>
                <a:cs typeface="Calibri"/>
              </a:rPr>
              <a:t>human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rights</a:t>
            </a:r>
            <a:endParaRPr sz="3200">
              <a:latin typeface="Calibri"/>
              <a:cs typeface="Calibri"/>
            </a:endParaRPr>
          </a:p>
          <a:p>
            <a:pPr marL="186055" marR="178435" indent="-17399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6055" algn="l"/>
              </a:tabLst>
            </a:pPr>
            <a:r>
              <a:rPr dirty="0" sz="3200">
                <a:latin typeface="Calibri"/>
                <a:cs typeface="Calibri"/>
              </a:rPr>
              <a:t>Close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end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period: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Uneven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progress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evident, </a:t>
            </a:r>
            <a:r>
              <a:rPr dirty="0" sz="3200">
                <a:latin typeface="Calibri"/>
                <a:cs typeface="Calibri"/>
              </a:rPr>
              <a:t>some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countries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high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achievers,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others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lagging behind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00006" y="1324343"/>
            <a:ext cx="2706116" cy="529717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973" y="1142326"/>
            <a:ext cx="11900535" cy="914400"/>
          </a:xfrm>
          <a:prstGeom prst="rect"/>
          <a:solidFill>
            <a:srgbClr val="DEEBF7"/>
          </a:solidFill>
          <a:ln w="9525">
            <a:solidFill>
              <a:srgbClr val="45E281"/>
            </a:solidFill>
          </a:ln>
        </p:spPr>
        <p:txBody>
          <a:bodyPr wrap="square" lIns="0" tIns="52069" rIns="0" bIns="0" rtlCol="0" vert="horz">
            <a:spAutoFit/>
          </a:bodyPr>
          <a:lstStyle/>
          <a:p>
            <a:pPr marL="613410">
              <a:lnSpc>
                <a:spcPct val="100000"/>
              </a:lnSpc>
              <a:spcBef>
                <a:spcPts val="409"/>
              </a:spcBef>
            </a:pPr>
            <a:r>
              <a:rPr dirty="0" spc="-25">
                <a:solidFill>
                  <a:srgbClr val="5B9BD4"/>
                </a:solidFill>
              </a:rPr>
              <a:t>Impact</a:t>
            </a:r>
            <a:r>
              <a:rPr dirty="0" spc="-150">
                <a:solidFill>
                  <a:srgbClr val="5B9BD4"/>
                </a:solidFill>
              </a:rPr>
              <a:t> </a:t>
            </a:r>
            <a:r>
              <a:rPr dirty="0">
                <a:solidFill>
                  <a:srgbClr val="5B9BD4"/>
                </a:solidFill>
              </a:rPr>
              <a:t>of</a:t>
            </a:r>
            <a:r>
              <a:rPr dirty="0" spc="-140">
                <a:solidFill>
                  <a:srgbClr val="5B9BD4"/>
                </a:solidFill>
              </a:rPr>
              <a:t> </a:t>
            </a:r>
            <a:r>
              <a:rPr dirty="0" spc="-30">
                <a:solidFill>
                  <a:srgbClr val="FF0000"/>
                </a:solidFill>
              </a:rPr>
              <a:t>CONFLICT</a:t>
            </a:r>
            <a:r>
              <a:rPr dirty="0" spc="-15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5B9BD4"/>
                </a:solidFill>
              </a:rPr>
              <a:t>on</a:t>
            </a:r>
            <a:r>
              <a:rPr dirty="0" spc="-160">
                <a:solidFill>
                  <a:srgbClr val="5B9BD4"/>
                </a:solidFill>
              </a:rPr>
              <a:t> </a:t>
            </a:r>
            <a:r>
              <a:rPr dirty="0" spc="-35">
                <a:solidFill>
                  <a:srgbClr val="5B9BD4"/>
                </a:solidFill>
              </a:rPr>
              <a:t>Inequalities</a:t>
            </a:r>
            <a:r>
              <a:rPr dirty="0" spc="-155">
                <a:solidFill>
                  <a:srgbClr val="5B9BD4"/>
                </a:solidFill>
              </a:rPr>
              <a:t> </a:t>
            </a:r>
            <a:r>
              <a:rPr dirty="0">
                <a:solidFill>
                  <a:srgbClr val="5B9BD4"/>
                </a:solidFill>
              </a:rPr>
              <a:t>in</a:t>
            </a:r>
            <a:r>
              <a:rPr dirty="0" spc="-150">
                <a:solidFill>
                  <a:srgbClr val="5B9BD4"/>
                </a:solidFill>
              </a:rPr>
              <a:t> </a:t>
            </a:r>
            <a:r>
              <a:rPr dirty="0">
                <a:solidFill>
                  <a:srgbClr val="5B9BD4"/>
                </a:solidFill>
              </a:rPr>
              <a:t>the</a:t>
            </a:r>
            <a:r>
              <a:rPr dirty="0" spc="-145">
                <a:solidFill>
                  <a:srgbClr val="5B9BD4"/>
                </a:solidFill>
              </a:rPr>
              <a:t> </a:t>
            </a:r>
            <a:r>
              <a:rPr dirty="0" spc="-10">
                <a:solidFill>
                  <a:srgbClr val="5B9BD4"/>
                </a:solidFill>
              </a:rPr>
              <a:t>region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89971" y="74434"/>
            <a:ext cx="1856104" cy="106805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121" y="151435"/>
            <a:ext cx="1657120" cy="75016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47932" y="225236"/>
            <a:ext cx="2085318" cy="6391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789" y="244630"/>
            <a:ext cx="2529536" cy="58803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65097" y="189823"/>
            <a:ext cx="1845526" cy="738833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145973" y="2210422"/>
            <a:ext cx="11900535" cy="4448810"/>
          </a:xfrm>
          <a:custGeom>
            <a:avLst/>
            <a:gdLst/>
            <a:ahLst/>
            <a:cxnLst/>
            <a:rect l="l" t="t" r="r" b="b"/>
            <a:pathLst>
              <a:path w="11900535" h="4448809">
                <a:moveTo>
                  <a:pt x="11900027" y="0"/>
                </a:moveTo>
                <a:lnTo>
                  <a:pt x="0" y="0"/>
                </a:lnTo>
                <a:lnTo>
                  <a:pt x="0" y="4448810"/>
                </a:lnTo>
                <a:lnTo>
                  <a:pt x="11900027" y="4448810"/>
                </a:lnTo>
                <a:lnTo>
                  <a:pt x="11900027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224739" y="2526030"/>
            <a:ext cx="11725275" cy="3832860"/>
          </a:xfrm>
          <a:prstGeom prst="rect">
            <a:avLst/>
          </a:prstGeom>
        </p:spPr>
        <p:txBody>
          <a:bodyPr wrap="square" lIns="0" tIns="132080" rIns="0" bIns="0" rtlCol="0" vert="horz">
            <a:spAutoFit/>
          </a:bodyPr>
          <a:lstStyle/>
          <a:p>
            <a:pPr marL="240665" marR="1211580" indent="-228600">
              <a:lnSpc>
                <a:spcPct val="70000"/>
              </a:lnSpc>
              <a:spcBef>
                <a:spcPts val="104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600">
                <a:latin typeface="Calibri"/>
                <a:cs typeface="Calibri"/>
              </a:rPr>
              <a:t>SDG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target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10.1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context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conflicts,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have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cascaded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across</a:t>
            </a:r>
            <a:r>
              <a:rPr dirty="0" sz="2600" spc="-8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borders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and </a:t>
            </a:r>
            <a:r>
              <a:rPr dirty="0" sz="2600">
                <a:latin typeface="Calibri"/>
                <a:cs typeface="Calibri"/>
              </a:rPr>
              <a:t>disrupted</a:t>
            </a:r>
            <a:r>
              <a:rPr dirty="0" sz="2600" spc="-10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economic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trade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relations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>
                <a:latin typeface="Calibri"/>
                <a:cs typeface="Calibri"/>
              </a:rPr>
              <a:t>Conflicts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have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illuminated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concerning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issues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discrimination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marginalization</a:t>
            </a:r>
            <a:endParaRPr sz="2600">
              <a:latin typeface="Calibri"/>
              <a:cs typeface="Calibri"/>
            </a:endParaRPr>
          </a:p>
          <a:p>
            <a:pPr marL="240665" marR="1252220" indent="-228600">
              <a:lnSpc>
                <a:spcPct val="7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600" spc="-10">
                <a:latin typeface="Calibri"/>
                <a:cs typeface="Calibri"/>
              </a:rPr>
              <a:t>Regarding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conflict's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divisive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nature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has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intensified</a:t>
            </a:r>
            <a:r>
              <a:rPr dirty="0" sz="2600" spc="-9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inequalities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across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various </a:t>
            </a:r>
            <a:r>
              <a:rPr dirty="0" sz="2600">
                <a:latin typeface="Calibri"/>
                <a:cs typeface="Calibri"/>
              </a:rPr>
              <a:t>demographic</a:t>
            </a:r>
            <a:r>
              <a:rPr dirty="0" sz="2600" spc="-12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dimensions</a:t>
            </a:r>
            <a:endParaRPr sz="2600">
              <a:latin typeface="Calibri"/>
              <a:cs typeface="Calibri"/>
            </a:endParaRPr>
          </a:p>
          <a:p>
            <a:pPr marL="240665" marR="5080" indent="-228600">
              <a:lnSpc>
                <a:spcPct val="70100"/>
              </a:lnSpc>
              <a:spcBef>
                <a:spcPts val="99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600">
                <a:latin typeface="Calibri"/>
                <a:cs typeface="Calibri"/>
              </a:rPr>
              <a:t>Conflict's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ripple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effects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have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disrupted</a:t>
            </a:r>
            <a:r>
              <a:rPr dirty="0" sz="2600" spc="-9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equal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opportunities,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impeding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educational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and </a:t>
            </a:r>
            <a:r>
              <a:rPr dirty="0" sz="2600">
                <a:latin typeface="Calibri"/>
                <a:cs typeface="Calibri"/>
              </a:rPr>
              <a:t>healthcare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access</a:t>
            </a:r>
            <a:r>
              <a:rPr dirty="0" sz="2600" spc="-8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for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these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vulnerable</a:t>
            </a:r>
            <a:r>
              <a:rPr dirty="0" sz="2600" spc="-8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population</a:t>
            </a:r>
            <a:endParaRPr sz="2600">
              <a:latin typeface="Calibri"/>
              <a:cs typeface="Calibri"/>
            </a:endParaRPr>
          </a:p>
          <a:p>
            <a:pPr marL="240665" marR="450215" indent="-228600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600">
                <a:latin typeface="Calibri"/>
                <a:cs typeface="Calibri"/>
              </a:rPr>
              <a:t>Unplanned</a:t>
            </a:r>
            <a:r>
              <a:rPr dirty="0" sz="2600" spc="-8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nature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migration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stemming</a:t>
            </a:r>
            <a:r>
              <a:rPr dirty="0" sz="2600" spc="-8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from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conflict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presents</a:t>
            </a:r>
            <a:r>
              <a:rPr dirty="0" sz="2600" spc="-9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challenges</a:t>
            </a:r>
            <a:r>
              <a:rPr dirty="0" sz="2600" spc="-90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for </a:t>
            </a:r>
            <a:r>
              <a:rPr dirty="0" sz="2600">
                <a:latin typeface="Calibri"/>
                <a:cs typeface="Calibri"/>
              </a:rPr>
              <a:t>hosting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nations</a:t>
            </a:r>
            <a:endParaRPr sz="2600">
              <a:latin typeface="Calibri"/>
              <a:cs typeface="Calibri"/>
            </a:endParaRPr>
          </a:p>
          <a:p>
            <a:pPr marL="240665" marR="363855" indent="-228600">
              <a:lnSpc>
                <a:spcPct val="70100"/>
              </a:lnSpc>
              <a:spcBef>
                <a:spcPts val="100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600">
                <a:latin typeface="Calibri"/>
                <a:cs typeface="Calibri"/>
              </a:rPr>
              <a:t>Conflicts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challenges</a:t>
            </a:r>
            <a:r>
              <a:rPr dirty="0" sz="2600" spc="-8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extend</a:t>
            </a:r>
            <a:r>
              <a:rPr dirty="0" sz="2600" spc="-10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across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economic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stability,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social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inclusivity,</a:t>
            </a:r>
            <a:r>
              <a:rPr dirty="0" sz="2600" spc="-8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political empowerment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973" y="1142276"/>
            <a:ext cx="11900535" cy="634365"/>
          </a:xfrm>
          <a:prstGeom prst="rect"/>
          <a:solidFill>
            <a:srgbClr val="DEEBF7"/>
          </a:solidFill>
          <a:ln w="9525">
            <a:solidFill>
              <a:srgbClr val="45E281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74115">
              <a:lnSpc>
                <a:spcPts val="4215"/>
              </a:lnSpc>
            </a:pPr>
            <a:r>
              <a:rPr dirty="0" sz="3600" spc="-20">
                <a:solidFill>
                  <a:srgbClr val="000000"/>
                </a:solidFill>
              </a:rPr>
              <a:t>Factors</a:t>
            </a:r>
            <a:r>
              <a:rPr dirty="0" sz="3600" spc="-145">
                <a:solidFill>
                  <a:srgbClr val="000000"/>
                </a:solidFill>
              </a:rPr>
              <a:t> </a:t>
            </a:r>
            <a:r>
              <a:rPr dirty="0" sz="3600">
                <a:solidFill>
                  <a:srgbClr val="000000"/>
                </a:solidFill>
              </a:rPr>
              <a:t>that</a:t>
            </a:r>
            <a:r>
              <a:rPr dirty="0" sz="3600" spc="-140">
                <a:solidFill>
                  <a:srgbClr val="000000"/>
                </a:solidFill>
              </a:rPr>
              <a:t> </a:t>
            </a:r>
            <a:r>
              <a:rPr dirty="0" sz="3600">
                <a:solidFill>
                  <a:srgbClr val="000000"/>
                </a:solidFill>
              </a:rPr>
              <a:t>have</a:t>
            </a:r>
            <a:r>
              <a:rPr dirty="0" sz="3600" spc="-135">
                <a:solidFill>
                  <a:srgbClr val="000000"/>
                </a:solidFill>
              </a:rPr>
              <a:t> </a:t>
            </a:r>
            <a:r>
              <a:rPr dirty="0" sz="3600" spc="-35">
                <a:solidFill>
                  <a:srgbClr val="000000"/>
                </a:solidFill>
              </a:rPr>
              <a:t>contributed</a:t>
            </a:r>
            <a:r>
              <a:rPr dirty="0" sz="3600" spc="-145">
                <a:solidFill>
                  <a:srgbClr val="000000"/>
                </a:solidFill>
              </a:rPr>
              <a:t> </a:t>
            </a:r>
            <a:r>
              <a:rPr dirty="0" sz="3600">
                <a:solidFill>
                  <a:srgbClr val="000000"/>
                </a:solidFill>
              </a:rPr>
              <a:t>to</a:t>
            </a:r>
            <a:r>
              <a:rPr dirty="0" sz="3600" spc="-130">
                <a:solidFill>
                  <a:srgbClr val="000000"/>
                </a:solidFill>
              </a:rPr>
              <a:t> </a:t>
            </a:r>
            <a:r>
              <a:rPr dirty="0" sz="3600" spc="-25">
                <a:solidFill>
                  <a:srgbClr val="FF0000"/>
                </a:solidFill>
              </a:rPr>
              <a:t>CONFLICT</a:t>
            </a:r>
            <a:r>
              <a:rPr dirty="0" sz="3600" spc="-140">
                <a:solidFill>
                  <a:srgbClr val="FF0000"/>
                </a:solidFill>
              </a:rPr>
              <a:t> </a:t>
            </a:r>
            <a:r>
              <a:rPr dirty="0" sz="3600">
                <a:solidFill>
                  <a:srgbClr val="000000"/>
                </a:solidFill>
              </a:rPr>
              <a:t>in</a:t>
            </a:r>
            <a:r>
              <a:rPr dirty="0" sz="3600" spc="-120">
                <a:solidFill>
                  <a:srgbClr val="000000"/>
                </a:solidFill>
              </a:rPr>
              <a:t> </a:t>
            </a:r>
            <a:r>
              <a:rPr dirty="0" sz="3600" spc="-10">
                <a:solidFill>
                  <a:srgbClr val="000000"/>
                </a:solidFill>
              </a:rPr>
              <a:t>Europe</a:t>
            </a:r>
            <a:endParaRPr sz="36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89971" y="74434"/>
            <a:ext cx="1856104" cy="106805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121" y="151435"/>
            <a:ext cx="1657120" cy="75016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47932" y="225236"/>
            <a:ext cx="2085318" cy="6391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789" y="244630"/>
            <a:ext cx="2529536" cy="58803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65097" y="189823"/>
            <a:ext cx="1845526" cy="738833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145973" y="5017579"/>
            <a:ext cx="4387215" cy="1701164"/>
          </a:xfrm>
          <a:prstGeom prst="rect">
            <a:avLst/>
          </a:prstGeom>
          <a:solidFill>
            <a:srgbClr val="5B9BD4"/>
          </a:solidFill>
          <a:ln w="12700">
            <a:solidFill>
              <a:srgbClr val="41709C"/>
            </a:solidFill>
          </a:ln>
        </p:spPr>
        <p:txBody>
          <a:bodyPr wrap="square" lIns="0" tIns="1174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25"/>
              </a:spcBef>
            </a:pPr>
            <a:endParaRPr sz="1600">
              <a:latin typeface="Times New Roman"/>
              <a:cs typeface="Times New Roman"/>
            </a:endParaRPr>
          </a:p>
          <a:p>
            <a:pPr algn="ctr" marL="223520" marR="216535" indent="5715">
              <a:lnSpc>
                <a:spcPct val="100000"/>
              </a:lnSpc>
            </a:pPr>
            <a:r>
              <a:rPr dirty="0" sz="1600">
                <a:latin typeface="Calibri"/>
                <a:cs typeface="Calibri"/>
              </a:rPr>
              <a:t>Due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Russian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Ukraine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war,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EU </a:t>
            </a:r>
            <a:r>
              <a:rPr dirty="0" sz="1600" spc="-10">
                <a:latin typeface="Calibri"/>
                <a:cs typeface="Calibri"/>
              </a:rPr>
              <a:t>received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881,220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first-</a:t>
            </a:r>
            <a:r>
              <a:rPr dirty="0" sz="1600">
                <a:latin typeface="Calibri"/>
                <a:cs typeface="Calibri"/>
              </a:rPr>
              <a:t>time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asylum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applications, </a:t>
            </a:r>
            <a:r>
              <a:rPr dirty="0" sz="1600">
                <a:latin typeface="Calibri"/>
                <a:cs typeface="Calibri"/>
              </a:rPr>
              <a:t>which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almost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64%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increase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since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2021 </a:t>
            </a:r>
            <a:r>
              <a:rPr dirty="0" sz="1600" spc="-45">
                <a:latin typeface="Calibri"/>
                <a:cs typeface="Calibri"/>
              </a:rPr>
              <a:t>(EUROSTAT,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2023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4859273" y="1995741"/>
            <a:ext cx="7190105" cy="4726305"/>
            <a:chOff x="4859273" y="1995741"/>
            <a:chExt cx="7190105" cy="4726305"/>
          </a:xfrm>
        </p:grpSpPr>
        <p:sp>
          <p:nvSpPr>
            <p:cNvPr id="10" name="object 10" descr=""/>
            <p:cNvSpPr/>
            <p:nvPr/>
          </p:nvSpPr>
          <p:spPr>
            <a:xfrm>
              <a:off x="4862448" y="1998916"/>
              <a:ext cx="7183755" cy="4719955"/>
            </a:xfrm>
            <a:custGeom>
              <a:avLst/>
              <a:gdLst/>
              <a:ahLst/>
              <a:cxnLst/>
              <a:rect l="l" t="t" r="r" b="b"/>
              <a:pathLst>
                <a:path w="7183755" h="4719955">
                  <a:moveTo>
                    <a:pt x="7183628" y="0"/>
                  </a:moveTo>
                  <a:lnTo>
                    <a:pt x="0" y="0"/>
                  </a:lnTo>
                  <a:lnTo>
                    <a:pt x="0" y="4719701"/>
                  </a:lnTo>
                  <a:lnTo>
                    <a:pt x="7183628" y="4719701"/>
                  </a:lnTo>
                  <a:lnTo>
                    <a:pt x="7183628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862448" y="1998916"/>
              <a:ext cx="7183755" cy="4719955"/>
            </a:xfrm>
            <a:custGeom>
              <a:avLst/>
              <a:gdLst/>
              <a:ahLst/>
              <a:cxnLst/>
              <a:rect l="l" t="t" r="r" b="b"/>
              <a:pathLst>
                <a:path w="7183755" h="4719955">
                  <a:moveTo>
                    <a:pt x="0" y="4719701"/>
                  </a:moveTo>
                  <a:lnTo>
                    <a:pt x="7183628" y="4719701"/>
                  </a:lnTo>
                  <a:lnTo>
                    <a:pt x="7183628" y="0"/>
                  </a:lnTo>
                  <a:lnTo>
                    <a:pt x="0" y="0"/>
                  </a:lnTo>
                  <a:lnTo>
                    <a:pt x="0" y="4719701"/>
                  </a:lnTo>
                  <a:close/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5228335" y="5554472"/>
            <a:ext cx="259334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>
                <a:latin typeface="Calibri"/>
                <a:cs typeface="Calibri"/>
              </a:rPr>
              <a:t>countries</a:t>
            </a:r>
            <a:r>
              <a:rPr dirty="0" sz="2300" spc="-9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like</a:t>
            </a:r>
            <a:r>
              <a:rPr dirty="0" sz="2300" spc="-110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Ukraine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941823" y="2048382"/>
            <a:ext cx="7027545" cy="42335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297815" marR="5080" indent="-28575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2300">
                <a:latin typeface="Calibri"/>
                <a:cs typeface="Calibri"/>
              </a:rPr>
              <a:t>Unprecedented</a:t>
            </a:r>
            <a:r>
              <a:rPr dirty="0" sz="2300" spc="47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surge</a:t>
            </a:r>
            <a:r>
              <a:rPr dirty="0" sz="2300" spc="47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of</a:t>
            </a:r>
            <a:r>
              <a:rPr dirty="0" sz="2300" spc="47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migration</a:t>
            </a:r>
            <a:r>
              <a:rPr dirty="0" sz="2300" spc="47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into</a:t>
            </a:r>
            <a:r>
              <a:rPr dirty="0" sz="2300" spc="47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the</a:t>
            </a:r>
            <a:r>
              <a:rPr dirty="0" sz="2300" spc="470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European </a:t>
            </a:r>
            <a:r>
              <a:rPr dirty="0" sz="2300" spc="-10">
                <a:latin typeface="Calibri"/>
                <a:cs typeface="Calibri"/>
              </a:rPr>
              <a:t>	</a:t>
            </a:r>
            <a:r>
              <a:rPr dirty="0" sz="2300">
                <a:latin typeface="Calibri"/>
                <a:cs typeface="Calibri"/>
              </a:rPr>
              <a:t>Union</a:t>
            </a:r>
            <a:r>
              <a:rPr dirty="0" sz="2300" spc="33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has</a:t>
            </a:r>
            <a:r>
              <a:rPr dirty="0" sz="2300" spc="33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taken</a:t>
            </a:r>
            <a:r>
              <a:rPr dirty="0" sz="2300" spc="33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place</a:t>
            </a:r>
            <a:r>
              <a:rPr dirty="0" sz="2300" spc="34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due</a:t>
            </a:r>
            <a:r>
              <a:rPr dirty="0" sz="2300" spc="33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to</a:t>
            </a:r>
            <a:r>
              <a:rPr dirty="0" sz="2300" spc="34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several</a:t>
            </a:r>
            <a:r>
              <a:rPr dirty="0" sz="2300" spc="32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conflicts</a:t>
            </a:r>
            <a:r>
              <a:rPr dirty="0" sz="2300" spc="345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around </a:t>
            </a:r>
            <a:r>
              <a:rPr dirty="0" sz="2300" spc="-10">
                <a:latin typeface="Calibri"/>
                <a:cs typeface="Calibri"/>
              </a:rPr>
              <a:t>	</a:t>
            </a:r>
            <a:r>
              <a:rPr dirty="0" sz="2300">
                <a:latin typeface="Calibri"/>
                <a:cs typeface="Calibri"/>
              </a:rPr>
              <a:t>the</a:t>
            </a:r>
            <a:r>
              <a:rPr dirty="0" sz="2300" spc="-4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world</a:t>
            </a:r>
            <a:r>
              <a:rPr dirty="0" sz="2300" spc="-4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(Syria,</a:t>
            </a:r>
            <a:r>
              <a:rPr dirty="0" sz="2300" spc="-60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Afghanistan,</a:t>
            </a:r>
            <a:r>
              <a:rPr dirty="0" sz="2300" spc="-45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Venezuela)</a:t>
            </a:r>
            <a:endParaRPr sz="2300">
              <a:latin typeface="Calibri"/>
              <a:cs typeface="Calibri"/>
            </a:endParaRPr>
          </a:p>
          <a:p>
            <a:pPr algn="just" marL="297815" marR="6985" indent="-28575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2300">
                <a:latin typeface="Calibri"/>
                <a:cs typeface="Calibri"/>
              </a:rPr>
              <a:t>Russian</a:t>
            </a:r>
            <a:r>
              <a:rPr dirty="0" sz="2300" spc="180">
                <a:latin typeface="Calibri"/>
                <a:cs typeface="Calibri"/>
              </a:rPr>
              <a:t>  </a:t>
            </a:r>
            <a:r>
              <a:rPr dirty="0" sz="2300">
                <a:latin typeface="Calibri"/>
                <a:cs typeface="Calibri"/>
              </a:rPr>
              <a:t>invasion</a:t>
            </a:r>
            <a:r>
              <a:rPr dirty="0" sz="2300" spc="180">
                <a:latin typeface="Calibri"/>
                <a:cs typeface="Calibri"/>
              </a:rPr>
              <a:t>  </a:t>
            </a:r>
            <a:r>
              <a:rPr dirty="0" sz="2300">
                <a:latin typeface="Calibri"/>
                <a:cs typeface="Calibri"/>
              </a:rPr>
              <a:t>of</a:t>
            </a:r>
            <a:r>
              <a:rPr dirty="0" sz="2300" spc="185">
                <a:latin typeface="Calibri"/>
                <a:cs typeface="Calibri"/>
              </a:rPr>
              <a:t>  </a:t>
            </a:r>
            <a:r>
              <a:rPr dirty="0" sz="2300">
                <a:latin typeface="Calibri"/>
                <a:cs typeface="Calibri"/>
              </a:rPr>
              <a:t>Ukraine</a:t>
            </a:r>
            <a:r>
              <a:rPr dirty="0" sz="2300" spc="185">
                <a:latin typeface="Calibri"/>
                <a:cs typeface="Calibri"/>
              </a:rPr>
              <a:t>  </a:t>
            </a:r>
            <a:r>
              <a:rPr dirty="0" sz="2300">
                <a:latin typeface="Calibri"/>
                <a:cs typeface="Calibri"/>
              </a:rPr>
              <a:t>started</a:t>
            </a:r>
            <a:r>
              <a:rPr dirty="0" sz="2300" spc="185">
                <a:latin typeface="Calibri"/>
                <a:cs typeface="Calibri"/>
              </a:rPr>
              <a:t>  </a:t>
            </a:r>
            <a:r>
              <a:rPr dirty="0" sz="2300">
                <a:latin typeface="Calibri"/>
                <a:cs typeface="Calibri"/>
              </a:rPr>
              <a:t>in</a:t>
            </a:r>
            <a:r>
              <a:rPr dirty="0" sz="2300" spc="180">
                <a:latin typeface="Calibri"/>
                <a:cs typeface="Calibri"/>
              </a:rPr>
              <a:t>  </a:t>
            </a:r>
            <a:r>
              <a:rPr dirty="0" sz="2300">
                <a:latin typeface="Calibri"/>
                <a:cs typeface="Calibri"/>
              </a:rPr>
              <a:t>2022,</a:t>
            </a:r>
            <a:r>
              <a:rPr dirty="0" sz="2300" spc="180">
                <a:latin typeface="Calibri"/>
                <a:cs typeface="Calibri"/>
              </a:rPr>
              <a:t>  </a:t>
            </a:r>
            <a:r>
              <a:rPr dirty="0" sz="2300" spc="-20">
                <a:latin typeface="Calibri"/>
                <a:cs typeface="Calibri"/>
              </a:rPr>
              <a:t>many </a:t>
            </a:r>
            <a:r>
              <a:rPr dirty="0" sz="2300" spc="-20">
                <a:latin typeface="Calibri"/>
                <a:cs typeface="Calibri"/>
              </a:rPr>
              <a:t>	</a:t>
            </a:r>
            <a:r>
              <a:rPr dirty="0" sz="2300">
                <a:latin typeface="Calibri"/>
                <a:cs typeface="Calibri"/>
              </a:rPr>
              <a:t>people</a:t>
            </a:r>
            <a:r>
              <a:rPr dirty="0" sz="2300" spc="13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have</a:t>
            </a:r>
            <a:r>
              <a:rPr dirty="0" sz="2300" spc="13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been</a:t>
            </a:r>
            <a:r>
              <a:rPr dirty="0" sz="2300" spc="15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fleeing</a:t>
            </a:r>
            <a:r>
              <a:rPr dirty="0" sz="2300" spc="15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the</a:t>
            </a:r>
            <a:r>
              <a:rPr dirty="0" sz="2300" spc="14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war</a:t>
            </a:r>
            <a:r>
              <a:rPr dirty="0" sz="2300" spc="16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to</a:t>
            </a:r>
            <a:r>
              <a:rPr dirty="0" sz="2300" spc="14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seek</a:t>
            </a:r>
            <a:r>
              <a:rPr dirty="0" sz="2300" spc="14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protection</a:t>
            </a:r>
            <a:r>
              <a:rPr dirty="0" sz="2300" spc="140">
                <a:latin typeface="Calibri"/>
                <a:cs typeface="Calibri"/>
              </a:rPr>
              <a:t> </a:t>
            </a:r>
            <a:r>
              <a:rPr dirty="0" sz="2300" spc="-25">
                <a:latin typeface="Calibri"/>
                <a:cs typeface="Calibri"/>
              </a:rPr>
              <a:t>in </a:t>
            </a:r>
            <a:r>
              <a:rPr dirty="0" sz="2300" spc="-25">
                <a:latin typeface="Calibri"/>
                <a:cs typeface="Calibri"/>
              </a:rPr>
              <a:t>	</a:t>
            </a:r>
            <a:r>
              <a:rPr dirty="0" sz="2300">
                <a:latin typeface="Calibri"/>
                <a:cs typeface="Calibri"/>
              </a:rPr>
              <a:t>the</a:t>
            </a:r>
            <a:r>
              <a:rPr dirty="0" sz="2300" spc="-30">
                <a:latin typeface="Calibri"/>
                <a:cs typeface="Calibri"/>
              </a:rPr>
              <a:t> </a:t>
            </a:r>
            <a:r>
              <a:rPr dirty="0" sz="2300" spc="-25">
                <a:latin typeface="Calibri"/>
                <a:cs typeface="Calibri"/>
              </a:rPr>
              <a:t>EU.</a:t>
            </a:r>
            <a:endParaRPr sz="2300">
              <a:latin typeface="Calibri"/>
              <a:cs typeface="Calibri"/>
            </a:endParaRPr>
          </a:p>
          <a:p>
            <a:pPr algn="just" marL="297815" marR="6350" indent="-28575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2300">
                <a:latin typeface="Calibri"/>
                <a:cs typeface="Calibri"/>
              </a:rPr>
              <a:t>The</a:t>
            </a:r>
            <a:r>
              <a:rPr dirty="0" sz="2300" spc="-4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economic</a:t>
            </a:r>
            <a:r>
              <a:rPr dirty="0" sz="2300" spc="-4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repercussions,</a:t>
            </a:r>
            <a:r>
              <a:rPr dirty="0" sz="2300" spc="-3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which</a:t>
            </a:r>
            <a:r>
              <a:rPr dirty="0" sz="2300" spc="-3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in</a:t>
            </a:r>
            <a:r>
              <a:rPr dirty="0" sz="2300" spc="-3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the</a:t>
            </a:r>
            <a:r>
              <a:rPr dirty="0" sz="2300" spc="-35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context</a:t>
            </a:r>
            <a:r>
              <a:rPr dirty="0" sz="2300" spc="-3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of</a:t>
            </a:r>
            <a:r>
              <a:rPr dirty="0" sz="2300" spc="-25">
                <a:latin typeface="Calibri"/>
                <a:cs typeface="Calibri"/>
              </a:rPr>
              <a:t> the </a:t>
            </a:r>
            <a:r>
              <a:rPr dirty="0" sz="2300" spc="-25">
                <a:latin typeface="Calibri"/>
                <a:cs typeface="Calibri"/>
              </a:rPr>
              <a:t>	</a:t>
            </a:r>
            <a:r>
              <a:rPr dirty="0" sz="2300">
                <a:latin typeface="Calibri"/>
                <a:cs typeface="Calibri"/>
              </a:rPr>
              <a:t>war,</a:t>
            </a:r>
            <a:r>
              <a:rPr dirty="0" sz="2300" spc="13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have</a:t>
            </a:r>
            <a:r>
              <a:rPr dirty="0" sz="2300" spc="14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cascaded</a:t>
            </a:r>
            <a:r>
              <a:rPr dirty="0" sz="2300" spc="14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across</a:t>
            </a:r>
            <a:r>
              <a:rPr dirty="0" sz="2300" spc="13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borders</a:t>
            </a:r>
            <a:r>
              <a:rPr dirty="0" sz="2300" spc="14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and</a:t>
            </a:r>
            <a:r>
              <a:rPr dirty="0" sz="2300" spc="14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disrupted</a:t>
            </a:r>
            <a:r>
              <a:rPr dirty="0" sz="2300" spc="170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trade 	relations</a:t>
            </a:r>
            <a:endParaRPr sz="2300">
              <a:latin typeface="Calibri"/>
              <a:cs typeface="Calibri"/>
            </a:endParaRPr>
          </a:p>
          <a:p>
            <a:pPr algn="just" marL="298450" indent="-285750">
              <a:lnSpc>
                <a:spcPct val="100000"/>
              </a:lnSpc>
              <a:buFont typeface="Arial MT"/>
              <a:buChar char="•"/>
              <a:tabLst>
                <a:tab pos="298450" algn="l"/>
              </a:tabLst>
            </a:pPr>
            <a:r>
              <a:rPr dirty="0" sz="2300">
                <a:latin typeface="Calibri"/>
                <a:cs typeface="Calibri"/>
              </a:rPr>
              <a:t>Internally</a:t>
            </a:r>
            <a:r>
              <a:rPr dirty="0" sz="2300" spc="195">
                <a:latin typeface="Calibri"/>
                <a:cs typeface="Calibri"/>
              </a:rPr>
              <a:t>  </a:t>
            </a:r>
            <a:r>
              <a:rPr dirty="0" sz="2300">
                <a:latin typeface="Calibri"/>
                <a:cs typeface="Calibri"/>
              </a:rPr>
              <a:t>displaced</a:t>
            </a:r>
            <a:r>
              <a:rPr dirty="0" sz="2300" spc="195">
                <a:latin typeface="Calibri"/>
                <a:cs typeface="Calibri"/>
              </a:rPr>
              <a:t>  </a:t>
            </a:r>
            <a:r>
              <a:rPr dirty="0" sz="2300">
                <a:latin typeface="Calibri"/>
                <a:cs typeface="Calibri"/>
              </a:rPr>
              <a:t>persons</a:t>
            </a:r>
            <a:r>
              <a:rPr dirty="0" sz="2300" spc="195">
                <a:latin typeface="Calibri"/>
                <a:cs typeface="Calibri"/>
              </a:rPr>
              <a:t>  </a:t>
            </a:r>
            <a:r>
              <a:rPr dirty="0" sz="2300">
                <a:latin typeface="Calibri"/>
                <a:cs typeface="Calibri"/>
              </a:rPr>
              <a:t>(IDPs)</a:t>
            </a:r>
            <a:r>
              <a:rPr dirty="0" sz="2300" spc="195">
                <a:latin typeface="Calibri"/>
                <a:cs typeface="Calibri"/>
              </a:rPr>
              <a:t>  </a:t>
            </a:r>
            <a:r>
              <a:rPr dirty="0" sz="2300">
                <a:latin typeface="Calibri"/>
                <a:cs typeface="Calibri"/>
              </a:rPr>
              <a:t>and</a:t>
            </a:r>
            <a:r>
              <a:rPr dirty="0" sz="2300" spc="195">
                <a:latin typeface="Calibri"/>
                <a:cs typeface="Calibri"/>
              </a:rPr>
              <a:t>  </a:t>
            </a:r>
            <a:r>
              <a:rPr dirty="0" sz="2300">
                <a:latin typeface="Calibri"/>
                <a:cs typeface="Calibri"/>
              </a:rPr>
              <a:t>refugees</a:t>
            </a:r>
            <a:r>
              <a:rPr dirty="0" sz="2300" spc="195">
                <a:latin typeface="Calibri"/>
                <a:cs typeface="Calibri"/>
              </a:rPr>
              <a:t>  </a:t>
            </a:r>
            <a:r>
              <a:rPr dirty="0" sz="2300" spc="-25">
                <a:latin typeface="Calibri"/>
                <a:cs typeface="Calibri"/>
              </a:rPr>
              <a:t>in</a:t>
            </a:r>
            <a:endParaRPr sz="2300">
              <a:latin typeface="Calibri"/>
              <a:cs typeface="Calibri"/>
            </a:endParaRPr>
          </a:p>
          <a:p>
            <a:pPr algn="just" marL="298450" indent="-285750">
              <a:lnSpc>
                <a:spcPct val="100000"/>
              </a:lnSpc>
              <a:spcBef>
                <a:spcPts val="2760"/>
              </a:spcBef>
              <a:buFont typeface="Arial MT"/>
              <a:buChar char="•"/>
              <a:tabLst>
                <a:tab pos="298450" algn="l"/>
              </a:tabLst>
            </a:pPr>
            <a:r>
              <a:rPr dirty="0" sz="2300">
                <a:latin typeface="Calibri"/>
                <a:cs typeface="Calibri"/>
              </a:rPr>
              <a:t>Unplanned</a:t>
            </a:r>
            <a:r>
              <a:rPr dirty="0" sz="2300" spc="150">
                <a:latin typeface="Calibri"/>
                <a:cs typeface="Calibri"/>
              </a:rPr>
              <a:t>  </a:t>
            </a:r>
            <a:r>
              <a:rPr dirty="0" sz="2300">
                <a:latin typeface="Calibri"/>
                <a:cs typeface="Calibri"/>
              </a:rPr>
              <a:t>nature</a:t>
            </a:r>
            <a:r>
              <a:rPr dirty="0" sz="2300" spc="150">
                <a:latin typeface="Calibri"/>
                <a:cs typeface="Calibri"/>
              </a:rPr>
              <a:t>  </a:t>
            </a:r>
            <a:r>
              <a:rPr dirty="0" sz="2300">
                <a:latin typeface="Calibri"/>
                <a:cs typeface="Calibri"/>
              </a:rPr>
              <a:t>of</a:t>
            </a:r>
            <a:r>
              <a:rPr dirty="0" sz="2300" spc="155">
                <a:latin typeface="Calibri"/>
                <a:cs typeface="Calibri"/>
              </a:rPr>
              <a:t>  </a:t>
            </a:r>
            <a:r>
              <a:rPr dirty="0" sz="2300">
                <a:latin typeface="Calibri"/>
                <a:cs typeface="Calibri"/>
              </a:rPr>
              <a:t>migration</a:t>
            </a:r>
            <a:r>
              <a:rPr dirty="0" sz="2300" spc="155">
                <a:latin typeface="Calibri"/>
                <a:cs typeface="Calibri"/>
              </a:rPr>
              <a:t>  </a:t>
            </a:r>
            <a:r>
              <a:rPr dirty="0" sz="2300">
                <a:latin typeface="Calibri"/>
                <a:cs typeface="Calibri"/>
              </a:rPr>
              <a:t>stemming</a:t>
            </a:r>
            <a:r>
              <a:rPr dirty="0" sz="2300" spc="150">
                <a:latin typeface="Calibri"/>
                <a:cs typeface="Calibri"/>
              </a:rPr>
              <a:t>  </a:t>
            </a:r>
            <a:r>
              <a:rPr dirty="0" sz="2300">
                <a:latin typeface="Calibri"/>
                <a:cs typeface="Calibri"/>
              </a:rPr>
              <a:t>from</a:t>
            </a:r>
            <a:r>
              <a:rPr dirty="0" sz="2300" spc="145">
                <a:latin typeface="Calibri"/>
                <a:cs typeface="Calibri"/>
              </a:rPr>
              <a:t>  </a:t>
            </a:r>
            <a:r>
              <a:rPr dirty="0" sz="2300" spc="-25">
                <a:latin typeface="Calibri"/>
                <a:cs typeface="Calibri"/>
              </a:rPr>
              <a:t>the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228335" y="6255207"/>
            <a:ext cx="1529080" cy="377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>
                <a:latin typeface="Calibri"/>
                <a:cs typeface="Calibri"/>
              </a:rPr>
              <a:t>conflict</a:t>
            </a:r>
            <a:r>
              <a:rPr dirty="0" sz="2300" spc="-50">
                <a:latin typeface="Calibri"/>
                <a:cs typeface="Calibri"/>
              </a:rPr>
              <a:t> </a:t>
            </a:r>
            <a:r>
              <a:rPr dirty="0" sz="2300" spc="-20">
                <a:latin typeface="Calibri"/>
                <a:cs typeface="Calibri"/>
              </a:rPr>
              <a:t>zone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05533" y="1969863"/>
            <a:ext cx="3227096" cy="2836451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5973" y="1987550"/>
            <a:ext cx="1053553" cy="2841117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145973" y="1987550"/>
            <a:ext cx="1054100" cy="2841625"/>
          </a:xfrm>
          <a:prstGeom prst="rect">
            <a:avLst/>
          </a:prstGeom>
          <a:ln w="6350">
            <a:solidFill>
              <a:srgbClr val="6FAC46"/>
            </a:solidFill>
          </a:ln>
        </p:spPr>
        <p:txBody>
          <a:bodyPr wrap="square" lIns="0" tIns="4635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65"/>
              </a:spcBef>
            </a:pPr>
            <a:endParaRPr sz="1400">
              <a:latin typeface="Times New Roman"/>
              <a:cs typeface="Times New Roman"/>
            </a:endParaRPr>
          </a:p>
          <a:p>
            <a:pPr algn="ctr" marL="130810" marR="123825" indent="52705">
              <a:lnSpc>
                <a:spcPct val="100699"/>
              </a:lnSpc>
            </a:pPr>
            <a:r>
              <a:rPr dirty="0" sz="1400" spc="-10">
                <a:latin typeface="Calibri"/>
                <a:cs typeface="Calibri"/>
              </a:rPr>
              <a:t>Non-</a:t>
            </a:r>
            <a:r>
              <a:rPr dirty="0" sz="1400" spc="-25">
                <a:latin typeface="Calibri"/>
                <a:cs typeface="Calibri"/>
              </a:rPr>
              <a:t>EU </a:t>
            </a:r>
            <a:r>
              <a:rPr dirty="0" sz="1400" spc="-10">
                <a:latin typeface="Calibri"/>
                <a:cs typeface="Calibri"/>
              </a:rPr>
              <a:t>citizens </a:t>
            </a:r>
            <a:r>
              <a:rPr dirty="0" sz="1400">
                <a:latin typeface="Calibri"/>
                <a:cs typeface="Calibri"/>
              </a:rPr>
              <a:t>who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fled </a:t>
            </a:r>
            <a:r>
              <a:rPr dirty="0" sz="1400" spc="-10">
                <a:latin typeface="Calibri"/>
                <a:cs typeface="Calibri"/>
              </a:rPr>
              <a:t>Ukraine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were </a:t>
            </a:r>
            <a:r>
              <a:rPr dirty="0" sz="1400" spc="-10">
                <a:latin typeface="Calibri"/>
                <a:cs typeface="Calibri"/>
              </a:rPr>
              <a:t>benefitting </a:t>
            </a:r>
            <a:r>
              <a:rPr dirty="0" sz="1400" spc="-20">
                <a:latin typeface="Calibri"/>
                <a:cs typeface="Calibri"/>
              </a:rPr>
              <a:t>from </a:t>
            </a:r>
            <a:r>
              <a:rPr dirty="0" sz="1400" spc="-10">
                <a:latin typeface="Calibri"/>
                <a:cs typeface="Calibri"/>
              </a:rPr>
              <a:t>temporary protection (Eurostat, 2023)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04431" y="935736"/>
            <a:ext cx="11666220" cy="1502410"/>
            <a:chOff x="204431" y="935736"/>
            <a:chExt cx="11666220" cy="1502410"/>
          </a:xfrm>
        </p:grpSpPr>
        <p:sp>
          <p:nvSpPr>
            <p:cNvPr id="3" name="object 3" descr=""/>
            <p:cNvSpPr/>
            <p:nvPr/>
          </p:nvSpPr>
          <p:spPr>
            <a:xfrm>
              <a:off x="209194" y="1142453"/>
              <a:ext cx="11656695" cy="926465"/>
            </a:xfrm>
            <a:custGeom>
              <a:avLst/>
              <a:gdLst/>
              <a:ahLst/>
              <a:cxnLst/>
              <a:rect l="l" t="t" r="r" b="b"/>
              <a:pathLst>
                <a:path w="11656695" h="926464">
                  <a:moveTo>
                    <a:pt x="11656695" y="0"/>
                  </a:moveTo>
                  <a:lnTo>
                    <a:pt x="0" y="0"/>
                  </a:lnTo>
                  <a:lnTo>
                    <a:pt x="0" y="925868"/>
                  </a:lnTo>
                  <a:lnTo>
                    <a:pt x="11656695" y="925868"/>
                  </a:lnTo>
                  <a:lnTo>
                    <a:pt x="11656695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09194" y="1142453"/>
              <a:ext cx="11656695" cy="926465"/>
            </a:xfrm>
            <a:custGeom>
              <a:avLst/>
              <a:gdLst/>
              <a:ahLst/>
              <a:cxnLst/>
              <a:rect l="l" t="t" r="r" b="b"/>
              <a:pathLst>
                <a:path w="11656695" h="926464">
                  <a:moveTo>
                    <a:pt x="0" y="925868"/>
                  </a:moveTo>
                  <a:lnTo>
                    <a:pt x="11656695" y="925868"/>
                  </a:lnTo>
                  <a:lnTo>
                    <a:pt x="11656695" y="0"/>
                  </a:lnTo>
                  <a:lnTo>
                    <a:pt x="0" y="0"/>
                  </a:lnTo>
                  <a:lnTo>
                    <a:pt x="0" y="925868"/>
                  </a:lnTo>
                  <a:close/>
                </a:path>
              </a:pathLst>
            </a:custGeom>
            <a:ln w="9525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927" y="935736"/>
              <a:ext cx="10979658" cy="150190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77290" y="1095832"/>
            <a:ext cx="10128885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0066FF"/>
                </a:solidFill>
              </a:rPr>
              <a:t>4.</a:t>
            </a:r>
            <a:r>
              <a:rPr dirty="0" sz="5400" spc="-150">
                <a:solidFill>
                  <a:srgbClr val="0066FF"/>
                </a:solidFill>
              </a:rPr>
              <a:t> </a:t>
            </a:r>
            <a:r>
              <a:rPr dirty="0" sz="5400" spc="-65">
                <a:solidFill>
                  <a:srgbClr val="0066FF"/>
                </a:solidFill>
              </a:rPr>
              <a:t>Progress</a:t>
            </a:r>
            <a:r>
              <a:rPr dirty="0" sz="5400" spc="-190">
                <a:solidFill>
                  <a:srgbClr val="0066FF"/>
                </a:solidFill>
              </a:rPr>
              <a:t> </a:t>
            </a:r>
            <a:r>
              <a:rPr dirty="0" sz="5400" spc="-70">
                <a:solidFill>
                  <a:srgbClr val="0066FF"/>
                </a:solidFill>
              </a:rPr>
              <a:t>towards</a:t>
            </a:r>
            <a:r>
              <a:rPr dirty="0" sz="5400" spc="-185">
                <a:solidFill>
                  <a:srgbClr val="0066FF"/>
                </a:solidFill>
              </a:rPr>
              <a:t> </a:t>
            </a:r>
            <a:r>
              <a:rPr dirty="0" sz="5400" spc="-30">
                <a:solidFill>
                  <a:srgbClr val="0066FF"/>
                </a:solidFill>
              </a:rPr>
              <a:t>achieving</a:t>
            </a:r>
            <a:r>
              <a:rPr dirty="0" sz="5400" spc="-195">
                <a:solidFill>
                  <a:srgbClr val="0066FF"/>
                </a:solidFill>
              </a:rPr>
              <a:t> </a:t>
            </a:r>
            <a:r>
              <a:rPr dirty="0" sz="5400">
                <a:solidFill>
                  <a:srgbClr val="0066FF"/>
                </a:solidFill>
              </a:rPr>
              <a:t>SDG</a:t>
            </a:r>
            <a:r>
              <a:rPr dirty="0" sz="5400" spc="-204">
                <a:solidFill>
                  <a:srgbClr val="0066FF"/>
                </a:solidFill>
              </a:rPr>
              <a:t> </a:t>
            </a:r>
            <a:r>
              <a:rPr dirty="0" sz="5400" spc="-25">
                <a:solidFill>
                  <a:srgbClr val="0066FF"/>
                </a:solidFill>
              </a:rPr>
              <a:t>10</a:t>
            </a:r>
            <a:endParaRPr sz="5400"/>
          </a:p>
        </p:txBody>
      </p:sp>
      <p:grpSp>
        <p:nvGrpSpPr>
          <p:cNvPr id="7" name="object 7" descr=""/>
          <p:cNvGrpSpPr/>
          <p:nvPr/>
        </p:nvGrpSpPr>
        <p:grpSpPr>
          <a:xfrm>
            <a:off x="209194" y="74434"/>
            <a:ext cx="11837035" cy="6259195"/>
            <a:chOff x="209194" y="74434"/>
            <a:chExt cx="11837035" cy="625919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89972" y="74434"/>
              <a:ext cx="1856104" cy="106805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9723" y="139344"/>
              <a:ext cx="2339467" cy="86090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76590" y="139344"/>
              <a:ext cx="2413380" cy="84896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9194" y="2340635"/>
              <a:ext cx="11656695" cy="3992626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288137" y="6352133"/>
            <a:ext cx="251968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(Source: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Sachs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et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al.,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2023)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38200" y="1142530"/>
            <a:ext cx="11102975" cy="1356360"/>
            <a:chOff x="838200" y="1142530"/>
            <a:chExt cx="11102975" cy="1356360"/>
          </a:xfrm>
        </p:grpSpPr>
        <p:sp>
          <p:nvSpPr>
            <p:cNvPr id="3" name="object 3" descr=""/>
            <p:cNvSpPr/>
            <p:nvPr/>
          </p:nvSpPr>
          <p:spPr>
            <a:xfrm>
              <a:off x="838200" y="1142530"/>
              <a:ext cx="11102975" cy="1231265"/>
            </a:xfrm>
            <a:custGeom>
              <a:avLst/>
              <a:gdLst/>
              <a:ahLst/>
              <a:cxnLst/>
              <a:rect l="l" t="t" r="r" b="b"/>
              <a:pathLst>
                <a:path w="11102975" h="1231264">
                  <a:moveTo>
                    <a:pt x="11102848" y="0"/>
                  </a:moveTo>
                  <a:lnTo>
                    <a:pt x="0" y="0"/>
                  </a:lnTo>
                  <a:lnTo>
                    <a:pt x="0" y="1230845"/>
                  </a:lnTo>
                  <a:lnTo>
                    <a:pt x="11102848" y="1230845"/>
                  </a:lnTo>
                  <a:lnTo>
                    <a:pt x="11102848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2396" y="1159763"/>
              <a:ext cx="2529078" cy="133883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0820" y="1159763"/>
              <a:ext cx="9181338" cy="133883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8200" y="1142530"/>
            <a:ext cx="11102975" cy="1231265"/>
          </a:xfrm>
          <a:prstGeom prst="rect"/>
          <a:ln w="9525">
            <a:solidFill>
              <a:srgbClr val="66FF33"/>
            </a:solidFill>
          </a:ln>
        </p:spPr>
        <p:txBody>
          <a:bodyPr wrap="square" lIns="0" tIns="173990" rIns="0" bIns="0" rtlCol="0" vert="horz">
            <a:spAutoFit/>
          </a:bodyPr>
          <a:lstStyle/>
          <a:p>
            <a:pPr marL="421005">
              <a:lnSpc>
                <a:spcPct val="100000"/>
              </a:lnSpc>
              <a:spcBef>
                <a:spcPts val="1370"/>
              </a:spcBef>
            </a:pPr>
            <a:r>
              <a:rPr dirty="0" sz="4800" spc="-20">
                <a:solidFill>
                  <a:srgbClr val="C00000"/>
                </a:solidFill>
              </a:rPr>
              <a:t>AFRICA</a:t>
            </a:r>
            <a:r>
              <a:rPr dirty="0" sz="4800" spc="-220">
                <a:solidFill>
                  <a:srgbClr val="C00000"/>
                </a:solidFill>
              </a:rPr>
              <a:t> </a:t>
            </a:r>
            <a:r>
              <a:rPr dirty="0" sz="4800" spc="-50">
                <a:solidFill>
                  <a:srgbClr val="0066FF"/>
                </a:solidFill>
              </a:rPr>
              <a:t>Progress</a:t>
            </a:r>
            <a:r>
              <a:rPr dirty="0" sz="4800" spc="-200">
                <a:solidFill>
                  <a:srgbClr val="0066FF"/>
                </a:solidFill>
              </a:rPr>
              <a:t> </a:t>
            </a:r>
            <a:r>
              <a:rPr dirty="0" sz="4800" spc="-60">
                <a:solidFill>
                  <a:srgbClr val="0066FF"/>
                </a:solidFill>
              </a:rPr>
              <a:t>towards</a:t>
            </a:r>
            <a:r>
              <a:rPr dirty="0" sz="4800" spc="-190">
                <a:solidFill>
                  <a:srgbClr val="0066FF"/>
                </a:solidFill>
              </a:rPr>
              <a:t> </a:t>
            </a:r>
            <a:r>
              <a:rPr dirty="0" sz="4800" spc="-40">
                <a:solidFill>
                  <a:srgbClr val="0066FF"/>
                </a:solidFill>
              </a:rPr>
              <a:t>achieving</a:t>
            </a:r>
            <a:r>
              <a:rPr dirty="0" sz="4800" spc="-215">
                <a:solidFill>
                  <a:srgbClr val="0066FF"/>
                </a:solidFill>
              </a:rPr>
              <a:t> </a:t>
            </a:r>
            <a:r>
              <a:rPr dirty="0" sz="4800">
                <a:solidFill>
                  <a:srgbClr val="0066FF"/>
                </a:solidFill>
              </a:rPr>
              <a:t>SDG</a:t>
            </a:r>
            <a:r>
              <a:rPr dirty="0" sz="4800" spc="-200">
                <a:solidFill>
                  <a:srgbClr val="0066FF"/>
                </a:solidFill>
              </a:rPr>
              <a:t> </a:t>
            </a:r>
            <a:r>
              <a:rPr dirty="0" sz="4800" spc="-25">
                <a:solidFill>
                  <a:srgbClr val="0066FF"/>
                </a:solidFill>
              </a:rPr>
              <a:t>10</a:t>
            </a:r>
            <a:endParaRPr sz="4800"/>
          </a:p>
        </p:txBody>
      </p:sp>
      <p:grpSp>
        <p:nvGrpSpPr>
          <p:cNvPr id="7" name="object 7" descr=""/>
          <p:cNvGrpSpPr/>
          <p:nvPr/>
        </p:nvGrpSpPr>
        <p:grpSpPr>
          <a:xfrm>
            <a:off x="256121" y="74434"/>
            <a:ext cx="11790045" cy="4455160"/>
            <a:chOff x="256121" y="74434"/>
            <a:chExt cx="11790045" cy="4455160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89972" y="74434"/>
              <a:ext cx="1856104" cy="106805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60505" y="237174"/>
              <a:ext cx="2085318" cy="63915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65097" y="189823"/>
              <a:ext cx="1845526" cy="73883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8184" y="2425827"/>
              <a:ext cx="2248407" cy="210337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32910" y="2373375"/>
              <a:ext cx="1643507" cy="1391793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6175628" y="2363470"/>
            <a:ext cx="5689600" cy="263271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algn="just" marL="239395" marR="5080" indent="-226695">
              <a:lnSpc>
                <a:spcPts val="2160"/>
              </a:lnSpc>
              <a:spcBef>
                <a:spcPts val="37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World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Population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Review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(2023)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indicates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that </a:t>
            </a:r>
            <a:r>
              <a:rPr dirty="0" sz="2000" spc="-2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eight of the ten most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unequal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countries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world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are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Africa</a:t>
            </a:r>
            <a:endParaRPr sz="2000">
              <a:latin typeface="Calibri"/>
              <a:cs typeface="Calibri"/>
            </a:endParaRPr>
          </a:p>
          <a:p>
            <a:pPr algn="just" marL="239395" indent="-226695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239395" algn="l"/>
              </a:tabLst>
            </a:pPr>
            <a:r>
              <a:rPr dirty="0" sz="2000">
                <a:latin typeface="Calibri"/>
                <a:cs typeface="Calibri"/>
              </a:rPr>
              <a:t>Northern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Southern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differences</a:t>
            </a:r>
            <a:endParaRPr sz="2000">
              <a:latin typeface="Calibri"/>
              <a:cs typeface="Calibri"/>
            </a:endParaRPr>
          </a:p>
          <a:p>
            <a:pPr algn="just" marL="239395" marR="6350" indent="-226695">
              <a:lnSpc>
                <a:spcPts val="2160"/>
              </a:lnSpc>
              <a:spcBef>
                <a:spcPts val="104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most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African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countries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average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25%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the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wealth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held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by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only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1%</a:t>
            </a:r>
            <a:r>
              <a:rPr dirty="0" sz="2000" spc="1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population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(World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Inequality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Database,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2023)</a:t>
            </a:r>
            <a:endParaRPr sz="2000">
              <a:latin typeface="Calibri"/>
              <a:cs typeface="Calibri"/>
            </a:endParaRPr>
          </a:p>
          <a:p>
            <a:pPr algn="just" marL="239395" indent="-226695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239395" algn="l"/>
              </a:tabLst>
            </a:pPr>
            <a:r>
              <a:rPr dirty="0" sz="2000">
                <a:latin typeface="Calibri"/>
                <a:cs typeface="Calibri"/>
              </a:rPr>
              <a:t>High</a:t>
            </a:r>
            <a:r>
              <a:rPr dirty="0" sz="2000" spc="7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levels</a:t>
            </a:r>
            <a:r>
              <a:rPr dirty="0" sz="2000" spc="7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7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gender</a:t>
            </a:r>
            <a:r>
              <a:rPr dirty="0" sz="2000" spc="7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inequality;</a:t>
            </a:r>
            <a:r>
              <a:rPr dirty="0" sz="2000" spc="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urban</a:t>
            </a:r>
            <a:r>
              <a:rPr dirty="0" sz="2000" spc="6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vs</a:t>
            </a:r>
            <a:r>
              <a:rPr dirty="0" sz="2000" spc="75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racial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404228" y="4939665"/>
            <a:ext cx="545973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8885" algn="l"/>
                <a:tab pos="1827530" algn="l"/>
                <a:tab pos="2473960" algn="l"/>
                <a:tab pos="3254375" algn="l"/>
                <a:tab pos="3667125" algn="l"/>
                <a:tab pos="4420235" algn="l"/>
              </a:tabLst>
            </a:pPr>
            <a:r>
              <a:rPr dirty="0" sz="2000" spc="-10">
                <a:latin typeface="Calibri"/>
                <a:cs typeface="Calibri"/>
              </a:rPr>
              <a:t>inequality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and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0">
                <a:latin typeface="Calibri"/>
                <a:cs typeface="Calibri"/>
              </a:rPr>
              <a:t>high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levels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of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racial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inequality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175628" y="5118556"/>
            <a:ext cx="5688965" cy="1376045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marL="241300">
              <a:lnSpc>
                <a:spcPct val="100000"/>
              </a:lnSpc>
              <a:spcBef>
                <a:spcPts val="855"/>
              </a:spcBef>
            </a:pPr>
            <a:r>
              <a:rPr dirty="0" sz="2000">
                <a:latin typeface="Calibri"/>
                <a:cs typeface="Calibri"/>
              </a:rPr>
              <a:t>especially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Southern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East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Africa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(Oxfan,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2022)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ts val="2280"/>
              </a:lnSpc>
              <a:spcBef>
                <a:spcPts val="755"/>
              </a:spcBef>
              <a:buFont typeface="Arial MT"/>
              <a:buChar char="•"/>
              <a:tabLst>
                <a:tab pos="299085" algn="l"/>
                <a:tab pos="1329055" algn="l"/>
                <a:tab pos="1671955" algn="l"/>
                <a:tab pos="2168525" algn="l"/>
                <a:tab pos="3651885" algn="l"/>
                <a:tab pos="4014470" algn="l"/>
                <a:tab pos="4511675" algn="l"/>
              </a:tabLst>
            </a:pPr>
            <a:r>
              <a:rPr dirty="0" sz="2000" spc="-10">
                <a:latin typeface="Calibri"/>
                <a:cs typeface="Calibri"/>
              </a:rPr>
              <a:t>Progress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in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achievement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of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0">
                <a:latin typeface="Calibri"/>
                <a:cs typeface="Calibri"/>
              </a:rPr>
              <a:t>sub-</a:t>
            </a:r>
            <a:r>
              <a:rPr dirty="0" sz="2000" spc="-10">
                <a:latin typeface="Calibri"/>
                <a:cs typeface="Calibri"/>
              </a:rPr>
              <a:t>targets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160"/>
              </a:lnSpc>
            </a:pPr>
            <a:r>
              <a:rPr dirty="0" sz="2000">
                <a:latin typeface="Calibri"/>
                <a:cs typeface="Calibri"/>
              </a:rPr>
              <a:t>10.7.2;</a:t>
            </a:r>
            <a:r>
              <a:rPr dirty="0" sz="2000" spc="3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10.7.3;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10.7.4;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10.b.1</a:t>
            </a:r>
            <a:r>
              <a:rPr dirty="0" sz="2000" spc="3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3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10.c.1</a:t>
            </a:r>
            <a:r>
              <a:rPr dirty="0" sz="2000" spc="3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has</a:t>
            </a:r>
            <a:r>
              <a:rPr dirty="0" sz="2000" spc="39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been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dirty="0" sz="2000">
                <a:latin typeface="Calibri"/>
                <a:cs typeface="Calibri"/>
              </a:rPr>
              <a:t>made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e.g.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Uganda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65009" y="4585990"/>
            <a:ext cx="5006673" cy="195576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97991" y="992124"/>
            <a:ext cx="11410950" cy="1997710"/>
            <a:chOff x="697991" y="992124"/>
            <a:chExt cx="11410950" cy="1997710"/>
          </a:xfrm>
        </p:grpSpPr>
        <p:sp>
          <p:nvSpPr>
            <p:cNvPr id="3" name="object 3" descr=""/>
            <p:cNvSpPr/>
            <p:nvPr/>
          </p:nvSpPr>
          <p:spPr>
            <a:xfrm>
              <a:off x="866927" y="1065276"/>
              <a:ext cx="10905490" cy="1707514"/>
            </a:xfrm>
            <a:custGeom>
              <a:avLst/>
              <a:gdLst/>
              <a:ahLst/>
              <a:cxnLst/>
              <a:rect l="l" t="t" r="r" b="b"/>
              <a:pathLst>
                <a:path w="10905490" h="1707514">
                  <a:moveTo>
                    <a:pt x="10905109" y="0"/>
                  </a:moveTo>
                  <a:lnTo>
                    <a:pt x="0" y="0"/>
                  </a:lnTo>
                  <a:lnTo>
                    <a:pt x="0" y="1707514"/>
                  </a:lnTo>
                  <a:lnTo>
                    <a:pt x="10905109" y="1707514"/>
                  </a:lnTo>
                  <a:lnTo>
                    <a:pt x="10905109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66927" y="1065276"/>
              <a:ext cx="10905490" cy="1707514"/>
            </a:xfrm>
            <a:custGeom>
              <a:avLst/>
              <a:gdLst/>
              <a:ahLst/>
              <a:cxnLst/>
              <a:rect l="l" t="t" r="r" b="b"/>
              <a:pathLst>
                <a:path w="10905490" h="1707514">
                  <a:moveTo>
                    <a:pt x="0" y="1707514"/>
                  </a:moveTo>
                  <a:lnTo>
                    <a:pt x="10905109" y="1707514"/>
                  </a:lnTo>
                  <a:lnTo>
                    <a:pt x="10905109" y="0"/>
                  </a:lnTo>
                  <a:lnTo>
                    <a:pt x="0" y="0"/>
                  </a:lnTo>
                  <a:lnTo>
                    <a:pt x="0" y="1707514"/>
                  </a:lnTo>
                  <a:close/>
                </a:path>
              </a:pathLst>
            </a:custGeom>
            <a:ln w="9525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7991" y="992124"/>
              <a:ext cx="4719066" cy="133883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26863" y="992124"/>
              <a:ext cx="7482078" cy="133883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65776" y="1650492"/>
              <a:ext cx="1934718" cy="133883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0300" y="1650492"/>
              <a:ext cx="1399794" cy="133883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61719" y="1135202"/>
            <a:ext cx="10521950" cy="1416050"/>
          </a:xfrm>
          <a:prstGeom prst="rect"/>
        </p:spPr>
        <p:txBody>
          <a:bodyPr wrap="square" lIns="0" tIns="95250" rIns="0" bIns="0" rtlCol="0" vert="horz">
            <a:spAutoFit/>
          </a:bodyPr>
          <a:lstStyle/>
          <a:p>
            <a:pPr marL="4380865" marR="5080" indent="-4368800">
              <a:lnSpc>
                <a:spcPts val="5190"/>
              </a:lnSpc>
              <a:spcBef>
                <a:spcPts val="750"/>
              </a:spcBef>
            </a:pPr>
            <a:r>
              <a:rPr dirty="0" sz="4800" spc="-20">
                <a:solidFill>
                  <a:srgbClr val="C00000"/>
                </a:solidFill>
              </a:rPr>
              <a:t>LATIN</a:t>
            </a:r>
            <a:r>
              <a:rPr dirty="0" sz="4800" spc="-250">
                <a:solidFill>
                  <a:srgbClr val="C00000"/>
                </a:solidFill>
              </a:rPr>
              <a:t> </a:t>
            </a:r>
            <a:r>
              <a:rPr dirty="0" sz="4800" spc="-30">
                <a:solidFill>
                  <a:srgbClr val="C00000"/>
                </a:solidFill>
              </a:rPr>
              <a:t>AMERICA</a:t>
            </a:r>
            <a:r>
              <a:rPr dirty="0" sz="4800" spc="-229">
                <a:solidFill>
                  <a:srgbClr val="C00000"/>
                </a:solidFill>
              </a:rPr>
              <a:t> </a:t>
            </a:r>
            <a:r>
              <a:rPr dirty="0" sz="4800" spc="-25">
                <a:solidFill>
                  <a:srgbClr val="0066FF"/>
                </a:solidFill>
              </a:rPr>
              <a:t>Progress</a:t>
            </a:r>
            <a:r>
              <a:rPr dirty="0" sz="4800" spc="-204">
                <a:solidFill>
                  <a:srgbClr val="0066FF"/>
                </a:solidFill>
              </a:rPr>
              <a:t> </a:t>
            </a:r>
            <a:r>
              <a:rPr dirty="0" sz="4800" spc="-25">
                <a:solidFill>
                  <a:srgbClr val="0066FF"/>
                </a:solidFill>
              </a:rPr>
              <a:t>towards</a:t>
            </a:r>
            <a:r>
              <a:rPr dirty="0" sz="4800" spc="-200">
                <a:solidFill>
                  <a:srgbClr val="0066FF"/>
                </a:solidFill>
              </a:rPr>
              <a:t> </a:t>
            </a:r>
            <a:r>
              <a:rPr dirty="0" sz="4800" spc="-10">
                <a:solidFill>
                  <a:srgbClr val="0066FF"/>
                </a:solidFill>
              </a:rPr>
              <a:t>achieving </a:t>
            </a:r>
            <a:r>
              <a:rPr dirty="0" sz="4800">
                <a:solidFill>
                  <a:srgbClr val="0066FF"/>
                </a:solidFill>
              </a:rPr>
              <a:t>SDG</a:t>
            </a:r>
            <a:r>
              <a:rPr dirty="0" sz="4800" spc="-229">
                <a:solidFill>
                  <a:srgbClr val="0066FF"/>
                </a:solidFill>
              </a:rPr>
              <a:t> </a:t>
            </a:r>
            <a:r>
              <a:rPr dirty="0" sz="4800" spc="-25">
                <a:solidFill>
                  <a:srgbClr val="0066FF"/>
                </a:solidFill>
              </a:rPr>
              <a:t>10</a:t>
            </a:r>
            <a:endParaRPr sz="4800"/>
          </a:p>
        </p:txBody>
      </p:sp>
      <p:grpSp>
        <p:nvGrpSpPr>
          <p:cNvPr id="10" name="object 10" descr=""/>
          <p:cNvGrpSpPr/>
          <p:nvPr/>
        </p:nvGrpSpPr>
        <p:grpSpPr>
          <a:xfrm>
            <a:off x="256121" y="74434"/>
            <a:ext cx="11790045" cy="1068070"/>
            <a:chOff x="256121" y="74434"/>
            <a:chExt cx="11790045" cy="1068070"/>
          </a:xfrm>
        </p:grpSpPr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89972" y="74434"/>
              <a:ext cx="1856104" cy="106805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49722" y="139344"/>
              <a:ext cx="2339467" cy="86090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65097" y="189823"/>
              <a:ext cx="1845526" cy="738833"/>
            </a:xfrm>
            <a:prstGeom prst="rect">
              <a:avLst/>
            </a:prstGeom>
          </p:spPr>
        </p:pic>
      </p:grpSp>
      <p:pic>
        <p:nvPicPr>
          <p:cNvPr id="16" name="object 16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68669" y="3228609"/>
            <a:ext cx="3696133" cy="2811735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841349" y="2877057"/>
            <a:ext cx="10854690" cy="3935095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algn="just" marL="6457950" marR="5715" indent="-226695">
              <a:lnSpc>
                <a:spcPct val="80000"/>
              </a:lnSpc>
              <a:spcBef>
                <a:spcPts val="585"/>
              </a:spcBef>
              <a:buFont typeface="Arial MT"/>
              <a:buChar char="•"/>
              <a:tabLst>
                <a:tab pos="6459855" algn="l"/>
              </a:tabLst>
            </a:pP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3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3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first</a:t>
            </a:r>
            <a:r>
              <a:rPr dirty="0" sz="2000" spc="3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two</a:t>
            </a:r>
            <a:r>
              <a:rPr dirty="0" sz="2000" spc="3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decades</a:t>
            </a:r>
            <a:r>
              <a:rPr dirty="0" sz="2000" spc="3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3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this</a:t>
            </a:r>
            <a:r>
              <a:rPr dirty="0" sz="2000" spc="3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century,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Latin</a:t>
            </a:r>
            <a:r>
              <a:rPr dirty="0" sz="2000" spc="340">
                <a:latin typeface="Calibri"/>
                <a:cs typeface="Calibri"/>
              </a:rPr>
              <a:t>   </a:t>
            </a:r>
            <a:r>
              <a:rPr dirty="0" sz="2000">
                <a:latin typeface="Calibri"/>
                <a:cs typeface="Calibri"/>
              </a:rPr>
              <a:t>America</a:t>
            </a:r>
            <a:r>
              <a:rPr dirty="0" sz="2000" spc="345">
                <a:latin typeface="Calibri"/>
                <a:cs typeface="Calibri"/>
              </a:rPr>
              <a:t>  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340">
                <a:latin typeface="Calibri"/>
                <a:cs typeface="Calibri"/>
              </a:rPr>
              <a:t>  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340">
                <a:latin typeface="Calibri"/>
                <a:cs typeface="Calibri"/>
              </a:rPr>
              <a:t>   </a:t>
            </a:r>
            <a:r>
              <a:rPr dirty="0" sz="2000" spc="-10">
                <a:latin typeface="Calibri"/>
                <a:cs typeface="Calibri"/>
              </a:rPr>
              <a:t>Caribbean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experienced</a:t>
            </a:r>
            <a:r>
              <a:rPr dirty="0" sz="2000" spc="33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robust</a:t>
            </a:r>
            <a:r>
              <a:rPr dirty="0" sz="2000" spc="3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economic</a:t>
            </a:r>
            <a:r>
              <a:rPr dirty="0" sz="2000" spc="340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growth,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poverty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wage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inequality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went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down, 	(progress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began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stall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from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2015)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algn="just" marL="6457950" marR="5080" indent="-226695">
              <a:lnSpc>
                <a:spcPct val="80000"/>
              </a:lnSpc>
              <a:spcBef>
                <a:spcPts val="994"/>
              </a:spcBef>
              <a:buFont typeface="Arial MT"/>
              <a:buChar char="•"/>
              <a:tabLst>
                <a:tab pos="6459855" algn="l"/>
              </a:tabLst>
            </a:pPr>
            <a:r>
              <a:rPr dirty="0" sz="2000">
                <a:latin typeface="Calibri"/>
                <a:cs typeface="Calibri"/>
              </a:rPr>
              <a:t>Latin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America</a:t>
            </a:r>
            <a:r>
              <a:rPr dirty="0" sz="2000" spc="1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1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Caribbean</a:t>
            </a:r>
            <a:r>
              <a:rPr dirty="0" sz="2000" spc="1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remains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around</a:t>
            </a:r>
            <a:r>
              <a:rPr dirty="0" sz="2000" spc="14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37%</a:t>
            </a:r>
            <a:r>
              <a:rPr dirty="0" sz="2000" spc="13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showing</a:t>
            </a:r>
            <a:r>
              <a:rPr dirty="0" sz="2000" spc="1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very</a:t>
            </a:r>
            <a:r>
              <a:rPr dirty="0" sz="2000" spc="1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little</a:t>
            </a:r>
            <a:r>
              <a:rPr dirty="0" sz="2000" spc="15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145">
                <a:latin typeface="Calibri"/>
                <a:cs typeface="Calibri"/>
              </a:rPr>
              <a:t>  </a:t>
            </a:r>
            <a:r>
              <a:rPr dirty="0" sz="2000" spc="-25">
                <a:latin typeface="Calibri"/>
                <a:cs typeface="Calibri"/>
              </a:rPr>
              <a:t>no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progress.</a:t>
            </a:r>
            <a:endParaRPr sz="2000">
              <a:latin typeface="Calibri"/>
              <a:cs typeface="Calibri"/>
            </a:endParaRPr>
          </a:p>
          <a:p>
            <a:pPr algn="just" marL="6457950" marR="7620" indent="-226695">
              <a:lnSpc>
                <a:spcPts val="1920"/>
              </a:lnSpc>
              <a:spcBef>
                <a:spcPts val="990"/>
              </a:spcBef>
              <a:buFont typeface="Arial MT"/>
              <a:buChar char="•"/>
              <a:tabLst>
                <a:tab pos="6459855" algn="l"/>
              </a:tabLst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poorest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50%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population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earns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just</a:t>
            </a:r>
            <a:r>
              <a:rPr dirty="0" sz="2000" spc="2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10%</a:t>
            </a:r>
            <a:r>
              <a:rPr dirty="0" sz="2000" spc="27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27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total</a:t>
            </a:r>
            <a:r>
              <a:rPr dirty="0" sz="2000" spc="2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income,</a:t>
            </a:r>
            <a:r>
              <a:rPr dirty="0" sz="2000" spc="2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while</a:t>
            </a:r>
            <a:r>
              <a:rPr dirty="0" sz="2000" spc="280">
                <a:latin typeface="Calibri"/>
                <a:cs typeface="Calibri"/>
              </a:rPr>
              <a:t>  </a:t>
            </a:r>
            <a:r>
              <a:rPr dirty="0" sz="2000" spc="-25">
                <a:latin typeface="Calibri"/>
                <a:cs typeface="Calibri"/>
              </a:rPr>
              <a:t>the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wealthiest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10%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earns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55%,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according</a:t>
            </a:r>
            <a:r>
              <a:rPr dirty="0" sz="2000" spc="39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to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3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World</a:t>
            </a:r>
            <a:r>
              <a:rPr dirty="0" sz="2000" spc="4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Inequality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Report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(Chancel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et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al.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2022).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dirty="0" sz="1800">
                <a:latin typeface="Calibri"/>
                <a:cs typeface="Calibri"/>
              </a:rPr>
              <a:t>Source:</a:t>
            </a:r>
            <a:r>
              <a:rPr dirty="0" sz="1800" spc="-9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https://ecastats.uneca.org/unsdgsafrica/sdgs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64463" y="1142530"/>
            <a:ext cx="11289030" cy="1356360"/>
            <a:chOff x="664463" y="1142530"/>
            <a:chExt cx="11289030" cy="1356360"/>
          </a:xfrm>
        </p:grpSpPr>
        <p:sp>
          <p:nvSpPr>
            <p:cNvPr id="3" name="object 3" descr=""/>
            <p:cNvSpPr/>
            <p:nvPr/>
          </p:nvSpPr>
          <p:spPr>
            <a:xfrm>
              <a:off x="838200" y="1142530"/>
              <a:ext cx="10905490" cy="1231265"/>
            </a:xfrm>
            <a:custGeom>
              <a:avLst/>
              <a:gdLst/>
              <a:ahLst/>
              <a:cxnLst/>
              <a:rect l="l" t="t" r="r" b="b"/>
              <a:pathLst>
                <a:path w="10905490" h="1231264">
                  <a:moveTo>
                    <a:pt x="10905109" y="0"/>
                  </a:moveTo>
                  <a:lnTo>
                    <a:pt x="0" y="0"/>
                  </a:lnTo>
                  <a:lnTo>
                    <a:pt x="0" y="1230845"/>
                  </a:lnTo>
                  <a:lnTo>
                    <a:pt x="10905109" y="1230845"/>
                  </a:lnTo>
                  <a:lnTo>
                    <a:pt x="10905109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4463" y="1159763"/>
              <a:ext cx="2768346" cy="133883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3680" y="1159763"/>
              <a:ext cx="9179814" cy="133883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8200" y="1142530"/>
            <a:ext cx="10905490" cy="1231265"/>
          </a:xfrm>
          <a:prstGeom prst="rect"/>
          <a:ln w="9525">
            <a:solidFill>
              <a:srgbClr val="66FF33"/>
            </a:solidFill>
          </a:ln>
        </p:spPr>
        <p:txBody>
          <a:bodyPr wrap="square" lIns="0" tIns="173990" rIns="0" bIns="0" rtlCol="0" vert="horz">
            <a:spAutoFit/>
          </a:bodyPr>
          <a:lstStyle/>
          <a:p>
            <a:pPr marL="202565">
              <a:lnSpc>
                <a:spcPct val="100000"/>
              </a:lnSpc>
              <a:spcBef>
                <a:spcPts val="1370"/>
              </a:spcBef>
            </a:pPr>
            <a:r>
              <a:rPr dirty="0" sz="4800" spc="-30">
                <a:solidFill>
                  <a:srgbClr val="C00000"/>
                </a:solidFill>
              </a:rPr>
              <a:t>EUROPE</a:t>
            </a:r>
            <a:r>
              <a:rPr dirty="0" sz="4800" spc="-215">
                <a:solidFill>
                  <a:srgbClr val="C00000"/>
                </a:solidFill>
              </a:rPr>
              <a:t> </a:t>
            </a:r>
            <a:r>
              <a:rPr dirty="0" sz="4800" spc="-50">
                <a:solidFill>
                  <a:srgbClr val="0066FF"/>
                </a:solidFill>
              </a:rPr>
              <a:t>Progress</a:t>
            </a:r>
            <a:r>
              <a:rPr dirty="0" sz="4800" spc="-210">
                <a:solidFill>
                  <a:srgbClr val="0066FF"/>
                </a:solidFill>
              </a:rPr>
              <a:t> </a:t>
            </a:r>
            <a:r>
              <a:rPr dirty="0" sz="4800" spc="-55">
                <a:solidFill>
                  <a:srgbClr val="0066FF"/>
                </a:solidFill>
              </a:rPr>
              <a:t>towards</a:t>
            </a:r>
            <a:r>
              <a:rPr dirty="0" sz="4800" spc="-210">
                <a:solidFill>
                  <a:srgbClr val="0066FF"/>
                </a:solidFill>
              </a:rPr>
              <a:t> </a:t>
            </a:r>
            <a:r>
              <a:rPr dirty="0" sz="4800" spc="-40">
                <a:solidFill>
                  <a:srgbClr val="0066FF"/>
                </a:solidFill>
              </a:rPr>
              <a:t>achieving</a:t>
            </a:r>
            <a:r>
              <a:rPr dirty="0" sz="4800" spc="-220">
                <a:solidFill>
                  <a:srgbClr val="0066FF"/>
                </a:solidFill>
              </a:rPr>
              <a:t> </a:t>
            </a:r>
            <a:r>
              <a:rPr dirty="0" sz="4800">
                <a:solidFill>
                  <a:srgbClr val="0066FF"/>
                </a:solidFill>
              </a:rPr>
              <a:t>SDG</a:t>
            </a:r>
            <a:r>
              <a:rPr dirty="0" sz="4800" spc="-229">
                <a:solidFill>
                  <a:srgbClr val="0066FF"/>
                </a:solidFill>
              </a:rPr>
              <a:t> </a:t>
            </a:r>
            <a:r>
              <a:rPr dirty="0" sz="4800" spc="-25">
                <a:solidFill>
                  <a:srgbClr val="0066FF"/>
                </a:solidFill>
              </a:rPr>
              <a:t>10</a:t>
            </a:r>
            <a:endParaRPr sz="4800"/>
          </a:p>
        </p:txBody>
      </p:sp>
      <p:grpSp>
        <p:nvGrpSpPr>
          <p:cNvPr id="7" name="object 7" descr=""/>
          <p:cNvGrpSpPr/>
          <p:nvPr/>
        </p:nvGrpSpPr>
        <p:grpSpPr>
          <a:xfrm>
            <a:off x="256121" y="74434"/>
            <a:ext cx="11790045" cy="6020435"/>
            <a:chOff x="256121" y="74434"/>
            <a:chExt cx="11790045" cy="6020435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89972" y="74434"/>
              <a:ext cx="1856104" cy="106805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60505" y="237174"/>
              <a:ext cx="2085318" cy="63915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65097" y="189823"/>
              <a:ext cx="1845526" cy="73883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8199" y="2455913"/>
              <a:ext cx="6103365" cy="363842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72912" y="2455925"/>
              <a:ext cx="1646046" cy="1396111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1441450" y="6512153"/>
            <a:ext cx="49637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Source:</a:t>
            </a:r>
            <a:r>
              <a:rPr dirty="0" sz="1800" spc="-9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https://ecastats.uneca.org/unsdgsafrica/sdgs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168642" y="2341625"/>
            <a:ext cx="4105910" cy="339534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0029" marR="354965" indent="-227329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20">
                <a:latin typeface="Calibri"/>
                <a:cs typeface="Calibri"/>
              </a:rPr>
              <a:t>Variations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but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moderate 	progress</a:t>
            </a:r>
            <a:endParaRPr sz="2800">
              <a:latin typeface="Calibri"/>
              <a:cs typeface="Calibri"/>
            </a:endParaRPr>
          </a:p>
          <a:p>
            <a:pPr marL="240029" marR="389255" indent="-227329">
              <a:lnSpc>
                <a:spcPts val="303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20">
                <a:latin typeface="Calibri"/>
                <a:cs typeface="Calibri"/>
              </a:rPr>
              <a:t>Various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policy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initiatives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instruments</a:t>
            </a:r>
            <a:endParaRPr sz="2800">
              <a:latin typeface="Calibri"/>
              <a:cs typeface="Calibri"/>
            </a:endParaRPr>
          </a:p>
          <a:p>
            <a:pPr marL="240029" marR="5080" indent="-227329">
              <a:lnSpc>
                <a:spcPct val="90000"/>
              </a:lnSpc>
              <a:spcBef>
                <a:spcPts val="95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Anti-</a:t>
            </a:r>
            <a:r>
              <a:rPr dirty="0" sz="2800" spc="-10">
                <a:latin typeface="Calibri"/>
                <a:cs typeface="Calibri"/>
              </a:rPr>
              <a:t>Discrimination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Plan,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LGBTQ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Equality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 spc="-30">
                <a:latin typeface="Calibri"/>
                <a:cs typeface="Calibri"/>
              </a:rPr>
              <a:t>Strategy,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Cohesion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Policy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Fund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88391" y="1057655"/>
            <a:ext cx="10962005" cy="1502410"/>
            <a:chOff x="488391" y="1057655"/>
            <a:chExt cx="10962005" cy="1502410"/>
          </a:xfrm>
        </p:grpSpPr>
        <p:sp>
          <p:nvSpPr>
            <p:cNvPr id="3" name="object 3" descr=""/>
            <p:cNvSpPr/>
            <p:nvPr/>
          </p:nvSpPr>
          <p:spPr>
            <a:xfrm>
              <a:off x="493153" y="1252512"/>
              <a:ext cx="10952480" cy="949960"/>
            </a:xfrm>
            <a:custGeom>
              <a:avLst/>
              <a:gdLst/>
              <a:ahLst/>
              <a:cxnLst/>
              <a:rect l="l" t="t" r="r" b="b"/>
              <a:pathLst>
                <a:path w="10952480" h="949960">
                  <a:moveTo>
                    <a:pt x="10952226" y="0"/>
                  </a:moveTo>
                  <a:lnTo>
                    <a:pt x="0" y="0"/>
                  </a:lnTo>
                  <a:lnTo>
                    <a:pt x="0" y="949921"/>
                  </a:lnTo>
                  <a:lnTo>
                    <a:pt x="10952226" y="949921"/>
                  </a:lnTo>
                  <a:lnTo>
                    <a:pt x="1095222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93153" y="1252512"/>
              <a:ext cx="10952480" cy="949960"/>
            </a:xfrm>
            <a:custGeom>
              <a:avLst/>
              <a:gdLst/>
              <a:ahLst/>
              <a:cxnLst/>
              <a:rect l="l" t="t" r="r" b="b"/>
              <a:pathLst>
                <a:path w="10952480" h="949960">
                  <a:moveTo>
                    <a:pt x="0" y="949921"/>
                  </a:moveTo>
                  <a:lnTo>
                    <a:pt x="10952226" y="949921"/>
                  </a:lnTo>
                  <a:lnTo>
                    <a:pt x="10952226" y="0"/>
                  </a:lnTo>
                  <a:lnTo>
                    <a:pt x="0" y="0"/>
                  </a:lnTo>
                  <a:lnTo>
                    <a:pt x="0" y="949921"/>
                  </a:lnTo>
                  <a:close/>
                </a:path>
              </a:pathLst>
            </a:custGeom>
            <a:ln w="9525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5652" y="1057655"/>
              <a:ext cx="9928098" cy="150190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16355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0066FF"/>
                </a:solidFill>
              </a:rPr>
              <a:t>5.</a:t>
            </a:r>
            <a:r>
              <a:rPr dirty="0" sz="5400" spc="-190">
                <a:solidFill>
                  <a:srgbClr val="0066FF"/>
                </a:solidFill>
              </a:rPr>
              <a:t> </a:t>
            </a:r>
            <a:r>
              <a:rPr dirty="0" sz="5400">
                <a:solidFill>
                  <a:srgbClr val="0066FF"/>
                </a:solidFill>
              </a:rPr>
              <a:t>Case</a:t>
            </a:r>
            <a:r>
              <a:rPr dirty="0" sz="5400" spc="-235">
                <a:solidFill>
                  <a:srgbClr val="0066FF"/>
                </a:solidFill>
              </a:rPr>
              <a:t> </a:t>
            </a:r>
            <a:r>
              <a:rPr dirty="0" sz="5400" spc="-20">
                <a:solidFill>
                  <a:srgbClr val="0066FF"/>
                </a:solidFill>
              </a:rPr>
              <a:t>studies</a:t>
            </a:r>
            <a:r>
              <a:rPr dirty="0" sz="5400" spc="-220">
                <a:solidFill>
                  <a:srgbClr val="0066FF"/>
                </a:solidFill>
              </a:rPr>
              <a:t> </a:t>
            </a:r>
            <a:r>
              <a:rPr dirty="0" sz="5400">
                <a:solidFill>
                  <a:srgbClr val="0066FF"/>
                </a:solidFill>
              </a:rPr>
              <a:t>and</a:t>
            </a:r>
            <a:r>
              <a:rPr dirty="0" sz="5400" spc="-229">
                <a:solidFill>
                  <a:srgbClr val="0066FF"/>
                </a:solidFill>
              </a:rPr>
              <a:t> </a:t>
            </a:r>
            <a:r>
              <a:rPr dirty="0" sz="5400">
                <a:solidFill>
                  <a:srgbClr val="0066FF"/>
                </a:solidFill>
              </a:rPr>
              <a:t>best</a:t>
            </a:r>
            <a:r>
              <a:rPr dirty="0" sz="5400" spc="-215">
                <a:solidFill>
                  <a:srgbClr val="0066FF"/>
                </a:solidFill>
              </a:rPr>
              <a:t> </a:t>
            </a:r>
            <a:r>
              <a:rPr dirty="0" sz="5400" spc="-30">
                <a:solidFill>
                  <a:srgbClr val="0066FF"/>
                </a:solidFill>
              </a:rPr>
              <a:t>practices</a:t>
            </a:r>
            <a:endParaRPr sz="5400"/>
          </a:p>
        </p:txBody>
      </p:sp>
      <p:grpSp>
        <p:nvGrpSpPr>
          <p:cNvPr id="7" name="object 7" descr=""/>
          <p:cNvGrpSpPr/>
          <p:nvPr/>
        </p:nvGrpSpPr>
        <p:grpSpPr>
          <a:xfrm>
            <a:off x="488391" y="2738437"/>
            <a:ext cx="10962005" cy="3549650"/>
            <a:chOff x="488391" y="2738437"/>
            <a:chExt cx="10962005" cy="3549650"/>
          </a:xfrm>
        </p:grpSpPr>
        <p:sp>
          <p:nvSpPr>
            <p:cNvPr id="8" name="object 8" descr=""/>
            <p:cNvSpPr/>
            <p:nvPr/>
          </p:nvSpPr>
          <p:spPr>
            <a:xfrm>
              <a:off x="493153" y="2743200"/>
              <a:ext cx="10952480" cy="3540125"/>
            </a:xfrm>
            <a:custGeom>
              <a:avLst/>
              <a:gdLst/>
              <a:ahLst/>
              <a:cxnLst/>
              <a:rect l="l" t="t" r="r" b="b"/>
              <a:pathLst>
                <a:path w="10952480" h="3540125">
                  <a:moveTo>
                    <a:pt x="10952226" y="0"/>
                  </a:moveTo>
                  <a:lnTo>
                    <a:pt x="0" y="0"/>
                  </a:lnTo>
                  <a:lnTo>
                    <a:pt x="0" y="3539616"/>
                  </a:lnTo>
                  <a:lnTo>
                    <a:pt x="10952226" y="3539616"/>
                  </a:lnTo>
                  <a:lnTo>
                    <a:pt x="10952226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93153" y="2743200"/>
              <a:ext cx="10952480" cy="3540125"/>
            </a:xfrm>
            <a:custGeom>
              <a:avLst/>
              <a:gdLst/>
              <a:ahLst/>
              <a:cxnLst/>
              <a:rect l="l" t="t" r="r" b="b"/>
              <a:pathLst>
                <a:path w="10952480" h="3540125">
                  <a:moveTo>
                    <a:pt x="0" y="3539616"/>
                  </a:moveTo>
                  <a:lnTo>
                    <a:pt x="10952226" y="3539616"/>
                  </a:lnTo>
                  <a:lnTo>
                    <a:pt x="10952226" y="0"/>
                  </a:lnTo>
                  <a:lnTo>
                    <a:pt x="0" y="0"/>
                  </a:lnTo>
                  <a:lnTo>
                    <a:pt x="0" y="3539616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571906" y="2692730"/>
            <a:ext cx="10769600" cy="267716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35"/>
              </a:spcBef>
            </a:pPr>
            <a:r>
              <a:rPr dirty="0" sz="3600">
                <a:latin typeface="Calibri"/>
                <a:cs typeface="Calibri"/>
              </a:rPr>
              <a:t>Purpose</a:t>
            </a:r>
            <a:r>
              <a:rPr dirty="0" sz="3600" spc="-7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of</a:t>
            </a:r>
            <a:r>
              <a:rPr dirty="0" sz="3600" spc="-6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the</a:t>
            </a:r>
            <a:r>
              <a:rPr dirty="0" sz="3600" spc="-6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case</a:t>
            </a:r>
            <a:r>
              <a:rPr dirty="0" sz="3600" spc="-5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studies</a:t>
            </a:r>
            <a:r>
              <a:rPr dirty="0" sz="3600" spc="-7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is</a:t>
            </a:r>
            <a:r>
              <a:rPr dirty="0" sz="3600" spc="-6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to</a:t>
            </a:r>
            <a:r>
              <a:rPr dirty="0" sz="3600" spc="-6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provide</a:t>
            </a:r>
            <a:r>
              <a:rPr dirty="0" sz="3600" spc="-8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students</a:t>
            </a:r>
            <a:r>
              <a:rPr dirty="0" sz="3600" spc="-70">
                <a:latin typeface="Calibri"/>
                <a:cs typeface="Calibri"/>
              </a:rPr>
              <a:t> </a:t>
            </a:r>
            <a:r>
              <a:rPr dirty="0" sz="3600" spc="-20">
                <a:latin typeface="Calibri"/>
                <a:cs typeface="Calibri"/>
              </a:rPr>
              <a:t>with </a:t>
            </a:r>
            <a:r>
              <a:rPr dirty="0" sz="3600">
                <a:latin typeface="Calibri"/>
                <a:cs typeface="Calibri"/>
              </a:rPr>
              <a:t>actual</a:t>
            </a:r>
            <a:r>
              <a:rPr dirty="0" sz="3600" spc="-8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examples</a:t>
            </a:r>
            <a:r>
              <a:rPr dirty="0" sz="3600" spc="-8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of</a:t>
            </a:r>
            <a:r>
              <a:rPr dirty="0" sz="3600" spc="-7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good</a:t>
            </a:r>
            <a:r>
              <a:rPr dirty="0" sz="3600" spc="-7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case</a:t>
            </a:r>
            <a:r>
              <a:rPr dirty="0" sz="3600" spc="-7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studies</a:t>
            </a:r>
            <a:r>
              <a:rPr dirty="0" sz="3600" spc="-8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that</a:t>
            </a:r>
            <a:r>
              <a:rPr dirty="0" sz="3600" spc="-8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have</a:t>
            </a:r>
            <a:r>
              <a:rPr dirty="0" sz="3600" spc="-9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attempted </a:t>
            </a:r>
            <a:r>
              <a:rPr dirty="0" sz="3600">
                <a:latin typeface="Calibri"/>
                <a:cs typeface="Calibri"/>
              </a:rPr>
              <a:t>to</a:t>
            </a:r>
            <a:r>
              <a:rPr dirty="0" sz="3600" spc="-6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address</a:t>
            </a:r>
            <a:r>
              <a:rPr dirty="0" sz="3600" spc="-6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the</a:t>
            </a:r>
            <a:r>
              <a:rPr dirty="0" sz="3600" spc="-5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indicators</a:t>
            </a:r>
            <a:r>
              <a:rPr dirty="0" sz="3600" spc="-8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of</a:t>
            </a:r>
            <a:r>
              <a:rPr dirty="0" sz="3600" spc="-6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the</a:t>
            </a:r>
            <a:r>
              <a:rPr dirty="0" sz="3600" spc="-50">
                <a:latin typeface="Calibri"/>
                <a:cs typeface="Calibri"/>
              </a:rPr>
              <a:t> </a:t>
            </a:r>
            <a:r>
              <a:rPr dirty="0" sz="3600" spc="-25">
                <a:latin typeface="Calibri"/>
                <a:cs typeface="Calibri"/>
              </a:rPr>
              <a:t>SDG</a:t>
            </a:r>
            <a:endParaRPr sz="3600">
              <a:latin typeface="Calibri"/>
              <a:cs typeface="Calibri"/>
            </a:endParaRPr>
          </a:p>
          <a:p>
            <a:pPr marL="12700" marR="744855">
              <a:lnSpc>
                <a:spcPts val="3890"/>
              </a:lnSpc>
              <a:spcBef>
                <a:spcPts val="1055"/>
              </a:spcBef>
            </a:pPr>
            <a:r>
              <a:rPr dirty="0" sz="3600">
                <a:latin typeface="Calibri"/>
                <a:cs typeface="Calibri"/>
              </a:rPr>
              <a:t>Each</a:t>
            </a:r>
            <a:r>
              <a:rPr dirty="0" sz="3600" spc="-8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case</a:t>
            </a:r>
            <a:r>
              <a:rPr dirty="0" sz="3600" spc="-8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study</a:t>
            </a:r>
            <a:r>
              <a:rPr dirty="0" sz="3600" spc="-9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provides</a:t>
            </a:r>
            <a:r>
              <a:rPr dirty="0" sz="3600" spc="-9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suggestions</a:t>
            </a:r>
            <a:r>
              <a:rPr dirty="0" sz="3600" spc="-7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on</a:t>
            </a:r>
            <a:r>
              <a:rPr dirty="0" sz="3600" spc="-7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how</a:t>
            </a:r>
            <a:r>
              <a:rPr dirty="0" sz="3600" spc="-7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the</a:t>
            </a:r>
            <a:r>
              <a:rPr dirty="0" sz="3600" spc="-90">
                <a:latin typeface="Calibri"/>
                <a:cs typeface="Calibri"/>
              </a:rPr>
              <a:t> </a:t>
            </a:r>
            <a:r>
              <a:rPr dirty="0" sz="3600" spc="-20">
                <a:latin typeface="Calibri"/>
                <a:cs typeface="Calibri"/>
              </a:rPr>
              <a:t>case </a:t>
            </a:r>
            <a:r>
              <a:rPr dirty="0" sz="3600">
                <a:latin typeface="Calibri"/>
                <a:cs typeface="Calibri"/>
              </a:rPr>
              <a:t>study</a:t>
            </a:r>
            <a:r>
              <a:rPr dirty="0" sz="3600" spc="-5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can</a:t>
            </a:r>
            <a:r>
              <a:rPr dirty="0" sz="3600" spc="-4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be</a:t>
            </a:r>
            <a:r>
              <a:rPr dirty="0" sz="3600" spc="-3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replicated</a:t>
            </a:r>
            <a:r>
              <a:rPr dirty="0" sz="3600" spc="-6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in</a:t>
            </a:r>
            <a:r>
              <a:rPr dirty="0" sz="3600" spc="-5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other</a:t>
            </a:r>
            <a:r>
              <a:rPr dirty="0" sz="3600" spc="-4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communities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256121" y="74434"/>
            <a:ext cx="11790045" cy="1068070"/>
            <a:chOff x="256121" y="74434"/>
            <a:chExt cx="11790045" cy="1068070"/>
          </a:xfrm>
        </p:grpSpPr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89972" y="74434"/>
              <a:ext cx="1856104" cy="106805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60505" y="237174"/>
              <a:ext cx="2085318" cy="63915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65097" y="189823"/>
              <a:ext cx="1845526" cy="7388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03859" y="1247749"/>
            <a:ext cx="11473815" cy="1022350"/>
            <a:chOff x="403859" y="1247749"/>
            <a:chExt cx="11473815" cy="1022350"/>
          </a:xfrm>
        </p:grpSpPr>
        <p:sp>
          <p:nvSpPr>
            <p:cNvPr id="3" name="object 3" descr=""/>
            <p:cNvSpPr/>
            <p:nvPr/>
          </p:nvSpPr>
          <p:spPr>
            <a:xfrm>
              <a:off x="493153" y="1252512"/>
              <a:ext cx="11205210" cy="949960"/>
            </a:xfrm>
            <a:custGeom>
              <a:avLst/>
              <a:gdLst/>
              <a:ahLst/>
              <a:cxnLst/>
              <a:rect l="l" t="t" r="r" b="b"/>
              <a:pathLst>
                <a:path w="11205210" h="949960">
                  <a:moveTo>
                    <a:pt x="11205083" y="0"/>
                  </a:moveTo>
                  <a:lnTo>
                    <a:pt x="0" y="0"/>
                  </a:lnTo>
                  <a:lnTo>
                    <a:pt x="0" y="949921"/>
                  </a:lnTo>
                  <a:lnTo>
                    <a:pt x="11205083" y="949921"/>
                  </a:lnTo>
                  <a:lnTo>
                    <a:pt x="1120508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93153" y="1252512"/>
              <a:ext cx="11205210" cy="949960"/>
            </a:xfrm>
            <a:custGeom>
              <a:avLst/>
              <a:gdLst/>
              <a:ahLst/>
              <a:cxnLst/>
              <a:rect l="l" t="t" r="r" b="b"/>
              <a:pathLst>
                <a:path w="11205210" h="949960">
                  <a:moveTo>
                    <a:pt x="0" y="949921"/>
                  </a:moveTo>
                  <a:lnTo>
                    <a:pt x="11205083" y="949921"/>
                  </a:lnTo>
                  <a:lnTo>
                    <a:pt x="11205083" y="0"/>
                  </a:lnTo>
                  <a:lnTo>
                    <a:pt x="0" y="0"/>
                  </a:lnTo>
                  <a:lnTo>
                    <a:pt x="0" y="949921"/>
                  </a:lnTo>
                  <a:close/>
                </a:path>
              </a:pathLst>
            </a:custGeom>
            <a:ln w="9525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3859" y="1263396"/>
              <a:ext cx="10716006" cy="67741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16767" y="1263396"/>
              <a:ext cx="625601" cy="67741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39271" y="1263396"/>
              <a:ext cx="938022" cy="67741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84448" y="1592580"/>
              <a:ext cx="3134105" cy="67741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15456" y="1592580"/>
              <a:ext cx="1239774" cy="67741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52131" y="1592580"/>
              <a:ext cx="938022" cy="67741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87055" y="1592580"/>
              <a:ext cx="1171194" cy="677418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7883" rIns="0" bIns="0" rtlCol="0" vert="horz">
            <a:spAutoFit/>
          </a:bodyPr>
          <a:lstStyle/>
          <a:p>
            <a:pPr marL="3643629" marR="5080" indent="-3181350">
              <a:lnSpc>
                <a:spcPts val="2590"/>
              </a:lnSpc>
              <a:spcBef>
                <a:spcPts val="425"/>
              </a:spcBef>
            </a:pP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Uganda:</a:t>
            </a:r>
            <a:r>
              <a:rPr dirty="0" sz="24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Promoting</a:t>
            </a:r>
            <a:r>
              <a:rPr dirty="0" sz="24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24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rights</a:t>
            </a:r>
            <a:r>
              <a:rPr dirty="0" sz="24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24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refugees</a:t>
            </a:r>
            <a:r>
              <a:rPr dirty="0" sz="24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through</a:t>
            </a:r>
            <a:r>
              <a:rPr dirty="0" sz="24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24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effective</a:t>
            </a:r>
            <a:r>
              <a:rPr dirty="0" sz="24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application</a:t>
            </a:r>
            <a:r>
              <a:rPr dirty="0" sz="24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24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SDG</a:t>
            </a:r>
            <a:r>
              <a:rPr dirty="0" sz="24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I0</a:t>
            </a:r>
            <a:r>
              <a:rPr dirty="0" sz="24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C00000"/>
                </a:solidFill>
                <a:latin typeface="Calibri"/>
                <a:cs typeface="Calibri"/>
              </a:rPr>
              <a:t>and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24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related</a:t>
            </a:r>
            <a:r>
              <a:rPr dirty="0" sz="24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indicators</a:t>
            </a:r>
            <a:r>
              <a:rPr dirty="0" sz="24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10.7.2</a:t>
            </a:r>
            <a:r>
              <a:rPr dirty="0" sz="24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24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Calibri"/>
                <a:cs typeface="Calibri"/>
              </a:rPr>
              <a:t>10.7.4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484187" y="2243645"/>
            <a:ext cx="11219180" cy="4485005"/>
            <a:chOff x="484187" y="2243645"/>
            <a:chExt cx="11219180" cy="4485005"/>
          </a:xfrm>
        </p:grpSpPr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3712" y="2253170"/>
              <a:ext cx="4156964" cy="4465447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488950" y="2248407"/>
              <a:ext cx="4166870" cy="4475480"/>
            </a:xfrm>
            <a:custGeom>
              <a:avLst/>
              <a:gdLst/>
              <a:ahLst/>
              <a:cxnLst/>
              <a:rect l="l" t="t" r="r" b="b"/>
              <a:pathLst>
                <a:path w="4166870" h="4475480">
                  <a:moveTo>
                    <a:pt x="0" y="4474972"/>
                  </a:moveTo>
                  <a:lnTo>
                    <a:pt x="4166489" y="4474972"/>
                  </a:lnTo>
                  <a:lnTo>
                    <a:pt x="4166489" y="0"/>
                  </a:lnTo>
                  <a:lnTo>
                    <a:pt x="0" y="0"/>
                  </a:lnTo>
                  <a:lnTo>
                    <a:pt x="0" y="4474972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862448" y="2312606"/>
              <a:ext cx="6836409" cy="4406265"/>
            </a:xfrm>
            <a:custGeom>
              <a:avLst/>
              <a:gdLst/>
              <a:ahLst/>
              <a:cxnLst/>
              <a:rect l="l" t="t" r="r" b="b"/>
              <a:pathLst>
                <a:path w="6836409" h="4406265">
                  <a:moveTo>
                    <a:pt x="6835902" y="0"/>
                  </a:moveTo>
                  <a:lnTo>
                    <a:pt x="0" y="0"/>
                  </a:lnTo>
                  <a:lnTo>
                    <a:pt x="0" y="4406011"/>
                  </a:lnTo>
                  <a:lnTo>
                    <a:pt x="6835902" y="4406011"/>
                  </a:lnTo>
                  <a:lnTo>
                    <a:pt x="6835902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862448" y="2312606"/>
              <a:ext cx="6836409" cy="4406265"/>
            </a:xfrm>
            <a:custGeom>
              <a:avLst/>
              <a:gdLst/>
              <a:ahLst/>
              <a:cxnLst/>
              <a:rect l="l" t="t" r="r" b="b"/>
              <a:pathLst>
                <a:path w="6836409" h="4406265">
                  <a:moveTo>
                    <a:pt x="0" y="4406011"/>
                  </a:moveTo>
                  <a:lnTo>
                    <a:pt x="6835902" y="4406011"/>
                  </a:lnTo>
                  <a:lnTo>
                    <a:pt x="6835902" y="0"/>
                  </a:lnTo>
                  <a:lnTo>
                    <a:pt x="0" y="0"/>
                  </a:lnTo>
                  <a:lnTo>
                    <a:pt x="0" y="4406011"/>
                  </a:lnTo>
                  <a:close/>
                </a:path>
              </a:pathLst>
            </a:custGeom>
            <a:ln w="9525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4941823" y="2303526"/>
            <a:ext cx="6633209" cy="414591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241300" marR="408305" indent="-228600">
              <a:lnSpc>
                <a:spcPts val="1939"/>
              </a:lnSpc>
              <a:spcBef>
                <a:spcPts val="34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Third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largest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host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refugees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asylum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seekers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2023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mostly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from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DRC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South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Sudan</a:t>
            </a:r>
            <a:endParaRPr sz="1800">
              <a:latin typeface="Calibri"/>
              <a:cs typeface="Calibri"/>
            </a:endParaRPr>
          </a:p>
          <a:p>
            <a:pPr marL="292735" indent="-280035">
              <a:lnSpc>
                <a:spcPts val="2050"/>
              </a:lnSpc>
              <a:spcBef>
                <a:spcPts val="770"/>
              </a:spcBef>
              <a:buFont typeface="Arial MT"/>
              <a:buChar char="•"/>
              <a:tabLst>
                <a:tab pos="292735" algn="l"/>
              </a:tabLst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Promotes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rights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refugees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Asylum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seekers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(SDG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10.7.2</a:t>
            </a:r>
            <a:r>
              <a:rPr dirty="0" sz="18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2050"/>
              </a:lnSpc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planned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well-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managed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policies)</a:t>
            </a:r>
            <a:endParaRPr sz="1800">
              <a:latin typeface="Calibri"/>
              <a:cs typeface="Calibri"/>
            </a:endParaRPr>
          </a:p>
          <a:p>
            <a:pPr marL="241300" marR="316230" indent="-228600">
              <a:lnSpc>
                <a:spcPts val="1939"/>
              </a:lnSpc>
              <a:spcBef>
                <a:spcPts val="103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Ugandan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Refugee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Act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2006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has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been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praised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worldwide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as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being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progressive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law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that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best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meets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international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protection standards</a:t>
            </a:r>
            <a:endParaRPr sz="1800">
              <a:latin typeface="Calibri"/>
              <a:cs typeface="Calibri"/>
            </a:endParaRPr>
          </a:p>
          <a:p>
            <a:pPr marL="241300" marR="428625" indent="-228600">
              <a:lnSpc>
                <a:spcPts val="1939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Act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allows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refugees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right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work,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significant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freedom</a:t>
            </a:r>
            <a:r>
              <a:rPr dirty="0" sz="18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movement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access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basic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services</a:t>
            </a:r>
            <a:endParaRPr sz="1800">
              <a:latin typeface="Calibri"/>
              <a:cs typeface="Calibri"/>
            </a:endParaRPr>
          </a:p>
          <a:p>
            <a:pPr marL="241300" marR="5080" indent="-228600">
              <a:lnSpc>
                <a:spcPts val="1939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Allocates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small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plots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land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each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refugee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household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facilitate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a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development-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based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approach</a:t>
            </a:r>
            <a:endParaRPr sz="1800">
              <a:latin typeface="Calibri"/>
              <a:cs typeface="Calibri"/>
            </a:endParaRPr>
          </a:p>
          <a:p>
            <a:pPr algn="just" marL="241300" marR="278765" indent="-228600">
              <a:lnSpc>
                <a:spcPts val="1939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2020</a:t>
            </a:r>
            <a:r>
              <a:rPr dirty="0" sz="18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Voluntary</a:t>
            </a:r>
            <a:r>
              <a:rPr dirty="0" sz="18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National</a:t>
            </a:r>
            <a:r>
              <a:rPr dirty="0" sz="18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Review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documented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methodology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tracking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proportion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800" spc="-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its</a:t>
            </a:r>
            <a:r>
              <a:rPr dirty="0" sz="18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population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who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were</a:t>
            </a:r>
            <a:r>
              <a:rPr dirty="0" sz="18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refugees</a:t>
            </a:r>
            <a:r>
              <a:rPr dirty="0" sz="18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(SDG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10.7.4)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80667" y="74434"/>
            <a:ext cx="1449287" cy="1068057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6121" y="151435"/>
            <a:ext cx="1657120" cy="750167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60505" y="237174"/>
            <a:ext cx="2085318" cy="63915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303789" y="244630"/>
            <a:ext cx="2529536" cy="58803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065097" y="189823"/>
            <a:ext cx="1845526" cy="738833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93153" y="1127760"/>
            <a:ext cx="10952480" cy="1171575"/>
            <a:chOff x="493153" y="1127760"/>
            <a:chExt cx="10952480" cy="1171575"/>
          </a:xfrm>
        </p:grpSpPr>
        <p:sp>
          <p:nvSpPr>
            <p:cNvPr id="3" name="object 3" descr=""/>
            <p:cNvSpPr/>
            <p:nvPr/>
          </p:nvSpPr>
          <p:spPr>
            <a:xfrm>
              <a:off x="493153" y="1134376"/>
              <a:ext cx="10952480" cy="1068070"/>
            </a:xfrm>
            <a:custGeom>
              <a:avLst/>
              <a:gdLst/>
              <a:ahLst/>
              <a:cxnLst/>
              <a:rect l="l" t="t" r="r" b="b"/>
              <a:pathLst>
                <a:path w="10952480" h="1068070">
                  <a:moveTo>
                    <a:pt x="10952226" y="0"/>
                  </a:moveTo>
                  <a:lnTo>
                    <a:pt x="0" y="0"/>
                  </a:lnTo>
                  <a:lnTo>
                    <a:pt x="0" y="1068057"/>
                  </a:lnTo>
                  <a:lnTo>
                    <a:pt x="10952226" y="1068057"/>
                  </a:lnTo>
                  <a:lnTo>
                    <a:pt x="1095222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3796" y="1127760"/>
              <a:ext cx="10731246" cy="78714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2351" y="1511808"/>
              <a:ext cx="2061209" cy="787146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93153" y="1134376"/>
            <a:ext cx="10952480" cy="1068070"/>
          </a:xfrm>
          <a:prstGeom prst="rect">
            <a:avLst/>
          </a:prstGeom>
          <a:ln w="9525">
            <a:solidFill>
              <a:srgbClr val="0066FF"/>
            </a:solidFill>
          </a:ln>
        </p:spPr>
        <p:txBody>
          <a:bodyPr wrap="square" lIns="0" tIns="83820" rIns="0" bIns="0" rtlCol="0" vert="horz">
            <a:spAutoFit/>
          </a:bodyPr>
          <a:lstStyle/>
          <a:p>
            <a:pPr marL="381635">
              <a:lnSpc>
                <a:spcPts val="3190"/>
              </a:lnSpc>
              <a:spcBef>
                <a:spcPts val="660"/>
              </a:spcBef>
            </a:pPr>
            <a:r>
              <a:rPr dirty="0" sz="2800" spc="-45">
                <a:solidFill>
                  <a:srgbClr val="C00000"/>
                </a:solidFill>
                <a:latin typeface="Calibri Light"/>
                <a:cs typeface="Calibri Light"/>
              </a:rPr>
              <a:t>Tanzania:</a:t>
            </a:r>
            <a:r>
              <a:rPr dirty="0" sz="2800" spc="-105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2800" spc="-10">
                <a:solidFill>
                  <a:srgbClr val="C00000"/>
                </a:solidFill>
                <a:latin typeface="Calibri Light"/>
                <a:cs typeface="Calibri Light"/>
              </a:rPr>
              <a:t>Joint</a:t>
            </a:r>
            <a:r>
              <a:rPr dirty="0" sz="2800" spc="-105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2800" spc="-40">
                <a:solidFill>
                  <a:srgbClr val="C00000"/>
                </a:solidFill>
                <a:latin typeface="Calibri Light"/>
                <a:cs typeface="Calibri Light"/>
              </a:rPr>
              <a:t>programme</a:t>
            </a:r>
            <a:r>
              <a:rPr dirty="0" sz="2800" spc="-105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2800">
                <a:solidFill>
                  <a:srgbClr val="C00000"/>
                </a:solidFill>
                <a:latin typeface="Calibri Light"/>
                <a:cs typeface="Calibri Light"/>
              </a:rPr>
              <a:t>to</a:t>
            </a:r>
            <a:r>
              <a:rPr dirty="0" sz="2800" spc="-8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2800" spc="-20">
                <a:solidFill>
                  <a:srgbClr val="C00000"/>
                </a:solidFill>
                <a:latin typeface="Calibri Light"/>
                <a:cs typeface="Calibri Light"/>
              </a:rPr>
              <a:t>support</a:t>
            </a:r>
            <a:r>
              <a:rPr dirty="0" sz="2800" spc="-105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2800" spc="-60">
                <a:solidFill>
                  <a:srgbClr val="C00000"/>
                </a:solidFill>
                <a:latin typeface="Calibri Light"/>
                <a:cs typeface="Calibri Light"/>
              </a:rPr>
              <a:t>Tanzania’s</a:t>
            </a:r>
            <a:r>
              <a:rPr dirty="0" sz="2800" spc="-10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2800" spc="-30">
                <a:solidFill>
                  <a:srgbClr val="C00000"/>
                </a:solidFill>
                <a:latin typeface="Calibri Light"/>
                <a:cs typeface="Calibri Light"/>
              </a:rPr>
              <a:t>Productive</a:t>
            </a:r>
            <a:r>
              <a:rPr dirty="0" sz="2800" spc="-105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2800">
                <a:solidFill>
                  <a:srgbClr val="C00000"/>
                </a:solidFill>
                <a:latin typeface="Calibri Light"/>
                <a:cs typeface="Calibri Light"/>
              </a:rPr>
              <a:t>Social</a:t>
            </a:r>
            <a:r>
              <a:rPr dirty="0" sz="2800" spc="-95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2800" spc="-10">
                <a:solidFill>
                  <a:srgbClr val="C00000"/>
                </a:solidFill>
                <a:latin typeface="Calibri Light"/>
                <a:cs typeface="Calibri Light"/>
              </a:rPr>
              <a:t>Safety</a:t>
            </a:r>
            <a:endParaRPr sz="2800">
              <a:latin typeface="Calibri Light"/>
              <a:cs typeface="Calibri Light"/>
            </a:endParaRPr>
          </a:p>
          <a:p>
            <a:pPr algn="ctr" marL="231775">
              <a:lnSpc>
                <a:spcPts val="3190"/>
              </a:lnSpc>
            </a:pPr>
            <a:r>
              <a:rPr dirty="0" sz="2800">
                <a:solidFill>
                  <a:srgbClr val="C00000"/>
                </a:solidFill>
                <a:latin typeface="Calibri Light"/>
                <a:cs typeface="Calibri Light"/>
              </a:rPr>
              <a:t>Net</a:t>
            </a:r>
            <a:r>
              <a:rPr dirty="0" sz="2800" spc="-15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2800" spc="-10">
                <a:solidFill>
                  <a:srgbClr val="C00000"/>
                </a:solidFill>
                <a:latin typeface="Calibri Light"/>
                <a:cs typeface="Calibri Light"/>
              </a:rPr>
              <a:t>(PSSN)</a:t>
            </a:r>
            <a:endParaRPr sz="2800">
              <a:latin typeface="Calibri Light"/>
              <a:cs typeface="Calibri Light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84187" y="2327122"/>
            <a:ext cx="10966450" cy="4309745"/>
            <a:chOff x="484187" y="2327122"/>
            <a:chExt cx="10966450" cy="4309745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712" y="2336647"/>
              <a:ext cx="4038980" cy="429018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88950" y="2331885"/>
              <a:ext cx="4048760" cy="4300220"/>
            </a:xfrm>
            <a:custGeom>
              <a:avLst/>
              <a:gdLst/>
              <a:ahLst/>
              <a:cxnLst/>
              <a:rect l="l" t="t" r="r" b="b"/>
              <a:pathLst>
                <a:path w="4048760" h="4300220">
                  <a:moveTo>
                    <a:pt x="0" y="4299712"/>
                  </a:moveTo>
                  <a:lnTo>
                    <a:pt x="4048505" y="4299712"/>
                  </a:lnTo>
                  <a:lnTo>
                    <a:pt x="4048505" y="0"/>
                  </a:lnTo>
                  <a:lnTo>
                    <a:pt x="0" y="0"/>
                  </a:lnTo>
                  <a:lnTo>
                    <a:pt x="0" y="4299712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621148" y="2348585"/>
              <a:ext cx="6824345" cy="4278630"/>
            </a:xfrm>
            <a:custGeom>
              <a:avLst/>
              <a:gdLst/>
              <a:ahLst/>
              <a:cxnLst/>
              <a:rect l="l" t="t" r="r" b="b"/>
              <a:pathLst>
                <a:path w="6824345" h="4278630">
                  <a:moveTo>
                    <a:pt x="6824218" y="0"/>
                  </a:moveTo>
                  <a:lnTo>
                    <a:pt x="0" y="0"/>
                  </a:lnTo>
                  <a:lnTo>
                    <a:pt x="0" y="4278249"/>
                  </a:lnTo>
                  <a:lnTo>
                    <a:pt x="6824218" y="4278249"/>
                  </a:lnTo>
                  <a:lnTo>
                    <a:pt x="6824218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621148" y="2348585"/>
              <a:ext cx="6824345" cy="4278630"/>
            </a:xfrm>
            <a:custGeom>
              <a:avLst/>
              <a:gdLst/>
              <a:ahLst/>
              <a:cxnLst/>
              <a:rect l="l" t="t" r="r" b="b"/>
              <a:pathLst>
                <a:path w="6824345" h="4278630">
                  <a:moveTo>
                    <a:pt x="0" y="4278249"/>
                  </a:moveTo>
                  <a:lnTo>
                    <a:pt x="6824218" y="4278249"/>
                  </a:lnTo>
                  <a:lnTo>
                    <a:pt x="6824218" y="0"/>
                  </a:lnTo>
                  <a:lnTo>
                    <a:pt x="0" y="0"/>
                  </a:lnTo>
                  <a:lnTo>
                    <a:pt x="0" y="4278249"/>
                  </a:lnTo>
                  <a:close/>
                </a:path>
              </a:pathLst>
            </a:custGeom>
            <a:ln w="9525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4700396" y="2339466"/>
            <a:ext cx="6646545" cy="3898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27965" marR="6350" indent="-227965">
              <a:lnSpc>
                <a:spcPts val="2050"/>
              </a:lnSpc>
              <a:spcBef>
                <a:spcPts val="100"/>
              </a:spcBef>
              <a:buFont typeface="Arial MT"/>
              <a:buChar char="•"/>
              <a:tabLst>
                <a:tab pos="227965" algn="l"/>
              </a:tabLst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2018,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27.6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million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people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lived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below</a:t>
            </a:r>
            <a:r>
              <a:rPr dirty="0" sz="18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US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$1.9/day,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stagnant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at</a:t>
            </a:r>
            <a:endParaRPr sz="1800">
              <a:latin typeface="Calibri"/>
              <a:cs typeface="Calibri"/>
            </a:endParaRPr>
          </a:p>
          <a:p>
            <a:pPr algn="ctr" marR="3810">
              <a:lnSpc>
                <a:spcPts val="2050"/>
              </a:lnSpc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49%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between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2011/12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2018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(fast-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growing</a:t>
            </a:r>
            <a:r>
              <a:rPr dirty="0" sz="18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poor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population).</a:t>
            </a:r>
            <a:endParaRPr sz="1800">
              <a:latin typeface="Calibri"/>
              <a:cs typeface="Calibri"/>
            </a:endParaRPr>
          </a:p>
          <a:p>
            <a:pPr marL="241300" marR="266700" indent="-228600">
              <a:lnSpc>
                <a:spcPts val="1939"/>
              </a:lnSpc>
              <a:spcBef>
                <a:spcPts val="104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rural-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urban</a:t>
            </a:r>
            <a:r>
              <a:rPr dirty="0" sz="18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inequalities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remain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huge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education,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health, 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water,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sanitation,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nutrition,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youth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employment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dimensions.</a:t>
            </a:r>
            <a:endParaRPr sz="1800">
              <a:latin typeface="Calibri"/>
              <a:cs typeface="Calibri"/>
            </a:endParaRPr>
          </a:p>
          <a:p>
            <a:pPr marL="241300" marR="41910" indent="-228600">
              <a:lnSpc>
                <a:spcPts val="1939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With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support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8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joint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programme,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 Government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8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Tanzania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decided</a:t>
            </a:r>
            <a:r>
              <a:rPr dirty="0" sz="18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2018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scale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up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one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its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existing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programmes,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the Tanzania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Productive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Social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Safety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Net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(PSSN).</a:t>
            </a:r>
            <a:endParaRPr sz="1800">
              <a:latin typeface="Calibri"/>
              <a:cs typeface="Calibri"/>
            </a:endParaRPr>
          </a:p>
          <a:p>
            <a:pPr marL="241300" marR="5080" indent="-228600">
              <a:lnSpc>
                <a:spcPts val="1939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Reach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all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people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living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below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food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poverty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line,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pregnant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women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children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under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five.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ts val="2050"/>
              </a:lnSpc>
              <a:spcBef>
                <a:spcPts val="77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Raise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awareness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about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importance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family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planning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2050"/>
              </a:lnSpc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promote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employment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education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escape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extreme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poverty.</a:t>
            </a:r>
            <a:endParaRPr sz="1800">
              <a:latin typeface="Calibri"/>
              <a:cs typeface="Calibri"/>
            </a:endParaRPr>
          </a:p>
          <a:p>
            <a:pPr marL="241300" marR="568325" indent="-228600">
              <a:lnSpc>
                <a:spcPts val="1939"/>
              </a:lnSpc>
              <a:spcBef>
                <a:spcPts val="103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More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than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10,272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PSSN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beneficiaries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entrepreneurship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skills, sustainable</a:t>
            </a:r>
            <a:r>
              <a:rPr dirty="0" sz="18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livelihoods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8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resilience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mechanism.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256121" y="74434"/>
            <a:ext cx="11790045" cy="1068070"/>
            <a:chOff x="256121" y="74434"/>
            <a:chExt cx="11790045" cy="1068070"/>
          </a:xfrm>
        </p:grpSpPr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89972" y="74434"/>
              <a:ext cx="1856104" cy="106805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60505" y="237174"/>
              <a:ext cx="2085318" cy="63915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65097" y="189823"/>
              <a:ext cx="1845526" cy="7388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32816" y="1110996"/>
            <a:ext cx="11185525" cy="1336040"/>
            <a:chOff x="432816" y="1110996"/>
            <a:chExt cx="11185525" cy="1336040"/>
          </a:xfrm>
        </p:grpSpPr>
        <p:sp>
          <p:nvSpPr>
            <p:cNvPr id="3" name="object 3" descr=""/>
            <p:cNvSpPr/>
            <p:nvPr/>
          </p:nvSpPr>
          <p:spPr>
            <a:xfrm>
              <a:off x="493153" y="1252512"/>
              <a:ext cx="10952480" cy="949960"/>
            </a:xfrm>
            <a:custGeom>
              <a:avLst/>
              <a:gdLst/>
              <a:ahLst/>
              <a:cxnLst/>
              <a:rect l="l" t="t" r="r" b="b"/>
              <a:pathLst>
                <a:path w="10952480" h="949960">
                  <a:moveTo>
                    <a:pt x="10952226" y="0"/>
                  </a:moveTo>
                  <a:lnTo>
                    <a:pt x="0" y="0"/>
                  </a:lnTo>
                  <a:lnTo>
                    <a:pt x="0" y="949921"/>
                  </a:lnTo>
                  <a:lnTo>
                    <a:pt x="10952226" y="949921"/>
                  </a:lnTo>
                  <a:lnTo>
                    <a:pt x="1095222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93153" y="1252512"/>
              <a:ext cx="10952480" cy="949960"/>
            </a:xfrm>
            <a:custGeom>
              <a:avLst/>
              <a:gdLst/>
              <a:ahLst/>
              <a:cxnLst/>
              <a:rect l="l" t="t" r="r" b="b"/>
              <a:pathLst>
                <a:path w="10952480" h="949960">
                  <a:moveTo>
                    <a:pt x="0" y="949921"/>
                  </a:moveTo>
                  <a:lnTo>
                    <a:pt x="10952226" y="949921"/>
                  </a:lnTo>
                  <a:lnTo>
                    <a:pt x="10952226" y="0"/>
                  </a:lnTo>
                  <a:lnTo>
                    <a:pt x="0" y="0"/>
                  </a:lnTo>
                  <a:lnTo>
                    <a:pt x="0" y="949921"/>
                  </a:lnTo>
                  <a:close/>
                </a:path>
              </a:pathLst>
            </a:custGeom>
            <a:ln w="9525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2816" y="1110996"/>
              <a:ext cx="5601462" cy="89687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3163" y="1110996"/>
              <a:ext cx="1341882" cy="89687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13931" y="1110996"/>
              <a:ext cx="5304282" cy="89687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38344" y="1549908"/>
              <a:ext cx="2204466" cy="89687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1880" y="1201674"/>
            <a:ext cx="10597515" cy="9531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3650"/>
              </a:lnSpc>
              <a:spcBef>
                <a:spcPts val="105"/>
              </a:spcBef>
            </a:pPr>
            <a:r>
              <a:rPr dirty="0" sz="3200" spc="-40">
                <a:solidFill>
                  <a:srgbClr val="C00000"/>
                </a:solidFill>
              </a:rPr>
              <a:t>Cameroon:</a:t>
            </a:r>
            <a:r>
              <a:rPr dirty="0" sz="3200" spc="-140">
                <a:solidFill>
                  <a:srgbClr val="C00000"/>
                </a:solidFill>
              </a:rPr>
              <a:t> </a:t>
            </a:r>
            <a:r>
              <a:rPr dirty="0" sz="3200" spc="-10">
                <a:solidFill>
                  <a:srgbClr val="C00000"/>
                </a:solidFill>
              </a:rPr>
              <a:t>Joint</a:t>
            </a:r>
            <a:r>
              <a:rPr dirty="0" sz="3200" spc="-114">
                <a:solidFill>
                  <a:srgbClr val="C00000"/>
                </a:solidFill>
              </a:rPr>
              <a:t> </a:t>
            </a:r>
            <a:r>
              <a:rPr dirty="0" sz="3200" spc="-50">
                <a:solidFill>
                  <a:srgbClr val="C00000"/>
                </a:solidFill>
              </a:rPr>
              <a:t>programme</a:t>
            </a:r>
            <a:r>
              <a:rPr dirty="0" sz="3200" spc="-135">
                <a:solidFill>
                  <a:srgbClr val="C00000"/>
                </a:solidFill>
              </a:rPr>
              <a:t> </a:t>
            </a:r>
            <a:r>
              <a:rPr dirty="0" sz="3200">
                <a:solidFill>
                  <a:srgbClr val="C00000"/>
                </a:solidFill>
              </a:rPr>
              <a:t>in</a:t>
            </a:r>
            <a:r>
              <a:rPr dirty="0" sz="3200" spc="-80">
                <a:solidFill>
                  <a:srgbClr val="C00000"/>
                </a:solidFill>
              </a:rPr>
              <a:t> </a:t>
            </a:r>
            <a:r>
              <a:rPr dirty="0" sz="3200" spc="-20">
                <a:solidFill>
                  <a:srgbClr val="C00000"/>
                </a:solidFill>
              </a:rPr>
              <a:t>Buea,</a:t>
            </a:r>
            <a:r>
              <a:rPr dirty="0" sz="3200" spc="-114">
                <a:solidFill>
                  <a:srgbClr val="C00000"/>
                </a:solidFill>
              </a:rPr>
              <a:t> </a:t>
            </a:r>
            <a:r>
              <a:rPr dirty="0" sz="3200" spc="-30">
                <a:solidFill>
                  <a:srgbClr val="C00000"/>
                </a:solidFill>
              </a:rPr>
              <a:t>southwest</a:t>
            </a:r>
            <a:r>
              <a:rPr dirty="0" sz="3200" spc="-120">
                <a:solidFill>
                  <a:srgbClr val="C00000"/>
                </a:solidFill>
              </a:rPr>
              <a:t> </a:t>
            </a:r>
            <a:r>
              <a:rPr dirty="0" sz="3200" spc="-20">
                <a:solidFill>
                  <a:srgbClr val="C00000"/>
                </a:solidFill>
              </a:rPr>
              <a:t>region,</a:t>
            </a:r>
            <a:r>
              <a:rPr dirty="0" sz="3200" spc="-114">
                <a:solidFill>
                  <a:srgbClr val="C00000"/>
                </a:solidFill>
              </a:rPr>
              <a:t> </a:t>
            </a:r>
            <a:r>
              <a:rPr dirty="0" sz="3200">
                <a:solidFill>
                  <a:srgbClr val="C00000"/>
                </a:solidFill>
              </a:rPr>
              <a:t>to</a:t>
            </a:r>
            <a:r>
              <a:rPr dirty="0" sz="3200" spc="-114">
                <a:solidFill>
                  <a:srgbClr val="C00000"/>
                </a:solidFill>
              </a:rPr>
              <a:t> </a:t>
            </a:r>
            <a:r>
              <a:rPr dirty="0" sz="3200" spc="-10">
                <a:solidFill>
                  <a:srgbClr val="C00000"/>
                </a:solidFill>
              </a:rPr>
              <a:t>reduce</a:t>
            </a:r>
            <a:endParaRPr sz="3200"/>
          </a:p>
          <a:p>
            <a:pPr algn="ctr" marL="233679">
              <a:lnSpc>
                <a:spcPts val="3650"/>
              </a:lnSpc>
            </a:pPr>
            <a:r>
              <a:rPr dirty="0" sz="3200" spc="-10">
                <a:solidFill>
                  <a:srgbClr val="C00000"/>
                </a:solidFill>
              </a:rPr>
              <a:t>inequality</a:t>
            </a:r>
            <a:endParaRPr sz="3200"/>
          </a:p>
        </p:txBody>
      </p:sp>
      <p:grpSp>
        <p:nvGrpSpPr>
          <p:cNvPr id="10" name="object 10" descr=""/>
          <p:cNvGrpSpPr/>
          <p:nvPr/>
        </p:nvGrpSpPr>
        <p:grpSpPr>
          <a:xfrm>
            <a:off x="483641" y="2444013"/>
            <a:ext cx="10967085" cy="4344670"/>
            <a:chOff x="483641" y="2444013"/>
            <a:chExt cx="10967085" cy="4344670"/>
          </a:xfrm>
        </p:grpSpPr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3153" y="2453538"/>
              <a:ext cx="4206621" cy="4160139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488403" y="2448775"/>
              <a:ext cx="4216400" cy="4170045"/>
            </a:xfrm>
            <a:custGeom>
              <a:avLst/>
              <a:gdLst/>
              <a:ahLst/>
              <a:cxnLst/>
              <a:rect l="l" t="t" r="r" b="b"/>
              <a:pathLst>
                <a:path w="4216400" h="4170045">
                  <a:moveTo>
                    <a:pt x="0" y="4169664"/>
                  </a:moveTo>
                  <a:lnTo>
                    <a:pt x="4216146" y="4169664"/>
                  </a:lnTo>
                  <a:lnTo>
                    <a:pt x="4216146" y="0"/>
                  </a:lnTo>
                  <a:lnTo>
                    <a:pt x="0" y="0"/>
                  </a:lnTo>
                  <a:lnTo>
                    <a:pt x="0" y="4169664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862448" y="2466721"/>
              <a:ext cx="6583045" cy="4317365"/>
            </a:xfrm>
            <a:custGeom>
              <a:avLst/>
              <a:gdLst/>
              <a:ahLst/>
              <a:cxnLst/>
              <a:rect l="l" t="t" r="r" b="b"/>
              <a:pathLst>
                <a:path w="6583045" h="4317365">
                  <a:moveTo>
                    <a:pt x="6582918" y="0"/>
                  </a:moveTo>
                  <a:lnTo>
                    <a:pt x="0" y="0"/>
                  </a:lnTo>
                  <a:lnTo>
                    <a:pt x="0" y="4316857"/>
                  </a:lnTo>
                  <a:lnTo>
                    <a:pt x="6582918" y="4316857"/>
                  </a:lnTo>
                  <a:lnTo>
                    <a:pt x="6582918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862448" y="2466721"/>
              <a:ext cx="6583045" cy="4317365"/>
            </a:xfrm>
            <a:custGeom>
              <a:avLst/>
              <a:gdLst/>
              <a:ahLst/>
              <a:cxnLst/>
              <a:rect l="l" t="t" r="r" b="b"/>
              <a:pathLst>
                <a:path w="6583045" h="4317365">
                  <a:moveTo>
                    <a:pt x="0" y="4316857"/>
                  </a:moveTo>
                  <a:lnTo>
                    <a:pt x="6582918" y="4316857"/>
                  </a:lnTo>
                  <a:lnTo>
                    <a:pt x="6582918" y="0"/>
                  </a:lnTo>
                  <a:lnTo>
                    <a:pt x="0" y="0"/>
                  </a:lnTo>
                  <a:lnTo>
                    <a:pt x="0" y="4316857"/>
                  </a:lnTo>
                  <a:close/>
                </a:path>
              </a:pathLst>
            </a:custGeom>
            <a:ln w="9525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4941823" y="2457703"/>
            <a:ext cx="6327775" cy="389890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241300" marR="132715" indent="-228600">
              <a:lnSpc>
                <a:spcPts val="1939"/>
              </a:lnSpc>
              <a:spcBef>
                <a:spcPts val="34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Low-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income,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located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Central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Africa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has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total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population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800" spc="-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28,539,789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(World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Population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Review,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2023)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ts val="2050"/>
              </a:lnSpc>
              <a:spcBef>
                <a:spcPts val="77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Poverty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rate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(25.3%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2021),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Gini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co-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efficient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(47.9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2019),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90%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2050"/>
              </a:lnSpc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wealth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owned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by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5%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 population</a:t>
            </a:r>
            <a:endParaRPr sz="1800">
              <a:latin typeface="Calibri"/>
              <a:cs typeface="Calibri"/>
            </a:endParaRPr>
          </a:p>
          <a:p>
            <a:pPr marL="241300" marR="284480" indent="-228600">
              <a:lnSpc>
                <a:spcPts val="1939"/>
              </a:lnSpc>
              <a:spcBef>
                <a:spcPts val="103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Collaboration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between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Social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Development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International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(SODEIT),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several</a:t>
            </a:r>
            <a:r>
              <a:rPr dirty="0" sz="18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agencies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8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United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Nations,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international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NGOs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as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well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as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local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stakeholders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ts val="2055"/>
              </a:lnSpc>
              <a:spcBef>
                <a:spcPts val="76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Created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entrepreneurship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opportunities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dirty="0" sz="18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low-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income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groups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2055"/>
              </a:lnSpc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(disabled,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women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8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youth)</a:t>
            </a:r>
            <a:endParaRPr sz="1800">
              <a:latin typeface="Calibri"/>
              <a:cs typeface="Calibri"/>
            </a:endParaRPr>
          </a:p>
          <a:p>
            <a:pPr marL="241300" marR="191135" indent="-228600">
              <a:lnSpc>
                <a:spcPts val="1939"/>
              </a:lnSpc>
              <a:spcBef>
                <a:spcPts val="104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Training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income-generating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workshops,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unlimited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access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to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healthcare/clinic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without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any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discrimination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ts val="2055"/>
              </a:lnSpc>
              <a:spcBef>
                <a:spcPts val="75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Reduced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underemployment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rate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from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75.8%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less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than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56%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2055"/>
              </a:lnSpc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by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2020.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More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than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4,000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indirect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direct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beneficiaries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256121" y="74434"/>
            <a:ext cx="11790045" cy="1068070"/>
            <a:chOff x="256121" y="74434"/>
            <a:chExt cx="11790045" cy="1068070"/>
          </a:xfrm>
        </p:grpSpPr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89972" y="74434"/>
              <a:ext cx="1856104" cy="106805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60505" y="237174"/>
              <a:ext cx="2085318" cy="63915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65097" y="189823"/>
              <a:ext cx="1845526" cy="7388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79018" y="1303743"/>
            <a:ext cx="7781925" cy="5273040"/>
            <a:chOff x="279018" y="1303743"/>
            <a:chExt cx="7781925" cy="5273040"/>
          </a:xfrm>
        </p:grpSpPr>
        <p:sp>
          <p:nvSpPr>
            <p:cNvPr id="3" name="object 3" descr=""/>
            <p:cNvSpPr/>
            <p:nvPr/>
          </p:nvSpPr>
          <p:spPr>
            <a:xfrm>
              <a:off x="283781" y="1308506"/>
              <a:ext cx="7772400" cy="5263515"/>
            </a:xfrm>
            <a:custGeom>
              <a:avLst/>
              <a:gdLst/>
              <a:ahLst/>
              <a:cxnLst/>
              <a:rect l="l" t="t" r="r" b="b"/>
              <a:pathLst>
                <a:path w="7772400" h="5263515">
                  <a:moveTo>
                    <a:pt x="7772400" y="0"/>
                  </a:moveTo>
                  <a:lnTo>
                    <a:pt x="0" y="0"/>
                  </a:lnTo>
                  <a:lnTo>
                    <a:pt x="0" y="5263007"/>
                  </a:lnTo>
                  <a:lnTo>
                    <a:pt x="7772400" y="5263007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83781" y="1308506"/>
              <a:ext cx="7772400" cy="5263515"/>
            </a:xfrm>
            <a:custGeom>
              <a:avLst/>
              <a:gdLst/>
              <a:ahLst/>
              <a:cxnLst/>
              <a:rect l="l" t="t" r="r" b="b"/>
              <a:pathLst>
                <a:path w="7772400" h="5263515">
                  <a:moveTo>
                    <a:pt x="0" y="5263007"/>
                  </a:moveTo>
                  <a:lnTo>
                    <a:pt x="7772400" y="5263007"/>
                  </a:lnTo>
                  <a:lnTo>
                    <a:pt x="7772400" y="0"/>
                  </a:lnTo>
                  <a:lnTo>
                    <a:pt x="0" y="0"/>
                  </a:lnTo>
                  <a:lnTo>
                    <a:pt x="0" y="5263007"/>
                  </a:lnTo>
                  <a:close/>
                </a:path>
              </a:pathLst>
            </a:custGeom>
            <a:ln w="952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362508" y="1318717"/>
            <a:ext cx="7517765" cy="51473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5420" indent="-1727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85420" algn="l"/>
              </a:tabLst>
            </a:pPr>
            <a:r>
              <a:rPr dirty="0" sz="2800" spc="-20">
                <a:latin typeface="Calibri"/>
                <a:cs typeface="Calibri"/>
              </a:rPr>
              <a:t>MDG’s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were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replaced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with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17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SDGs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2015</a:t>
            </a:r>
            <a:endParaRPr sz="280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5420" algn="l"/>
                <a:tab pos="5518785" algn="l"/>
              </a:tabLst>
            </a:pPr>
            <a:r>
              <a:rPr dirty="0" sz="2800" spc="-20">
                <a:latin typeface="Calibri"/>
                <a:cs typeface="Calibri"/>
              </a:rPr>
              <a:t>SDG’s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link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up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with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five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critical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areas: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People,</a:t>
            </a:r>
            <a:endParaRPr sz="2800">
              <a:latin typeface="Calibri"/>
              <a:cs typeface="Calibri"/>
            </a:endParaRPr>
          </a:p>
          <a:p>
            <a:pPr marL="186055">
              <a:lnSpc>
                <a:spcPct val="100000"/>
              </a:lnSpc>
            </a:pPr>
            <a:r>
              <a:rPr dirty="0" sz="2800" spc="-25">
                <a:latin typeface="Calibri"/>
                <a:cs typeface="Calibri"/>
              </a:rPr>
              <a:t>Prosperity,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Planet,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Peace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&amp;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Partnership</a:t>
            </a:r>
            <a:endParaRPr sz="2800">
              <a:latin typeface="Calibri"/>
              <a:cs typeface="Calibri"/>
            </a:endParaRPr>
          </a:p>
          <a:p>
            <a:pPr marL="185420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dirty="0" sz="2800">
                <a:latin typeface="Calibri"/>
                <a:cs typeface="Calibri"/>
              </a:rPr>
              <a:t>They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consist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Goals,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Targets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&amp;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Indicators</a:t>
            </a:r>
            <a:endParaRPr sz="2800">
              <a:latin typeface="Calibri"/>
              <a:cs typeface="Calibri"/>
            </a:endParaRPr>
          </a:p>
          <a:p>
            <a:pPr marL="184785" marR="477520" indent="-172720">
              <a:lnSpc>
                <a:spcPct val="100000"/>
              </a:lnSpc>
              <a:buFont typeface="Arial MT"/>
              <a:buChar char="•"/>
              <a:tabLst>
                <a:tab pos="186055" algn="l"/>
              </a:tabLst>
            </a:pPr>
            <a:r>
              <a:rPr dirty="0" sz="2800" spc="-20">
                <a:latin typeface="Calibri"/>
                <a:cs typeface="Calibri"/>
              </a:rPr>
              <a:t>Connection/interaction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between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SDGs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prime 	importance</a:t>
            </a:r>
            <a:endParaRPr sz="2800">
              <a:latin typeface="Calibri"/>
              <a:cs typeface="Calibri"/>
            </a:endParaRPr>
          </a:p>
          <a:p>
            <a:pPr marL="184785" marR="225425" indent="-172720">
              <a:lnSpc>
                <a:spcPct val="100000"/>
              </a:lnSpc>
              <a:buFont typeface="Arial MT"/>
              <a:buChar char="•"/>
              <a:tabLst>
                <a:tab pos="186055" algn="l"/>
              </a:tabLst>
            </a:pPr>
            <a:r>
              <a:rPr dirty="0" sz="2800">
                <a:latin typeface="Calibri"/>
                <a:cs typeface="Calibri"/>
              </a:rPr>
              <a:t>This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teacher’s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manual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about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SDG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10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–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Reduced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Inequalities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(Area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Prosperity)</a:t>
            </a:r>
            <a:endParaRPr sz="2800"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6055" algn="l"/>
              </a:tabLst>
            </a:pPr>
            <a:r>
              <a:rPr dirty="0" sz="2800">
                <a:latin typeface="Calibri"/>
                <a:cs typeface="Calibri"/>
              </a:rPr>
              <a:t>Of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critical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importance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due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ncreasing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disparities </a:t>
            </a:r>
            <a:r>
              <a:rPr dirty="0" sz="2800" spc="-1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wealth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observed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around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world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over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past </a:t>
            </a:r>
            <a:r>
              <a:rPr dirty="0" sz="2800" spc="-2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decades,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well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political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reaction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these 	disparities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8062404" y="1299019"/>
            <a:ext cx="3855720" cy="5036185"/>
            <a:chOff x="8062404" y="1299019"/>
            <a:chExt cx="3855720" cy="503618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71993" y="1402962"/>
              <a:ext cx="3772937" cy="4846801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8067167" y="1303782"/>
              <a:ext cx="3846195" cy="5026660"/>
            </a:xfrm>
            <a:custGeom>
              <a:avLst/>
              <a:gdLst/>
              <a:ahLst/>
              <a:cxnLst/>
              <a:rect l="l" t="t" r="r" b="b"/>
              <a:pathLst>
                <a:path w="3846195" h="5026660">
                  <a:moveTo>
                    <a:pt x="0" y="5026279"/>
                  </a:moveTo>
                  <a:lnTo>
                    <a:pt x="3845813" y="5026279"/>
                  </a:lnTo>
                  <a:lnTo>
                    <a:pt x="3845813" y="0"/>
                  </a:lnTo>
                  <a:lnTo>
                    <a:pt x="0" y="0"/>
                  </a:lnTo>
                  <a:lnTo>
                    <a:pt x="0" y="5026279"/>
                  </a:lnTo>
                  <a:close/>
                </a:path>
              </a:pathLst>
            </a:custGeom>
            <a:ln w="9525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8622" y="1110996"/>
            <a:ext cx="11887835" cy="1091565"/>
            <a:chOff x="158622" y="1110996"/>
            <a:chExt cx="11887835" cy="1091565"/>
          </a:xfrm>
        </p:grpSpPr>
        <p:sp>
          <p:nvSpPr>
            <p:cNvPr id="3" name="object 3" descr=""/>
            <p:cNvSpPr/>
            <p:nvPr/>
          </p:nvSpPr>
          <p:spPr>
            <a:xfrm>
              <a:off x="158622" y="1252512"/>
              <a:ext cx="11887835" cy="949960"/>
            </a:xfrm>
            <a:custGeom>
              <a:avLst/>
              <a:gdLst/>
              <a:ahLst/>
              <a:cxnLst/>
              <a:rect l="l" t="t" r="r" b="b"/>
              <a:pathLst>
                <a:path w="11887835" h="949960">
                  <a:moveTo>
                    <a:pt x="11887454" y="0"/>
                  </a:moveTo>
                  <a:lnTo>
                    <a:pt x="0" y="0"/>
                  </a:lnTo>
                  <a:lnTo>
                    <a:pt x="0" y="949921"/>
                  </a:lnTo>
                  <a:lnTo>
                    <a:pt x="11887454" y="949921"/>
                  </a:lnTo>
                  <a:lnTo>
                    <a:pt x="1188745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6547" y="1110996"/>
              <a:ext cx="2035302" cy="89687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0736" y="1110996"/>
              <a:ext cx="1133093" cy="89687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9583" y="1110996"/>
              <a:ext cx="5481066" cy="89687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79536" y="1110996"/>
              <a:ext cx="2414778" cy="89687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8622" y="1252512"/>
            <a:ext cx="11887835" cy="949960"/>
          </a:xfrm>
          <a:prstGeom prst="rect"/>
          <a:ln w="9525">
            <a:solidFill>
              <a:srgbClr val="0066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7620">
              <a:lnSpc>
                <a:spcPts val="3545"/>
              </a:lnSpc>
            </a:pPr>
            <a:r>
              <a:rPr dirty="0" sz="3200" spc="-25">
                <a:solidFill>
                  <a:srgbClr val="C00000"/>
                </a:solidFill>
              </a:rPr>
              <a:t>Ecuador:</a:t>
            </a:r>
            <a:r>
              <a:rPr dirty="0" sz="3200" spc="-120">
                <a:solidFill>
                  <a:srgbClr val="C00000"/>
                </a:solidFill>
              </a:rPr>
              <a:t> </a:t>
            </a:r>
            <a:r>
              <a:rPr dirty="0" sz="3200">
                <a:solidFill>
                  <a:srgbClr val="C00000"/>
                </a:solidFill>
              </a:rPr>
              <a:t>The</a:t>
            </a:r>
            <a:r>
              <a:rPr dirty="0" sz="3200" spc="-110">
                <a:solidFill>
                  <a:srgbClr val="C00000"/>
                </a:solidFill>
              </a:rPr>
              <a:t> </a:t>
            </a:r>
            <a:r>
              <a:rPr dirty="0" sz="3200" spc="-10">
                <a:solidFill>
                  <a:srgbClr val="C00000"/>
                </a:solidFill>
              </a:rPr>
              <a:t>“Bono</a:t>
            </a:r>
            <a:r>
              <a:rPr dirty="0" sz="3200" spc="-125">
                <a:solidFill>
                  <a:srgbClr val="C00000"/>
                </a:solidFill>
              </a:rPr>
              <a:t> </a:t>
            </a:r>
            <a:r>
              <a:rPr dirty="0" sz="3200">
                <a:solidFill>
                  <a:srgbClr val="C00000"/>
                </a:solidFill>
              </a:rPr>
              <a:t>de</a:t>
            </a:r>
            <a:r>
              <a:rPr dirty="0" sz="3200" spc="-90">
                <a:solidFill>
                  <a:srgbClr val="C00000"/>
                </a:solidFill>
              </a:rPr>
              <a:t> </a:t>
            </a:r>
            <a:r>
              <a:rPr dirty="0" sz="3200" spc="-30">
                <a:solidFill>
                  <a:srgbClr val="C00000"/>
                </a:solidFill>
              </a:rPr>
              <a:t>Desarrollo</a:t>
            </a:r>
            <a:r>
              <a:rPr dirty="0" sz="3200" spc="-130">
                <a:solidFill>
                  <a:srgbClr val="C00000"/>
                </a:solidFill>
              </a:rPr>
              <a:t> </a:t>
            </a:r>
            <a:r>
              <a:rPr dirty="0" sz="3200" spc="-35">
                <a:solidFill>
                  <a:srgbClr val="C00000"/>
                </a:solidFill>
              </a:rPr>
              <a:t>Humano”</a:t>
            </a:r>
            <a:r>
              <a:rPr dirty="0" sz="3200" spc="-145">
                <a:solidFill>
                  <a:srgbClr val="C00000"/>
                </a:solidFill>
              </a:rPr>
              <a:t> </a:t>
            </a:r>
            <a:r>
              <a:rPr dirty="0" sz="3200" spc="-10">
                <a:solidFill>
                  <a:srgbClr val="C00000"/>
                </a:solidFill>
              </a:rPr>
              <a:t>programme</a:t>
            </a:r>
            <a:endParaRPr sz="3200"/>
          </a:p>
        </p:txBody>
      </p:sp>
      <p:grpSp>
        <p:nvGrpSpPr>
          <p:cNvPr id="9" name="object 9" descr=""/>
          <p:cNvGrpSpPr/>
          <p:nvPr/>
        </p:nvGrpSpPr>
        <p:grpSpPr>
          <a:xfrm>
            <a:off x="4449254" y="2315781"/>
            <a:ext cx="7601584" cy="4472940"/>
            <a:chOff x="4449254" y="2315781"/>
            <a:chExt cx="7601584" cy="4472940"/>
          </a:xfrm>
        </p:grpSpPr>
        <p:sp>
          <p:nvSpPr>
            <p:cNvPr id="10" name="object 10" descr=""/>
            <p:cNvSpPr/>
            <p:nvPr/>
          </p:nvSpPr>
          <p:spPr>
            <a:xfrm>
              <a:off x="4454016" y="2320544"/>
              <a:ext cx="7592059" cy="4463415"/>
            </a:xfrm>
            <a:custGeom>
              <a:avLst/>
              <a:gdLst/>
              <a:ahLst/>
              <a:cxnLst/>
              <a:rect l="l" t="t" r="r" b="b"/>
              <a:pathLst>
                <a:path w="7592059" h="4463415">
                  <a:moveTo>
                    <a:pt x="7592059" y="0"/>
                  </a:moveTo>
                  <a:lnTo>
                    <a:pt x="0" y="0"/>
                  </a:lnTo>
                  <a:lnTo>
                    <a:pt x="0" y="4463034"/>
                  </a:lnTo>
                  <a:lnTo>
                    <a:pt x="7592059" y="4463034"/>
                  </a:lnTo>
                  <a:lnTo>
                    <a:pt x="7592059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454016" y="2320544"/>
              <a:ext cx="7592059" cy="4463415"/>
            </a:xfrm>
            <a:custGeom>
              <a:avLst/>
              <a:gdLst/>
              <a:ahLst/>
              <a:cxnLst/>
              <a:rect l="l" t="t" r="r" b="b"/>
              <a:pathLst>
                <a:path w="7592059" h="4463415">
                  <a:moveTo>
                    <a:pt x="0" y="4463034"/>
                  </a:moveTo>
                  <a:lnTo>
                    <a:pt x="7592059" y="4463034"/>
                  </a:lnTo>
                  <a:lnTo>
                    <a:pt x="7592059" y="0"/>
                  </a:lnTo>
                  <a:lnTo>
                    <a:pt x="0" y="0"/>
                  </a:lnTo>
                  <a:lnTo>
                    <a:pt x="0" y="4463034"/>
                  </a:lnTo>
                  <a:close/>
                </a:path>
              </a:pathLst>
            </a:custGeom>
            <a:ln w="9525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4533391" y="2311400"/>
            <a:ext cx="7346315" cy="439293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241300" marR="152400" indent="-228600">
              <a:lnSpc>
                <a:spcPts val="1939"/>
              </a:lnSpc>
              <a:spcBef>
                <a:spcPts val="34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Located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northwest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region,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with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population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approximately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17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million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her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economy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based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on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extractive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industry,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such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as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agriculture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800" spc="-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crude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oil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Currently,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over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25%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population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living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below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poverty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line</a:t>
            </a:r>
            <a:endParaRPr sz="1800">
              <a:latin typeface="Calibri"/>
              <a:cs typeface="Calibri"/>
            </a:endParaRPr>
          </a:p>
          <a:p>
            <a:pPr marL="241300" marR="717550" indent="-228600">
              <a:lnSpc>
                <a:spcPct val="901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As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strategy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improve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living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conditions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2003.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“Bono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de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Desarrollo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Humano”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aims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offer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financial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aid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through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pensions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and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insurance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18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families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living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below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poverty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threshold</a:t>
            </a:r>
            <a:endParaRPr sz="1800">
              <a:latin typeface="Calibri"/>
              <a:cs typeface="Calibri"/>
            </a:endParaRPr>
          </a:p>
          <a:p>
            <a:pPr marL="241300" marR="5080" indent="-228600">
              <a:lnSpc>
                <a:spcPts val="1939"/>
              </a:lnSpc>
              <a:spcBef>
                <a:spcPts val="102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programme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help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vulnerable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demographics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all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age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groups.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For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children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anticipated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outcomes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focus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on</a:t>
            </a:r>
            <a:r>
              <a:rPr dirty="0" sz="18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diminishing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chronic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malnutrition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elderly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with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disabilities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ts val="2055"/>
              </a:lnSpc>
              <a:spcBef>
                <a:spcPts val="77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440,000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families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have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benefited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from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programme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from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2003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until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2015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2055"/>
              </a:lnSpc>
            </a:pP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(Inter-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American</a:t>
            </a:r>
            <a:r>
              <a:rPr dirty="0" sz="18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Development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Bank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(BID,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2023)</a:t>
            </a:r>
            <a:endParaRPr sz="1800">
              <a:latin typeface="Calibri"/>
              <a:cs typeface="Calibri"/>
            </a:endParaRPr>
          </a:p>
          <a:p>
            <a:pPr marL="241300" marR="125095" indent="-228600">
              <a:lnSpc>
                <a:spcPts val="1939"/>
              </a:lnSpc>
              <a:spcBef>
                <a:spcPts val="102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Joaquín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Gallegos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Lara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Voucher: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value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US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$240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per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monthly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legal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guardian</a:t>
            </a:r>
            <a:r>
              <a:rPr dirty="0" sz="18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8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individuals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with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severe</a:t>
            </a:r>
            <a:r>
              <a:rPr dirty="0" sz="1800" spc="-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disabilities,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catastrophic</a:t>
            </a:r>
            <a:r>
              <a:rPr dirty="0" sz="18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illnesses,</a:t>
            </a:r>
            <a:r>
              <a:rPr dirty="0" sz="18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or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children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under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18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years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old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with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HIV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256121" y="74434"/>
            <a:ext cx="11790045" cy="1068070"/>
            <a:chOff x="256121" y="74434"/>
            <a:chExt cx="11790045" cy="1068070"/>
          </a:xfrm>
        </p:grpSpPr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89972" y="74434"/>
              <a:ext cx="1856104" cy="106805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60505" y="237174"/>
              <a:ext cx="2085318" cy="63915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65097" y="189823"/>
              <a:ext cx="1845526" cy="738833"/>
            </a:xfrm>
            <a:prstGeom prst="rect">
              <a:avLst/>
            </a:prstGeom>
          </p:spPr>
        </p:pic>
      </p:grpSp>
      <p:pic>
        <p:nvPicPr>
          <p:cNvPr id="19" name="object 19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65520" y="2312568"/>
            <a:ext cx="3618131" cy="4463034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8622" y="1252512"/>
            <a:ext cx="11887835" cy="975360"/>
            <a:chOff x="158622" y="1252512"/>
            <a:chExt cx="11887835" cy="975360"/>
          </a:xfrm>
        </p:grpSpPr>
        <p:sp>
          <p:nvSpPr>
            <p:cNvPr id="3" name="object 3" descr=""/>
            <p:cNvSpPr/>
            <p:nvPr/>
          </p:nvSpPr>
          <p:spPr>
            <a:xfrm>
              <a:off x="158622" y="1252512"/>
              <a:ext cx="11887835" cy="949960"/>
            </a:xfrm>
            <a:custGeom>
              <a:avLst/>
              <a:gdLst/>
              <a:ahLst/>
              <a:cxnLst/>
              <a:rect l="l" t="t" r="r" b="b"/>
              <a:pathLst>
                <a:path w="11887835" h="949960">
                  <a:moveTo>
                    <a:pt x="11887454" y="0"/>
                  </a:moveTo>
                  <a:lnTo>
                    <a:pt x="0" y="0"/>
                  </a:lnTo>
                  <a:lnTo>
                    <a:pt x="0" y="949921"/>
                  </a:lnTo>
                  <a:lnTo>
                    <a:pt x="11887454" y="949921"/>
                  </a:lnTo>
                  <a:lnTo>
                    <a:pt x="1188745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7083" y="1330452"/>
              <a:ext cx="2655570" cy="89687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01539" y="1330452"/>
              <a:ext cx="653034" cy="89687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23459" y="1330452"/>
              <a:ext cx="5144262" cy="89687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8622" y="1252512"/>
            <a:ext cx="11887835" cy="949960"/>
          </a:xfrm>
          <a:prstGeom prst="rect"/>
          <a:ln w="9525">
            <a:solidFill>
              <a:srgbClr val="0066FF"/>
            </a:solidFill>
          </a:ln>
        </p:spPr>
        <p:txBody>
          <a:bodyPr wrap="square" lIns="0" tIns="181610" rIns="0" bIns="0" rtlCol="0" vert="horz">
            <a:spAutoFit/>
          </a:bodyPr>
          <a:lstStyle/>
          <a:p>
            <a:pPr algn="ctr" marL="230504">
              <a:lnSpc>
                <a:spcPct val="100000"/>
              </a:lnSpc>
              <a:spcBef>
                <a:spcPts val="1430"/>
              </a:spcBef>
            </a:pPr>
            <a:r>
              <a:rPr dirty="0" sz="3200" spc="-10">
                <a:solidFill>
                  <a:srgbClr val="C00000"/>
                </a:solidFill>
              </a:rPr>
              <a:t>Chile:</a:t>
            </a:r>
            <a:r>
              <a:rPr dirty="0" sz="3200" spc="-114">
                <a:solidFill>
                  <a:srgbClr val="C00000"/>
                </a:solidFill>
              </a:rPr>
              <a:t> </a:t>
            </a:r>
            <a:r>
              <a:rPr dirty="0" sz="3200" spc="-30">
                <a:solidFill>
                  <a:srgbClr val="C00000"/>
                </a:solidFill>
              </a:rPr>
              <a:t>Tuition-</a:t>
            </a:r>
            <a:r>
              <a:rPr dirty="0" sz="3200" spc="-20">
                <a:solidFill>
                  <a:srgbClr val="C00000"/>
                </a:solidFill>
              </a:rPr>
              <a:t>free</a:t>
            </a:r>
            <a:r>
              <a:rPr dirty="0" sz="3200" spc="-135">
                <a:solidFill>
                  <a:srgbClr val="C00000"/>
                </a:solidFill>
              </a:rPr>
              <a:t> </a:t>
            </a:r>
            <a:r>
              <a:rPr dirty="0" sz="3200" spc="-10">
                <a:solidFill>
                  <a:srgbClr val="C00000"/>
                </a:solidFill>
              </a:rPr>
              <a:t>public</a:t>
            </a:r>
            <a:r>
              <a:rPr dirty="0" sz="3200" spc="-120">
                <a:solidFill>
                  <a:srgbClr val="C00000"/>
                </a:solidFill>
              </a:rPr>
              <a:t> </a:t>
            </a:r>
            <a:r>
              <a:rPr dirty="0" sz="3200" spc="-10">
                <a:solidFill>
                  <a:srgbClr val="C00000"/>
                </a:solidFill>
              </a:rPr>
              <a:t>higher</a:t>
            </a:r>
            <a:r>
              <a:rPr dirty="0" sz="3200" spc="-110">
                <a:solidFill>
                  <a:srgbClr val="C00000"/>
                </a:solidFill>
              </a:rPr>
              <a:t> </a:t>
            </a:r>
            <a:r>
              <a:rPr dirty="0" sz="3200" spc="-10">
                <a:solidFill>
                  <a:srgbClr val="C00000"/>
                </a:solidFill>
              </a:rPr>
              <a:t>education</a:t>
            </a:r>
            <a:endParaRPr sz="3200"/>
          </a:p>
        </p:txBody>
      </p:sp>
      <p:grpSp>
        <p:nvGrpSpPr>
          <p:cNvPr id="8" name="object 8" descr=""/>
          <p:cNvGrpSpPr/>
          <p:nvPr/>
        </p:nvGrpSpPr>
        <p:grpSpPr>
          <a:xfrm>
            <a:off x="4675441" y="2307780"/>
            <a:ext cx="7375525" cy="4480560"/>
            <a:chOff x="4675441" y="2307780"/>
            <a:chExt cx="7375525" cy="4480560"/>
          </a:xfrm>
        </p:grpSpPr>
        <p:sp>
          <p:nvSpPr>
            <p:cNvPr id="9" name="object 9" descr=""/>
            <p:cNvSpPr/>
            <p:nvPr/>
          </p:nvSpPr>
          <p:spPr>
            <a:xfrm>
              <a:off x="4680203" y="2312542"/>
              <a:ext cx="7366000" cy="4471035"/>
            </a:xfrm>
            <a:custGeom>
              <a:avLst/>
              <a:gdLst/>
              <a:ahLst/>
              <a:cxnLst/>
              <a:rect l="l" t="t" r="r" b="b"/>
              <a:pathLst>
                <a:path w="7366000" h="4471034">
                  <a:moveTo>
                    <a:pt x="7365873" y="0"/>
                  </a:moveTo>
                  <a:lnTo>
                    <a:pt x="0" y="0"/>
                  </a:lnTo>
                  <a:lnTo>
                    <a:pt x="0" y="4471035"/>
                  </a:lnTo>
                  <a:lnTo>
                    <a:pt x="7365873" y="4471035"/>
                  </a:lnTo>
                  <a:lnTo>
                    <a:pt x="736587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680203" y="2312542"/>
              <a:ext cx="7366000" cy="4471035"/>
            </a:xfrm>
            <a:custGeom>
              <a:avLst/>
              <a:gdLst/>
              <a:ahLst/>
              <a:cxnLst/>
              <a:rect l="l" t="t" r="r" b="b"/>
              <a:pathLst>
                <a:path w="7366000" h="4471034">
                  <a:moveTo>
                    <a:pt x="0" y="4471035"/>
                  </a:moveTo>
                  <a:lnTo>
                    <a:pt x="7365873" y="4471035"/>
                  </a:lnTo>
                  <a:lnTo>
                    <a:pt x="7365873" y="0"/>
                  </a:lnTo>
                  <a:lnTo>
                    <a:pt x="0" y="0"/>
                  </a:lnTo>
                  <a:lnTo>
                    <a:pt x="0" y="4471035"/>
                  </a:lnTo>
                  <a:close/>
                </a:path>
              </a:pathLst>
            </a:custGeom>
            <a:ln w="9525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4759578" y="2309622"/>
            <a:ext cx="7210425" cy="441642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241300" marR="7620" indent="-228600">
              <a:lnSpc>
                <a:spcPts val="1730"/>
              </a:lnSpc>
              <a:spcBef>
                <a:spcPts val="31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Has</a:t>
            </a:r>
            <a:r>
              <a:rPr dirty="0" sz="1600" spc="1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an</a:t>
            </a:r>
            <a:r>
              <a:rPr dirty="0" sz="1600" spc="1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estimated</a:t>
            </a:r>
            <a:r>
              <a:rPr dirty="0" sz="1600" spc="18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population</a:t>
            </a:r>
            <a:r>
              <a:rPr dirty="0" sz="1600" spc="1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600" spc="18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19</a:t>
            </a:r>
            <a:r>
              <a:rPr dirty="0" sz="1600" spc="1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million</a:t>
            </a:r>
            <a:r>
              <a:rPr dirty="0" sz="1600" spc="1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people</a:t>
            </a:r>
            <a:r>
              <a:rPr dirty="0" sz="1600" spc="1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600" spc="1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classified</a:t>
            </a:r>
            <a:r>
              <a:rPr dirty="0" sz="1600" spc="18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as</a:t>
            </a:r>
            <a:r>
              <a:rPr dirty="0" sz="1600" spc="1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1600" spc="1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high-income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country</a:t>
            </a:r>
            <a:r>
              <a:rPr dirty="0" sz="16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with</a:t>
            </a:r>
            <a:r>
              <a:rPr dirty="0" sz="16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most</a:t>
            </a:r>
            <a:r>
              <a:rPr dirty="0" sz="16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stable</a:t>
            </a:r>
            <a:r>
              <a:rPr dirty="0" sz="16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economies</a:t>
            </a:r>
            <a:r>
              <a:rPr dirty="0" sz="16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16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6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region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ts val="1825"/>
              </a:lnSpc>
              <a:spcBef>
                <a:spcPts val="77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like</a:t>
            </a:r>
            <a:r>
              <a:rPr dirty="0" sz="1600" spc="1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many</a:t>
            </a:r>
            <a:r>
              <a:rPr dirty="0" sz="1600" spc="1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countries</a:t>
            </a:r>
            <a:r>
              <a:rPr dirty="0" sz="1600" spc="1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1600" spc="1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600" spc="1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LAC</a:t>
            </a:r>
            <a:r>
              <a:rPr dirty="0" sz="1600" spc="1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region,</a:t>
            </a:r>
            <a:r>
              <a:rPr dirty="0" sz="1600" spc="1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it</a:t>
            </a:r>
            <a:r>
              <a:rPr dirty="0" sz="1600" spc="1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faces</a:t>
            </a:r>
            <a:r>
              <a:rPr dirty="0" sz="1600" spc="1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challenges</a:t>
            </a:r>
            <a:r>
              <a:rPr dirty="0" sz="1600" spc="1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600" spc="1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inequality.</a:t>
            </a:r>
            <a:r>
              <a:rPr dirty="0" sz="1600" spc="1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Regarding</a:t>
            </a:r>
            <a:endParaRPr sz="1600">
              <a:latin typeface="Calibri"/>
              <a:cs typeface="Calibri"/>
            </a:endParaRPr>
          </a:p>
          <a:p>
            <a:pPr marL="241300">
              <a:lnSpc>
                <a:spcPts val="1825"/>
              </a:lnSpc>
            </a:pP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access</a:t>
            </a:r>
            <a:r>
              <a:rPr dirty="0" sz="16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16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quality</a:t>
            </a:r>
            <a:r>
              <a:rPr dirty="0" sz="16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services</a:t>
            </a:r>
            <a:r>
              <a:rPr dirty="0" sz="16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6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opportunities</a:t>
            </a:r>
            <a:r>
              <a:rPr dirty="0" sz="16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C00000"/>
                </a:solidFill>
                <a:latin typeface="Calibri"/>
                <a:cs typeface="Calibri"/>
              </a:rPr>
              <a:t>all</a:t>
            </a:r>
            <a:endParaRPr sz="1600">
              <a:latin typeface="Calibri"/>
              <a:cs typeface="Calibri"/>
            </a:endParaRPr>
          </a:p>
          <a:p>
            <a:pPr algn="just" marL="241300" marR="5080" indent="-228600">
              <a:lnSpc>
                <a:spcPts val="173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  <a:tab pos="242570" algn="l"/>
              </a:tabLst>
            </a:pP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	Approval</a:t>
            </a:r>
            <a:r>
              <a:rPr dirty="0" sz="1600" spc="229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600" spc="2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600" spc="2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State</a:t>
            </a:r>
            <a:r>
              <a:rPr dirty="0" sz="1600" spc="2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Universities</a:t>
            </a:r>
            <a:r>
              <a:rPr dirty="0" sz="1600" spc="2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Law</a:t>
            </a:r>
            <a:r>
              <a:rPr dirty="0" sz="1600" spc="2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1600" spc="229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2016,</a:t>
            </a:r>
            <a:r>
              <a:rPr dirty="0" sz="1600" spc="235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leading</a:t>
            </a:r>
            <a:r>
              <a:rPr dirty="0" sz="1600" spc="2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up</a:t>
            </a:r>
            <a:r>
              <a:rPr dirty="0" sz="1600" spc="2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1600" spc="2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2018,</a:t>
            </a:r>
            <a:r>
              <a:rPr dirty="0" sz="1600" spc="2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70%</a:t>
            </a:r>
            <a:r>
              <a:rPr dirty="0" sz="1600" spc="2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600" spc="2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vulnerable</a:t>
            </a:r>
            <a:r>
              <a:rPr dirty="0" sz="1600" spc="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young</a:t>
            </a:r>
            <a:r>
              <a:rPr dirty="0" sz="1600" spc="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population</a:t>
            </a:r>
            <a:r>
              <a:rPr dirty="0" sz="1600" spc="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were</a:t>
            </a:r>
            <a:r>
              <a:rPr dirty="0" sz="1600" spc="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given</a:t>
            </a:r>
            <a:r>
              <a:rPr dirty="0" sz="1600" spc="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600" spc="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opportunity</a:t>
            </a:r>
            <a:r>
              <a:rPr dirty="0" sz="1600" spc="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1600" spc="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study</a:t>
            </a:r>
            <a:r>
              <a:rPr dirty="0" sz="1600" spc="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at</a:t>
            </a:r>
            <a:r>
              <a:rPr dirty="0" sz="1600" spc="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1600" spc="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university.</a:t>
            </a:r>
            <a:r>
              <a:rPr dirty="0" sz="1600" spc="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C00000"/>
                </a:solidFill>
                <a:latin typeface="Calibri"/>
                <a:cs typeface="Calibri"/>
              </a:rPr>
              <a:t>As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education</a:t>
            </a:r>
            <a:r>
              <a:rPr dirty="0" sz="1600" spc="1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emerged</a:t>
            </a:r>
            <a:r>
              <a:rPr dirty="0" sz="1600" spc="1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as</a:t>
            </a:r>
            <a:r>
              <a:rPr dirty="0" sz="1600" spc="114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1600" spc="10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potent</a:t>
            </a:r>
            <a:r>
              <a:rPr dirty="0" sz="1600" spc="1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tool</a:t>
            </a:r>
            <a:r>
              <a:rPr dirty="0" sz="1600" spc="114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dirty="0" sz="1600" spc="10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addressing</a:t>
            </a:r>
            <a:r>
              <a:rPr dirty="0" sz="1600" spc="1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socio-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economic</a:t>
            </a:r>
            <a:r>
              <a:rPr dirty="0" sz="1600" spc="1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disparities</a:t>
            </a:r>
            <a:r>
              <a:rPr dirty="0" sz="1600" spc="1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C00000"/>
                </a:solidFill>
                <a:latin typeface="Calibri"/>
                <a:cs typeface="Calibri"/>
              </a:rPr>
              <a:t>and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promoting</a:t>
            </a:r>
            <a:r>
              <a:rPr dirty="0" sz="16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16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more</a:t>
            </a:r>
            <a:r>
              <a:rPr dirty="0" sz="16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equitable</a:t>
            </a:r>
            <a:r>
              <a:rPr dirty="0" sz="16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society</a:t>
            </a:r>
            <a:endParaRPr sz="1600">
              <a:latin typeface="Calibri"/>
              <a:cs typeface="Calibri"/>
            </a:endParaRPr>
          </a:p>
          <a:p>
            <a:pPr algn="just" marL="241300" marR="6985" indent="-228600">
              <a:lnSpc>
                <a:spcPts val="1730"/>
              </a:lnSpc>
              <a:spcBef>
                <a:spcPts val="990"/>
              </a:spcBef>
              <a:buFont typeface="Arial MT"/>
              <a:buChar char="•"/>
              <a:tabLst>
                <a:tab pos="241300" algn="l"/>
                <a:tab pos="242570" algn="l"/>
              </a:tabLst>
            </a:pP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	The</a:t>
            </a:r>
            <a:r>
              <a:rPr dirty="0" sz="1600" spc="28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programme</a:t>
            </a:r>
            <a:r>
              <a:rPr dirty="0" sz="1600" spc="29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directly</a:t>
            </a:r>
            <a:r>
              <a:rPr dirty="0" sz="1600" spc="29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aligned</a:t>
            </a:r>
            <a:r>
              <a:rPr dirty="0" sz="1600" spc="29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with</a:t>
            </a:r>
            <a:r>
              <a:rPr dirty="0" sz="1600" spc="3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SDG</a:t>
            </a:r>
            <a:r>
              <a:rPr dirty="0" sz="1600" spc="29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4,</a:t>
            </a:r>
            <a:r>
              <a:rPr dirty="0" sz="1600" spc="29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“Quality</a:t>
            </a:r>
            <a:r>
              <a:rPr dirty="0" sz="1600" spc="28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Education,”</a:t>
            </a:r>
            <a:r>
              <a:rPr dirty="0" sz="1600" spc="29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600" spc="29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indirectly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contributes</a:t>
            </a:r>
            <a:r>
              <a:rPr dirty="0" sz="1600" spc="8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1600" spc="9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SDG</a:t>
            </a:r>
            <a:r>
              <a:rPr dirty="0" sz="1600" spc="1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10,</a:t>
            </a:r>
            <a:r>
              <a:rPr dirty="0" sz="1600" spc="9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“Reduce</a:t>
            </a:r>
            <a:r>
              <a:rPr dirty="0" sz="1600" spc="9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Inequalities,”</a:t>
            </a:r>
            <a:r>
              <a:rPr dirty="0" sz="1600" spc="8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leading</a:t>
            </a:r>
            <a:r>
              <a:rPr dirty="0" sz="1600" spc="9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1600" spc="8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1600" spc="8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more</a:t>
            </a:r>
            <a:r>
              <a:rPr dirty="0" sz="1600" spc="9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equitable</a:t>
            </a:r>
            <a:r>
              <a:rPr dirty="0" sz="1600" spc="9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600" spc="9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C00000"/>
                </a:solidFill>
                <a:latin typeface="Calibri"/>
                <a:cs typeface="Calibri"/>
              </a:rPr>
              <a:t>just 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society</a:t>
            </a:r>
            <a:endParaRPr sz="1600">
              <a:latin typeface="Calibri"/>
              <a:cs typeface="Calibri"/>
            </a:endParaRPr>
          </a:p>
          <a:p>
            <a:pPr algn="just" marL="241300" marR="6350" indent="-228600">
              <a:lnSpc>
                <a:spcPct val="90100"/>
              </a:lnSpc>
              <a:spcBef>
                <a:spcPts val="965"/>
              </a:spcBef>
              <a:buFont typeface="Arial MT"/>
              <a:buChar char="•"/>
              <a:tabLst>
                <a:tab pos="241300" algn="l"/>
                <a:tab pos="242570" algn="l"/>
              </a:tabLst>
            </a:pP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	With</a:t>
            </a:r>
            <a:r>
              <a:rPr dirty="0" sz="1600" spc="29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600" spc="29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acquisition</a:t>
            </a:r>
            <a:r>
              <a:rPr dirty="0" sz="1600" spc="30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600" spc="3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advanced</a:t>
            </a:r>
            <a:r>
              <a:rPr dirty="0" sz="1600" spc="3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knowledge</a:t>
            </a:r>
            <a:r>
              <a:rPr dirty="0" sz="1600" spc="29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600" spc="3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skills,</a:t>
            </a:r>
            <a:r>
              <a:rPr dirty="0" sz="1600" spc="29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they</a:t>
            </a:r>
            <a:r>
              <a:rPr dirty="0" sz="1600" spc="3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can</a:t>
            </a:r>
            <a:r>
              <a:rPr dirty="0" sz="1600" spc="3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secure</a:t>
            </a:r>
            <a:r>
              <a:rPr dirty="0" sz="1600" spc="30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higher-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paying</a:t>
            </a:r>
            <a:r>
              <a:rPr dirty="0" sz="1600" spc="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jobs,</a:t>
            </a:r>
            <a:r>
              <a:rPr dirty="0" sz="1600" spc="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600" spc="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uplifting</a:t>
            </a:r>
            <a:r>
              <a:rPr dirty="0" sz="1600" spc="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600" spc="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economic</a:t>
            </a:r>
            <a:r>
              <a:rPr dirty="0" sz="1600" spc="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condition</a:t>
            </a:r>
            <a:r>
              <a:rPr dirty="0" sz="1600" spc="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600" spc="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poor</a:t>
            </a:r>
            <a:r>
              <a:rPr dirty="0" sz="1600" spc="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families</a:t>
            </a:r>
            <a:r>
              <a:rPr dirty="0" sz="1600" spc="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600" spc="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breaking</a:t>
            </a:r>
            <a:r>
              <a:rPr dirty="0" sz="1600" spc="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cycle</a:t>
            </a:r>
            <a:r>
              <a:rPr dirty="0" sz="16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6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generational</a:t>
            </a:r>
            <a:r>
              <a:rPr dirty="0" sz="16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poverty</a:t>
            </a:r>
            <a:endParaRPr sz="1600">
              <a:latin typeface="Calibri"/>
              <a:cs typeface="Calibri"/>
            </a:endParaRPr>
          </a:p>
          <a:p>
            <a:pPr algn="just" marL="241300" marR="6985" indent="-228600">
              <a:lnSpc>
                <a:spcPts val="1730"/>
              </a:lnSpc>
              <a:spcBef>
                <a:spcPts val="1030"/>
              </a:spcBef>
              <a:buFont typeface="Arial MT"/>
              <a:buChar char="•"/>
              <a:tabLst>
                <a:tab pos="241300" algn="l"/>
                <a:tab pos="242570" algn="l"/>
              </a:tabLst>
            </a:pP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	Chile's</a:t>
            </a:r>
            <a:r>
              <a:rPr dirty="0" sz="1600" spc="39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commitment</a:t>
            </a:r>
            <a:r>
              <a:rPr dirty="0" sz="1600" spc="409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1600" spc="39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free</a:t>
            </a:r>
            <a:r>
              <a:rPr dirty="0" sz="1600" spc="409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public</a:t>
            </a:r>
            <a:r>
              <a:rPr dirty="0" sz="1600" spc="39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higher</a:t>
            </a:r>
            <a:r>
              <a:rPr dirty="0" sz="1600" spc="39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education</a:t>
            </a:r>
            <a:r>
              <a:rPr dirty="0" sz="1600" spc="40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dirty="0" sz="1600" spc="39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all</a:t>
            </a:r>
            <a:r>
              <a:rPr dirty="0" sz="1600" spc="40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also</a:t>
            </a:r>
            <a:r>
              <a:rPr dirty="0" sz="1600" spc="4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contributes</a:t>
            </a:r>
            <a:r>
              <a:rPr dirty="0" sz="1600" spc="4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C00000"/>
                </a:solidFill>
                <a:latin typeface="Calibri"/>
                <a:cs typeface="Calibri"/>
              </a:rPr>
              <a:t>to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creating</a:t>
            </a:r>
            <a:r>
              <a:rPr dirty="0" sz="1600" spc="18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1600" spc="19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more</a:t>
            </a:r>
            <a:r>
              <a:rPr dirty="0" sz="1600" spc="2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inclusive</a:t>
            </a:r>
            <a:r>
              <a:rPr dirty="0" sz="1600" spc="18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society,</a:t>
            </a:r>
            <a:r>
              <a:rPr dirty="0" sz="1600" spc="19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where</a:t>
            </a:r>
            <a:r>
              <a:rPr dirty="0" sz="1600" spc="19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education</a:t>
            </a:r>
            <a:r>
              <a:rPr dirty="0" sz="1600" spc="19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dirty="0" sz="1600" spc="18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600" spc="18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driver</a:t>
            </a:r>
            <a:r>
              <a:rPr dirty="0" sz="1600" spc="19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dirty="0" sz="1600" spc="19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progress</a:t>
            </a:r>
            <a:r>
              <a:rPr dirty="0" sz="1600" spc="18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C00000"/>
                </a:solidFill>
                <a:latin typeface="Calibri"/>
                <a:cs typeface="Calibri"/>
              </a:rPr>
              <a:t>and 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equality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80667" y="74434"/>
            <a:ext cx="1449287" cy="1068057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6121" y="151435"/>
            <a:ext cx="1657120" cy="750167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60505" y="237174"/>
            <a:ext cx="2085318" cy="63915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03789" y="244630"/>
            <a:ext cx="2529536" cy="58803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65097" y="189823"/>
            <a:ext cx="1845526" cy="738833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3534" y="2535542"/>
            <a:ext cx="3365880" cy="3684524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8622" y="1252512"/>
            <a:ext cx="11887835" cy="975360"/>
            <a:chOff x="158622" y="1252512"/>
            <a:chExt cx="11887835" cy="975360"/>
          </a:xfrm>
        </p:grpSpPr>
        <p:sp>
          <p:nvSpPr>
            <p:cNvPr id="3" name="object 3" descr=""/>
            <p:cNvSpPr/>
            <p:nvPr/>
          </p:nvSpPr>
          <p:spPr>
            <a:xfrm>
              <a:off x="158622" y="1252512"/>
              <a:ext cx="11887835" cy="949960"/>
            </a:xfrm>
            <a:custGeom>
              <a:avLst/>
              <a:gdLst/>
              <a:ahLst/>
              <a:cxnLst/>
              <a:rect l="l" t="t" r="r" b="b"/>
              <a:pathLst>
                <a:path w="11887835" h="949960">
                  <a:moveTo>
                    <a:pt x="11887454" y="0"/>
                  </a:moveTo>
                  <a:lnTo>
                    <a:pt x="0" y="0"/>
                  </a:lnTo>
                  <a:lnTo>
                    <a:pt x="0" y="949921"/>
                  </a:lnTo>
                  <a:lnTo>
                    <a:pt x="11887454" y="949921"/>
                  </a:lnTo>
                  <a:lnTo>
                    <a:pt x="1188745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8971" y="1330452"/>
              <a:ext cx="10392918" cy="8968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8622" y="1252512"/>
            <a:ext cx="11887835" cy="949960"/>
          </a:xfrm>
          <a:prstGeom prst="rect"/>
          <a:ln w="9525">
            <a:solidFill>
              <a:srgbClr val="0066FF"/>
            </a:solidFill>
          </a:ln>
        </p:spPr>
        <p:txBody>
          <a:bodyPr wrap="square" lIns="0" tIns="181610" rIns="0" bIns="0" rtlCol="0" vert="horz">
            <a:spAutoFit/>
          </a:bodyPr>
          <a:lstStyle/>
          <a:p>
            <a:pPr marL="1012190">
              <a:lnSpc>
                <a:spcPct val="100000"/>
              </a:lnSpc>
              <a:spcBef>
                <a:spcPts val="1430"/>
              </a:spcBef>
            </a:pPr>
            <a:r>
              <a:rPr dirty="0" sz="3200" spc="-20">
                <a:solidFill>
                  <a:srgbClr val="C00000"/>
                </a:solidFill>
              </a:rPr>
              <a:t>Brazil:</a:t>
            </a:r>
            <a:r>
              <a:rPr dirty="0" sz="3200" spc="-135">
                <a:solidFill>
                  <a:srgbClr val="C00000"/>
                </a:solidFill>
              </a:rPr>
              <a:t> </a:t>
            </a:r>
            <a:r>
              <a:rPr dirty="0" sz="3200" spc="-10">
                <a:solidFill>
                  <a:srgbClr val="C00000"/>
                </a:solidFill>
              </a:rPr>
              <a:t>Support</a:t>
            </a:r>
            <a:r>
              <a:rPr dirty="0" sz="3200" spc="-110">
                <a:solidFill>
                  <a:srgbClr val="C00000"/>
                </a:solidFill>
              </a:rPr>
              <a:t> </a:t>
            </a:r>
            <a:r>
              <a:rPr dirty="0" sz="3200" spc="-45">
                <a:solidFill>
                  <a:srgbClr val="C00000"/>
                </a:solidFill>
              </a:rPr>
              <a:t>Program</a:t>
            </a:r>
            <a:r>
              <a:rPr dirty="0" sz="3200" spc="-140">
                <a:solidFill>
                  <a:srgbClr val="C00000"/>
                </a:solidFill>
              </a:rPr>
              <a:t> </a:t>
            </a:r>
            <a:r>
              <a:rPr dirty="0" sz="3200" spc="-10">
                <a:solidFill>
                  <a:srgbClr val="C00000"/>
                </a:solidFill>
              </a:rPr>
              <a:t>for</a:t>
            </a:r>
            <a:r>
              <a:rPr dirty="0" sz="3200" spc="-105">
                <a:solidFill>
                  <a:srgbClr val="C00000"/>
                </a:solidFill>
              </a:rPr>
              <a:t> </a:t>
            </a:r>
            <a:r>
              <a:rPr dirty="0" sz="3200">
                <a:solidFill>
                  <a:srgbClr val="C00000"/>
                </a:solidFill>
              </a:rPr>
              <a:t>the</a:t>
            </a:r>
            <a:r>
              <a:rPr dirty="0" sz="3200" spc="-120">
                <a:solidFill>
                  <a:srgbClr val="C00000"/>
                </a:solidFill>
              </a:rPr>
              <a:t> </a:t>
            </a:r>
            <a:r>
              <a:rPr dirty="0" sz="3200" spc="-40">
                <a:solidFill>
                  <a:srgbClr val="C00000"/>
                </a:solidFill>
              </a:rPr>
              <a:t>Relocation</a:t>
            </a:r>
            <a:r>
              <a:rPr dirty="0" sz="3200" spc="-125">
                <a:solidFill>
                  <a:srgbClr val="C00000"/>
                </a:solidFill>
              </a:rPr>
              <a:t> </a:t>
            </a:r>
            <a:r>
              <a:rPr dirty="0" sz="3200">
                <a:solidFill>
                  <a:srgbClr val="C00000"/>
                </a:solidFill>
              </a:rPr>
              <a:t>of</a:t>
            </a:r>
            <a:r>
              <a:rPr dirty="0" sz="3200" spc="-114">
                <a:solidFill>
                  <a:srgbClr val="C00000"/>
                </a:solidFill>
              </a:rPr>
              <a:t> </a:t>
            </a:r>
            <a:r>
              <a:rPr dirty="0" sz="3200" spc="-40">
                <a:solidFill>
                  <a:srgbClr val="C00000"/>
                </a:solidFill>
              </a:rPr>
              <a:t>Refugees</a:t>
            </a:r>
            <a:r>
              <a:rPr dirty="0" sz="3200" spc="-125">
                <a:solidFill>
                  <a:srgbClr val="C00000"/>
                </a:solidFill>
              </a:rPr>
              <a:t> </a:t>
            </a:r>
            <a:r>
              <a:rPr dirty="0" sz="3200" spc="-10">
                <a:solidFill>
                  <a:srgbClr val="C00000"/>
                </a:solidFill>
              </a:rPr>
              <a:t>(PARR)</a:t>
            </a:r>
            <a:endParaRPr sz="3200"/>
          </a:p>
        </p:txBody>
      </p:sp>
      <p:grpSp>
        <p:nvGrpSpPr>
          <p:cNvPr id="6" name="object 6" descr=""/>
          <p:cNvGrpSpPr/>
          <p:nvPr/>
        </p:nvGrpSpPr>
        <p:grpSpPr>
          <a:xfrm>
            <a:off x="4419790" y="2461895"/>
            <a:ext cx="7631430" cy="4261485"/>
            <a:chOff x="4419790" y="2461895"/>
            <a:chExt cx="7631430" cy="4261485"/>
          </a:xfrm>
        </p:grpSpPr>
        <p:sp>
          <p:nvSpPr>
            <p:cNvPr id="7" name="object 7" descr=""/>
            <p:cNvSpPr/>
            <p:nvPr/>
          </p:nvSpPr>
          <p:spPr>
            <a:xfrm>
              <a:off x="4424553" y="2466657"/>
              <a:ext cx="7621905" cy="4251960"/>
            </a:xfrm>
            <a:custGeom>
              <a:avLst/>
              <a:gdLst/>
              <a:ahLst/>
              <a:cxnLst/>
              <a:rect l="l" t="t" r="r" b="b"/>
              <a:pathLst>
                <a:path w="7621905" h="4251959">
                  <a:moveTo>
                    <a:pt x="7621524" y="0"/>
                  </a:moveTo>
                  <a:lnTo>
                    <a:pt x="0" y="0"/>
                  </a:lnTo>
                  <a:lnTo>
                    <a:pt x="0" y="4251960"/>
                  </a:lnTo>
                  <a:lnTo>
                    <a:pt x="7621524" y="4251960"/>
                  </a:lnTo>
                  <a:lnTo>
                    <a:pt x="7621524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424553" y="2466657"/>
              <a:ext cx="7621905" cy="4251960"/>
            </a:xfrm>
            <a:custGeom>
              <a:avLst/>
              <a:gdLst/>
              <a:ahLst/>
              <a:cxnLst/>
              <a:rect l="l" t="t" r="r" b="b"/>
              <a:pathLst>
                <a:path w="7621905" h="4251959">
                  <a:moveTo>
                    <a:pt x="0" y="4251960"/>
                  </a:moveTo>
                  <a:lnTo>
                    <a:pt x="7621524" y="4251960"/>
                  </a:lnTo>
                  <a:lnTo>
                    <a:pt x="7621524" y="0"/>
                  </a:lnTo>
                  <a:lnTo>
                    <a:pt x="0" y="0"/>
                  </a:lnTo>
                  <a:lnTo>
                    <a:pt x="0" y="4251960"/>
                  </a:lnTo>
                  <a:close/>
                </a:path>
              </a:pathLst>
            </a:custGeom>
            <a:ln w="9525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503801" y="2457703"/>
            <a:ext cx="7454265" cy="439293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241300" marR="469900" indent="-228600">
              <a:lnSpc>
                <a:spcPts val="1939"/>
              </a:lnSpc>
              <a:spcBef>
                <a:spcPts val="34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Brazil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largest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country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region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biggest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population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8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214.3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million,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also</a:t>
            </a:r>
            <a:r>
              <a:rPr dirty="0" sz="18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an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upper-middle-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income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country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ts val="2050"/>
              </a:lnSpc>
              <a:spcBef>
                <a:spcPts val="77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2021,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about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30%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Brazilian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population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experienced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some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form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2050"/>
              </a:lnSpc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poverty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8.4%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population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lived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extreme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poverty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(IBGE,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2022)</a:t>
            </a:r>
            <a:endParaRPr sz="1800">
              <a:latin typeface="Calibri"/>
              <a:cs typeface="Calibri"/>
            </a:endParaRPr>
          </a:p>
          <a:p>
            <a:pPr marL="241300" marR="298450" indent="-228600">
              <a:lnSpc>
                <a:spcPts val="1939"/>
              </a:lnSpc>
              <a:spcBef>
                <a:spcPts val="103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significant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influx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migrants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refugees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seek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safety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better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life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has</a:t>
            </a:r>
            <a:r>
              <a:rPr dirty="0" sz="18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caused</a:t>
            </a:r>
            <a:r>
              <a:rPr dirty="0" sz="18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limited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access</a:t>
            </a:r>
            <a:r>
              <a:rPr dirty="0" sz="18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1800" spc="-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education,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healthcare,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employment opportunities</a:t>
            </a:r>
            <a:endParaRPr sz="180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97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2011,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Support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Program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Relocation</a:t>
            </a:r>
            <a:r>
              <a:rPr dirty="0" sz="18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Refugees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(PARR),</a:t>
            </a:r>
            <a:r>
              <a:rPr dirty="0" sz="18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or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"Programa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de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Apoio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para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Recolocação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dos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Refugiados”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was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established,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aim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goes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beyond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merely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receiving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refugees</a:t>
            </a:r>
            <a:r>
              <a:rPr dirty="0" sz="18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pathway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18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escape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from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poverty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ts val="2050"/>
              </a:lnSpc>
              <a:spcBef>
                <a:spcPts val="79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project</a:t>
            </a:r>
            <a:r>
              <a:rPr dirty="0" sz="18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raise</a:t>
            </a:r>
            <a:r>
              <a:rPr dirty="0" sz="18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awareness</a:t>
            </a:r>
            <a:r>
              <a:rPr dirty="0" sz="1800" spc="-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companies,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public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8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private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institutions,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2050"/>
              </a:lnSpc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general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population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about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status</a:t>
            </a:r>
            <a:r>
              <a:rPr dirty="0" sz="18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refugees</a:t>
            </a:r>
            <a:endParaRPr sz="1800">
              <a:latin typeface="Calibri"/>
              <a:cs typeface="Calibri"/>
            </a:endParaRPr>
          </a:p>
          <a:p>
            <a:pPr marL="241300" marR="162560" indent="-228600">
              <a:lnSpc>
                <a:spcPts val="1939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Project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helps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refugees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immigrants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become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self-sufficient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socially integrated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80667" y="74434"/>
            <a:ext cx="1449287" cy="1068057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121" y="151435"/>
            <a:ext cx="1657120" cy="750167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60505" y="237174"/>
            <a:ext cx="2085318" cy="63915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03789" y="244630"/>
            <a:ext cx="2529536" cy="58803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65097" y="189823"/>
            <a:ext cx="1845526" cy="738833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202432"/>
            <a:ext cx="4109846" cy="4655565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3976" y="1143000"/>
            <a:ext cx="12108180" cy="1007110"/>
            <a:chOff x="83976" y="1143000"/>
            <a:chExt cx="12108180" cy="1007110"/>
          </a:xfrm>
        </p:grpSpPr>
        <p:sp>
          <p:nvSpPr>
            <p:cNvPr id="3" name="object 3" descr=""/>
            <p:cNvSpPr/>
            <p:nvPr/>
          </p:nvSpPr>
          <p:spPr>
            <a:xfrm>
              <a:off x="83976" y="1252524"/>
              <a:ext cx="12024360" cy="820419"/>
            </a:xfrm>
            <a:custGeom>
              <a:avLst/>
              <a:gdLst/>
              <a:ahLst/>
              <a:cxnLst/>
              <a:rect l="l" t="t" r="r" b="b"/>
              <a:pathLst>
                <a:path w="12024360" h="820419">
                  <a:moveTo>
                    <a:pt x="12024106" y="0"/>
                  </a:moveTo>
                  <a:lnTo>
                    <a:pt x="0" y="0"/>
                  </a:lnTo>
                  <a:lnTo>
                    <a:pt x="0" y="819861"/>
                  </a:lnTo>
                  <a:lnTo>
                    <a:pt x="12024106" y="819861"/>
                  </a:lnTo>
                  <a:lnTo>
                    <a:pt x="1202410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471" y="1143000"/>
              <a:ext cx="11844528" cy="67741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95187" y="1472184"/>
              <a:ext cx="1233678" cy="67741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976" y="1252524"/>
            <a:ext cx="12024360" cy="820419"/>
          </a:xfrm>
          <a:prstGeom prst="rect"/>
          <a:ln w="9525">
            <a:solidFill>
              <a:srgbClr val="0066FF"/>
            </a:solidFill>
          </a:ln>
        </p:spPr>
        <p:txBody>
          <a:bodyPr wrap="square" lIns="0" tIns="11430" rIns="0" bIns="0" rtlCol="0" vert="horz">
            <a:spAutoFit/>
          </a:bodyPr>
          <a:lstStyle/>
          <a:p>
            <a:pPr marL="5801995" marR="106045" indent="-5348605">
              <a:lnSpc>
                <a:spcPts val="2590"/>
              </a:lnSpc>
              <a:spcBef>
                <a:spcPts val="90"/>
              </a:spcBef>
            </a:pP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Sweden:</a:t>
            </a:r>
            <a:r>
              <a:rPr dirty="0" sz="2400" spc="-5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C00000"/>
                </a:solidFill>
                <a:latin typeface="Calibri"/>
                <a:cs typeface="Calibri"/>
              </a:rPr>
              <a:t>Democratic</a:t>
            </a:r>
            <a:r>
              <a:rPr dirty="0" sz="2400" spc="-6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C00000"/>
                </a:solidFill>
                <a:latin typeface="Calibri"/>
                <a:cs typeface="Calibri"/>
              </a:rPr>
              <a:t>accountability,</a:t>
            </a:r>
            <a:r>
              <a:rPr dirty="0" sz="2400" spc="-4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2400" spc="-5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rule</a:t>
            </a:r>
            <a:r>
              <a:rPr dirty="0" sz="2400" spc="-5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2400" spc="-5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law</a:t>
            </a:r>
            <a:r>
              <a:rPr dirty="0" sz="2400" spc="-5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2400" spc="-5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human</a:t>
            </a:r>
            <a:r>
              <a:rPr dirty="0" sz="2400" spc="-4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rights</a:t>
            </a:r>
            <a:r>
              <a:rPr dirty="0" sz="2400" spc="-4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2400" spc="-5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C00000"/>
                </a:solidFill>
                <a:latin typeface="Calibri"/>
                <a:cs typeface="Calibri"/>
              </a:rPr>
              <a:t>practice,</a:t>
            </a:r>
            <a:r>
              <a:rPr dirty="0" sz="2400" spc="-5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global</a:t>
            </a:r>
            <a:r>
              <a:rPr dirty="0" sz="2400" spc="-6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25" b="1">
                <a:solidFill>
                  <a:srgbClr val="C00000"/>
                </a:solidFill>
                <a:latin typeface="Calibri"/>
                <a:cs typeface="Calibri"/>
              </a:rPr>
              <a:t>aid </a:t>
            </a:r>
            <a:r>
              <a:rPr dirty="0" sz="2400" spc="-10" b="1">
                <a:solidFill>
                  <a:srgbClr val="C00000"/>
                </a:solidFill>
                <a:latin typeface="Calibri"/>
                <a:cs typeface="Calibri"/>
              </a:rPr>
              <a:t>donor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256121" y="74434"/>
            <a:ext cx="11574145" cy="1068070"/>
            <a:chOff x="256121" y="74434"/>
            <a:chExt cx="11574145" cy="1068070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80667" y="74434"/>
              <a:ext cx="1449287" cy="106805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60505" y="237174"/>
              <a:ext cx="2085318" cy="63915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65097" y="189823"/>
              <a:ext cx="1845526" cy="738833"/>
            </a:xfrm>
            <a:prstGeom prst="rect">
              <a:avLst/>
            </a:prstGeom>
          </p:spPr>
        </p:pic>
      </p:grpSp>
      <p:grpSp>
        <p:nvGrpSpPr>
          <p:cNvPr id="13" name="object 13" descr=""/>
          <p:cNvGrpSpPr/>
          <p:nvPr/>
        </p:nvGrpSpPr>
        <p:grpSpPr>
          <a:xfrm>
            <a:off x="3916679" y="2318296"/>
            <a:ext cx="8197850" cy="4236720"/>
            <a:chOff x="3916679" y="2318296"/>
            <a:chExt cx="8197850" cy="4236720"/>
          </a:xfrm>
        </p:grpSpPr>
        <p:sp>
          <p:nvSpPr>
            <p:cNvPr id="14" name="object 14" descr=""/>
            <p:cNvSpPr/>
            <p:nvPr/>
          </p:nvSpPr>
          <p:spPr>
            <a:xfrm>
              <a:off x="3923029" y="2324646"/>
              <a:ext cx="8185150" cy="4224020"/>
            </a:xfrm>
            <a:custGeom>
              <a:avLst/>
              <a:gdLst/>
              <a:ahLst/>
              <a:cxnLst/>
              <a:rect l="l" t="t" r="r" b="b"/>
              <a:pathLst>
                <a:path w="8185150" h="4224020">
                  <a:moveTo>
                    <a:pt x="8184896" y="0"/>
                  </a:moveTo>
                  <a:lnTo>
                    <a:pt x="0" y="0"/>
                  </a:lnTo>
                  <a:lnTo>
                    <a:pt x="0" y="4223639"/>
                  </a:lnTo>
                  <a:lnTo>
                    <a:pt x="8184896" y="4223639"/>
                  </a:lnTo>
                  <a:lnTo>
                    <a:pt x="818489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923029" y="2324646"/>
              <a:ext cx="8185150" cy="4224020"/>
            </a:xfrm>
            <a:custGeom>
              <a:avLst/>
              <a:gdLst/>
              <a:ahLst/>
              <a:cxnLst/>
              <a:rect l="l" t="t" r="r" b="b"/>
              <a:pathLst>
                <a:path w="8185150" h="4224020">
                  <a:moveTo>
                    <a:pt x="0" y="4223639"/>
                  </a:moveTo>
                  <a:lnTo>
                    <a:pt x="8184896" y="4223639"/>
                  </a:lnTo>
                  <a:lnTo>
                    <a:pt x="8184896" y="0"/>
                  </a:lnTo>
                  <a:lnTo>
                    <a:pt x="0" y="0"/>
                  </a:lnTo>
                  <a:lnTo>
                    <a:pt x="0" y="4223639"/>
                  </a:lnTo>
                  <a:close/>
                </a:path>
              </a:pathLst>
            </a:custGeom>
            <a:ln w="12699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4002404" y="2171572"/>
            <a:ext cx="7972425" cy="4373245"/>
          </a:xfrm>
          <a:prstGeom prst="rect">
            <a:avLst/>
          </a:prstGeom>
        </p:spPr>
        <p:txBody>
          <a:bodyPr wrap="square" lIns="0" tIns="11366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9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economy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was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expected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contract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by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0.3%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2023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grow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by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1.4%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2024.</a:t>
            </a:r>
            <a:endParaRPr sz="1800">
              <a:latin typeface="Calibri"/>
              <a:cs typeface="Calibri"/>
            </a:endParaRPr>
          </a:p>
          <a:p>
            <a:pPr marL="241300" marR="393700" indent="-228600">
              <a:lnSpc>
                <a:spcPts val="1939"/>
              </a:lnSpc>
              <a:spcBef>
                <a:spcPts val="104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government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established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Equality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Commission,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committee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focused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on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enhancing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economic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equality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social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mobility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long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term</a:t>
            </a:r>
            <a:endParaRPr sz="1800">
              <a:latin typeface="Calibri"/>
              <a:cs typeface="Calibri"/>
            </a:endParaRPr>
          </a:p>
          <a:p>
            <a:pPr marL="241300" marR="147320" indent="-228600">
              <a:lnSpc>
                <a:spcPts val="1939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policy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built</a:t>
            </a:r>
            <a:r>
              <a:rPr dirty="0" sz="18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on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democratic</a:t>
            </a:r>
            <a:r>
              <a:rPr dirty="0" sz="18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accountability,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rule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law,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8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human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rights,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aiming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promote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political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social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rights,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equity,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gender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equality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Convention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on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Rights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Child</a:t>
            </a:r>
            <a:r>
              <a:rPr dirty="0" sz="18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was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enacted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as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Swedish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law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2020</a:t>
            </a:r>
            <a:endParaRPr sz="1800">
              <a:latin typeface="Calibri"/>
              <a:cs typeface="Calibri"/>
            </a:endParaRPr>
          </a:p>
          <a:p>
            <a:pPr marL="241300" marR="197485" indent="-228600">
              <a:lnSpc>
                <a:spcPts val="1939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Vulnerability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particularly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high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youth,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labour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migrants,</a:t>
            </a:r>
            <a:r>
              <a:rPr dirty="0" sz="1800" spc="-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asylum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seekers, undocumented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immigrants,</a:t>
            </a:r>
            <a:r>
              <a:rPr dirty="0" sz="18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persons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with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disabilities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labour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market,</a:t>
            </a:r>
            <a:r>
              <a:rPr dirty="0" sz="18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as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highlighted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18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Statistics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Sweden's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2020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report,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"Leaving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no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one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behind."</a:t>
            </a:r>
            <a:endParaRPr sz="180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97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Basic</a:t>
            </a:r>
            <a:r>
              <a:rPr dirty="0" sz="18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social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protection,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lower</a:t>
            </a:r>
            <a:r>
              <a:rPr dirty="0" sz="18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income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taxes</a:t>
            </a:r>
            <a:r>
              <a:rPr dirty="0" sz="18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dirty="0" sz="18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pensioners,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increase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unemployment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insurance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benefits,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raise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housing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benefits,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maintenance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allowances,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child benefits</a:t>
            </a:r>
            <a:endParaRPr sz="1800">
              <a:latin typeface="Calibri"/>
              <a:cs typeface="Calibri"/>
            </a:endParaRPr>
          </a:p>
          <a:p>
            <a:pPr marL="241300" marR="183515" indent="-228600">
              <a:lnSpc>
                <a:spcPts val="1939"/>
              </a:lnSpc>
              <a:spcBef>
                <a:spcPts val="102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Sweden's</a:t>
            </a:r>
            <a:r>
              <a:rPr dirty="0" sz="18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ODA</a:t>
            </a:r>
            <a:r>
              <a:rPr dirty="0" sz="18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expenses</a:t>
            </a:r>
            <a:r>
              <a:rPr dirty="0" sz="1800" spc="-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between</a:t>
            </a:r>
            <a:r>
              <a:rPr dirty="0" sz="18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2014</a:t>
            </a:r>
            <a:r>
              <a:rPr dirty="0" sz="18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2022</a:t>
            </a:r>
            <a:r>
              <a:rPr dirty="0" sz="18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were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significantly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influenced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C00000"/>
                </a:solidFill>
                <a:latin typeface="Calibri"/>
                <a:cs typeface="Calibri"/>
              </a:rPr>
              <a:t>by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8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costs</a:t>
            </a:r>
            <a:r>
              <a:rPr dirty="0" sz="1800" spc="-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associated</a:t>
            </a:r>
            <a:r>
              <a:rPr dirty="0" sz="18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with</a:t>
            </a:r>
            <a:r>
              <a:rPr dirty="0" sz="18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hosting</a:t>
            </a:r>
            <a:r>
              <a:rPr dirty="0" sz="18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refugees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8335" y="2389733"/>
            <a:ext cx="3574796" cy="3912742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33476" y="1185672"/>
            <a:ext cx="11817350" cy="1171575"/>
            <a:chOff x="233476" y="1185672"/>
            <a:chExt cx="11817350" cy="1171575"/>
          </a:xfrm>
        </p:grpSpPr>
        <p:sp>
          <p:nvSpPr>
            <p:cNvPr id="3" name="object 3" descr=""/>
            <p:cNvSpPr/>
            <p:nvPr/>
          </p:nvSpPr>
          <p:spPr>
            <a:xfrm>
              <a:off x="238239" y="1252512"/>
              <a:ext cx="11807825" cy="949960"/>
            </a:xfrm>
            <a:custGeom>
              <a:avLst/>
              <a:gdLst/>
              <a:ahLst/>
              <a:cxnLst/>
              <a:rect l="l" t="t" r="r" b="b"/>
              <a:pathLst>
                <a:path w="11807825" h="949960">
                  <a:moveTo>
                    <a:pt x="11807825" y="0"/>
                  </a:moveTo>
                  <a:lnTo>
                    <a:pt x="0" y="0"/>
                  </a:lnTo>
                  <a:lnTo>
                    <a:pt x="0" y="949921"/>
                  </a:lnTo>
                  <a:lnTo>
                    <a:pt x="11807825" y="949921"/>
                  </a:lnTo>
                  <a:lnTo>
                    <a:pt x="1180782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38239" y="1252512"/>
              <a:ext cx="11807825" cy="949960"/>
            </a:xfrm>
            <a:custGeom>
              <a:avLst/>
              <a:gdLst/>
              <a:ahLst/>
              <a:cxnLst/>
              <a:rect l="l" t="t" r="r" b="b"/>
              <a:pathLst>
                <a:path w="11807825" h="949960">
                  <a:moveTo>
                    <a:pt x="0" y="949921"/>
                  </a:moveTo>
                  <a:lnTo>
                    <a:pt x="11807825" y="949921"/>
                  </a:lnTo>
                  <a:lnTo>
                    <a:pt x="11807825" y="0"/>
                  </a:lnTo>
                  <a:lnTo>
                    <a:pt x="0" y="0"/>
                  </a:lnTo>
                  <a:lnTo>
                    <a:pt x="0" y="949921"/>
                  </a:lnTo>
                  <a:close/>
                </a:path>
              </a:pathLst>
            </a:custGeom>
            <a:ln w="9525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4088" y="1185672"/>
              <a:ext cx="4743450" cy="78714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0432" y="1185672"/>
              <a:ext cx="642365" cy="78714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3416" y="1185672"/>
              <a:ext cx="6445758" cy="78714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07336" y="1569720"/>
              <a:ext cx="7998713" cy="78714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0860" rIns="0" bIns="0" rtlCol="0" vert="horz">
            <a:spAutoFit/>
          </a:bodyPr>
          <a:lstStyle/>
          <a:p>
            <a:pPr marL="2396490" marR="5080" indent="-1604010">
              <a:lnSpc>
                <a:spcPts val="3020"/>
              </a:lnSpc>
              <a:spcBef>
                <a:spcPts val="480"/>
              </a:spcBef>
            </a:pPr>
            <a:r>
              <a:rPr dirty="0" sz="2800" spc="-20">
                <a:solidFill>
                  <a:srgbClr val="FF0000"/>
                </a:solidFill>
              </a:rPr>
              <a:t>France:</a:t>
            </a:r>
            <a:r>
              <a:rPr dirty="0" sz="2800" spc="-90">
                <a:solidFill>
                  <a:srgbClr val="FF0000"/>
                </a:solidFill>
              </a:rPr>
              <a:t> </a:t>
            </a:r>
            <a:r>
              <a:rPr dirty="0" sz="2800" spc="-10">
                <a:solidFill>
                  <a:srgbClr val="FF0000"/>
                </a:solidFill>
              </a:rPr>
              <a:t>United</a:t>
            </a:r>
            <a:r>
              <a:rPr dirty="0" sz="2800" spc="-95">
                <a:solidFill>
                  <a:srgbClr val="FF0000"/>
                </a:solidFill>
              </a:rPr>
              <a:t> </a:t>
            </a:r>
            <a:r>
              <a:rPr dirty="0" sz="2800" spc="-25">
                <a:solidFill>
                  <a:srgbClr val="FF0000"/>
                </a:solidFill>
              </a:rPr>
              <a:t>Against</a:t>
            </a:r>
            <a:r>
              <a:rPr dirty="0" sz="2800" spc="-95">
                <a:solidFill>
                  <a:srgbClr val="FF0000"/>
                </a:solidFill>
              </a:rPr>
              <a:t> </a:t>
            </a:r>
            <a:r>
              <a:rPr dirty="0" sz="2800" spc="-25">
                <a:solidFill>
                  <a:srgbClr val="FF0000"/>
                </a:solidFill>
              </a:rPr>
              <a:t>Hatred</a:t>
            </a:r>
            <a:r>
              <a:rPr dirty="0" sz="2800" spc="-110">
                <a:solidFill>
                  <a:srgbClr val="FF0000"/>
                </a:solidFill>
              </a:rPr>
              <a:t> </a:t>
            </a:r>
            <a:r>
              <a:rPr dirty="0" sz="2800">
                <a:solidFill>
                  <a:srgbClr val="FF0000"/>
                </a:solidFill>
              </a:rPr>
              <a:t>–</a:t>
            </a:r>
            <a:r>
              <a:rPr dirty="0" sz="2800" spc="-75">
                <a:solidFill>
                  <a:srgbClr val="FF0000"/>
                </a:solidFill>
              </a:rPr>
              <a:t> </a:t>
            </a:r>
            <a:r>
              <a:rPr dirty="0" sz="2800" spc="-30">
                <a:solidFill>
                  <a:srgbClr val="FF0000"/>
                </a:solidFill>
              </a:rPr>
              <a:t>combating</a:t>
            </a:r>
            <a:r>
              <a:rPr dirty="0" sz="2800" spc="-105">
                <a:solidFill>
                  <a:srgbClr val="FF0000"/>
                </a:solidFill>
              </a:rPr>
              <a:t> </a:t>
            </a:r>
            <a:r>
              <a:rPr dirty="0" sz="2800">
                <a:solidFill>
                  <a:srgbClr val="FF0000"/>
                </a:solidFill>
              </a:rPr>
              <a:t>all</a:t>
            </a:r>
            <a:r>
              <a:rPr dirty="0" sz="2800" spc="-80">
                <a:solidFill>
                  <a:srgbClr val="FF0000"/>
                </a:solidFill>
              </a:rPr>
              <a:t> </a:t>
            </a:r>
            <a:r>
              <a:rPr dirty="0" sz="2800" spc="-20">
                <a:solidFill>
                  <a:srgbClr val="FF0000"/>
                </a:solidFill>
              </a:rPr>
              <a:t>forms</a:t>
            </a:r>
            <a:r>
              <a:rPr dirty="0" sz="2800" spc="-85">
                <a:solidFill>
                  <a:srgbClr val="FF0000"/>
                </a:solidFill>
              </a:rPr>
              <a:t> </a:t>
            </a:r>
            <a:r>
              <a:rPr dirty="0" sz="2800">
                <a:solidFill>
                  <a:srgbClr val="FF0000"/>
                </a:solidFill>
              </a:rPr>
              <a:t>of</a:t>
            </a:r>
            <a:r>
              <a:rPr dirty="0" sz="2800" spc="-65">
                <a:solidFill>
                  <a:srgbClr val="FF0000"/>
                </a:solidFill>
              </a:rPr>
              <a:t> </a:t>
            </a:r>
            <a:r>
              <a:rPr dirty="0" sz="2800" spc="-20">
                <a:solidFill>
                  <a:srgbClr val="FF0000"/>
                </a:solidFill>
              </a:rPr>
              <a:t>discrimination,</a:t>
            </a:r>
            <a:r>
              <a:rPr dirty="0" sz="2800" spc="-80">
                <a:solidFill>
                  <a:srgbClr val="FF0000"/>
                </a:solidFill>
              </a:rPr>
              <a:t> </a:t>
            </a:r>
            <a:r>
              <a:rPr dirty="0" sz="2800" spc="-25">
                <a:solidFill>
                  <a:srgbClr val="FF0000"/>
                </a:solidFill>
              </a:rPr>
              <a:t>and improving</a:t>
            </a:r>
            <a:r>
              <a:rPr dirty="0" sz="2800" spc="-95">
                <a:solidFill>
                  <a:srgbClr val="FF0000"/>
                </a:solidFill>
              </a:rPr>
              <a:t> </a:t>
            </a:r>
            <a:r>
              <a:rPr dirty="0" sz="2800">
                <a:solidFill>
                  <a:srgbClr val="FF0000"/>
                </a:solidFill>
              </a:rPr>
              <a:t>the</a:t>
            </a:r>
            <a:r>
              <a:rPr dirty="0" sz="2800" spc="-100">
                <a:solidFill>
                  <a:srgbClr val="FF0000"/>
                </a:solidFill>
              </a:rPr>
              <a:t> </a:t>
            </a:r>
            <a:r>
              <a:rPr dirty="0" sz="2800" spc="-20">
                <a:solidFill>
                  <a:srgbClr val="FF0000"/>
                </a:solidFill>
              </a:rPr>
              <a:t>reception</a:t>
            </a:r>
            <a:r>
              <a:rPr dirty="0" sz="2800" spc="-100">
                <a:solidFill>
                  <a:srgbClr val="FF0000"/>
                </a:solidFill>
              </a:rPr>
              <a:t> </a:t>
            </a:r>
            <a:r>
              <a:rPr dirty="0" sz="2800">
                <a:solidFill>
                  <a:srgbClr val="FF0000"/>
                </a:solidFill>
              </a:rPr>
              <a:t>and</a:t>
            </a:r>
            <a:r>
              <a:rPr dirty="0" sz="2800" spc="-105">
                <a:solidFill>
                  <a:srgbClr val="FF0000"/>
                </a:solidFill>
              </a:rPr>
              <a:t> </a:t>
            </a:r>
            <a:r>
              <a:rPr dirty="0" sz="2800" spc="-30">
                <a:solidFill>
                  <a:srgbClr val="FF0000"/>
                </a:solidFill>
              </a:rPr>
              <a:t>integration</a:t>
            </a:r>
            <a:r>
              <a:rPr dirty="0" sz="2800" spc="-100">
                <a:solidFill>
                  <a:srgbClr val="FF0000"/>
                </a:solidFill>
              </a:rPr>
              <a:t> </a:t>
            </a:r>
            <a:r>
              <a:rPr dirty="0" sz="2800">
                <a:solidFill>
                  <a:srgbClr val="FF0000"/>
                </a:solidFill>
              </a:rPr>
              <a:t>of</a:t>
            </a:r>
            <a:r>
              <a:rPr dirty="0" sz="2800" spc="-55">
                <a:solidFill>
                  <a:srgbClr val="FF0000"/>
                </a:solidFill>
              </a:rPr>
              <a:t> </a:t>
            </a:r>
            <a:r>
              <a:rPr dirty="0" sz="2800" spc="-10">
                <a:solidFill>
                  <a:srgbClr val="FF0000"/>
                </a:solidFill>
              </a:rPr>
              <a:t>foreigners</a:t>
            </a:r>
            <a:endParaRPr sz="2800"/>
          </a:p>
        </p:txBody>
      </p:sp>
      <p:grpSp>
        <p:nvGrpSpPr>
          <p:cNvPr id="10" name="object 10" descr=""/>
          <p:cNvGrpSpPr/>
          <p:nvPr/>
        </p:nvGrpSpPr>
        <p:grpSpPr>
          <a:xfrm>
            <a:off x="3869118" y="2307778"/>
            <a:ext cx="8181975" cy="4555490"/>
            <a:chOff x="3869118" y="2307778"/>
            <a:chExt cx="8181975" cy="4555490"/>
          </a:xfrm>
        </p:grpSpPr>
        <p:sp>
          <p:nvSpPr>
            <p:cNvPr id="11" name="object 11" descr=""/>
            <p:cNvSpPr/>
            <p:nvPr/>
          </p:nvSpPr>
          <p:spPr>
            <a:xfrm>
              <a:off x="3873880" y="2312541"/>
              <a:ext cx="8172450" cy="4545965"/>
            </a:xfrm>
            <a:custGeom>
              <a:avLst/>
              <a:gdLst/>
              <a:ahLst/>
              <a:cxnLst/>
              <a:rect l="l" t="t" r="r" b="b"/>
              <a:pathLst>
                <a:path w="8172450" h="4545965">
                  <a:moveTo>
                    <a:pt x="8172069" y="0"/>
                  </a:moveTo>
                  <a:lnTo>
                    <a:pt x="0" y="0"/>
                  </a:lnTo>
                  <a:lnTo>
                    <a:pt x="0" y="4545457"/>
                  </a:lnTo>
                  <a:lnTo>
                    <a:pt x="8172069" y="4545457"/>
                  </a:lnTo>
                  <a:lnTo>
                    <a:pt x="8172069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873880" y="2312541"/>
              <a:ext cx="8172450" cy="4545965"/>
            </a:xfrm>
            <a:custGeom>
              <a:avLst/>
              <a:gdLst/>
              <a:ahLst/>
              <a:cxnLst/>
              <a:rect l="l" t="t" r="r" b="b"/>
              <a:pathLst>
                <a:path w="8172450" h="4545965">
                  <a:moveTo>
                    <a:pt x="0" y="4545457"/>
                  </a:moveTo>
                  <a:lnTo>
                    <a:pt x="8172069" y="4545457"/>
                  </a:lnTo>
                  <a:lnTo>
                    <a:pt x="8172069" y="0"/>
                  </a:lnTo>
                  <a:lnTo>
                    <a:pt x="0" y="0"/>
                  </a:lnTo>
                  <a:lnTo>
                    <a:pt x="0" y="4545457"/>
                  </a:lnTo>
                  <a:close/>
                </a:path>
              </a:pathLst>
            </a:custGeom>
            <a:ln w="9525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3953002" y="2309622"/>
            <a:ext cx="7818755" cy="441642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241300" marR="85725" indent="-228600">
              <a:lnSpc>
                <a:spcPts val="1730"/>
              </a:lnSpc>
              <a:spcBef>
                <a:spcPts val="31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France's</a:t>
            </a:r>
            <a:r>
              <a:rPr dirty="0" sz="16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GDP</a:t>
            </a:r>
            <a:r>
              <a:rPr dirty="0" sz="16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grew</a:t>
            </a:r>
            <a:r>
              <a:rPr dirty="0" sz="16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by</a:t>
            </a:r>
            <a:r>
              <a:rPr dirty="0" sz="16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2.6%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16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2022,</a:t>
            </a:r>
            <a:r>
              <a:rPr dirty="0" sz="1600" spc="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6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it</a:t>
            </a:r>
            <a:r>
              <a:rPr dirty="0" sz="16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dirty="0" sz="16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expected</a:t>
            </a:r>
            <a:r>
              <a:rPr dirty="0" sz="16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16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grow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by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0.6%</a:t>
            </a:r>
            <a:r>
              <a:rPr dirty="0" sz="1600" spc="-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16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2023</a:t>
            </a:r>
            <a:r>
              <a:rPr dirty="0" sz="1600" spc="-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6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1.4%</a:t>
            </a:r>
            <a:r>
              <a:rPr dirty="0" sz="1600" spc="-25">
                <a:solidFill>
                  <a:srgbClr val="C00000"/>
                </a:solidFill>
                <a:latin typeface="Calibri"/>
                <a:cs typeface="Calibri"/>
              </a:rPr>
              <a:t> in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2024.</a:t>
            </a:r>
            <a:r>
              <a:rPr dirty="0" sz="16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Similar</a:t>
            </a:r>
            <a:r>
              <a:rPr dirty="0" sz="16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projections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are</a:t>
            </a:r>
            <a:r>
              <a:rPr dirty="0" sz="16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made</a:t>
            </a:r>
            <a:r>
              <a:rPr dirty="0" sz="16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by</a:t>
            </a:r>
            <a:r>
              <a:rPr dirty="0" sz="16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6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OECD</a:t>
            </a:r>
            <a:r>
              <a:rPr dirty="0" sz="16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(0.6%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growth</a:t>
            </a:r>
            <a:r>
              <a:rPr dirty="0" sz="16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16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2023</a:t>
            </a:r>
            <a:r>
              <a:rPr dirty="0" sz="16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6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1.2%</a:t>
            </a:r>
            <a:r>
              <a:rPr dirty="0" sz="16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growth</a:t>
            </a:r>
            <a:r>
              <a:rPr dirty="0" sz="16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C00000"/>
                </a:solidFill>
                <a:latin typeface="Calibri"/>
                <a:cs typeface="Calibri"/>
              </a:rPr>
              <a:t>in 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2024)</a:t>
            </a:r>
            <a:endParaRPr sz="1600">
              <a:latin typeface="Calibri"/>
              <a:cs typeface="Calibri"/>
            </a:endParaRPr>
          </a:p>
          <a:p>
            <a:pPr marL="241300" marR="86360" indent="-228600">
              <a:lnSpc>
                <a:spcPts val="1730"/>
              </a:lnSpc>
              <a:spcBef>
                <a:spcPts val="99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United</a:t>
            </a:r>
            <a:r>
              <a:rPr dirty="0" sz="16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Against</a:t>
            </a:r>
            <a:r>
              <a:rPr dirty="0" sz="16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Hatred</a:t>
            </a:r>
            <a:r>
              <a:rPr dirty="0" sz="16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dirty="0" sz="16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16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comprehensive</a:t>
            </a:r>
            <a:r>
              <a:rPr dirty="0" sz="1600" spc="-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plan</a:t>
            </a:r>
            <a:r>
              <a:rPr dirty="0" sz="16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devised</a:t>
            </a:r>
            <a:r>
              <a:rPr dirty="0" sz="16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16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tackle</a:t>
            </a:r>
            <a:r>
              <a:rPr dirty="0" sz="16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racism</a:t>
            </a:r>
            <a:r>
              <a:rPr dirty="0" sz="16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6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anti-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Semitism,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comprising</a:t>
            </a:r>
            <a:r>
              <a:rPr dirty="0" sz="16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four</a:t>
            </a:r>
            <a:r>
              <a:rPr dirty="0" sz="16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key</a:t>
            </a:r>
            <a:r>
              <a:rPr dirty="0" sz="16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strategies</a:t>
            </a:r>
            <a:r>
              <a:rPr dirty="0" sz="16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(EQUINET,</a:t>
            </a:r>
            <a:r>
              <a:rPr dirty="0" sz="16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2023;</a:t>
            </a:r>
            <a:r>
              <a:rPr dirty="0" sz="16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European</a:t>
            </a:r>
            <a:r>
              <a:rPr dirty="0" sz="16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Commission,</a:t>
            </a:r>
            <a:r>
              <a:rPr dirty="0" sz="16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2023)</a:t>
            </a:r>
            <a:endParaRPr sz="1600">
              <a:latin typeface="Calibri"/>
              <a:cs typeface="Calibri"/>
            </a:endParaRPr>
          </a:p>
          <a:p>
            <a:pPr marL="241300" marR="72390" indent="-228600">
              <a:lnSpc>
                <a:spcPts val="173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16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social</a:t>
            </a:r>
            <a:r>
              <a:rPr dirty="0" sz="16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6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tax</a:t>
            </a:r>
            <a:r>
              <a:rPr dirty="0" sz="16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reforms</a:t>
            </a:r>
            <a:r>
              <a:rPr dirty="0" sz="1600" spc="-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were introduced,</a:t>
            </a:r>
            <a:r>
              <a:rPr dirty="0" sz="16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16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enhance</a:t>
            </a:r>
            <a:r>
              <a:rPr dirty="0" sz="16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6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redistribution</a:t>
            </a:r>
            <a:r>
              <a:rPr dirty="0" sz="16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6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resources</a:t>
            </a:r>
            <a:r>
              <a:rPr dirty="0" sz="1600" spc="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C00000"/>
                </a:solidFill>
                <a:latin typeface="Calibri"/>
                <a:cs typeface="Calibri"/>
              </a:rPr>
              <a:t>to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support</a:t>
            </a:r>
            <a:r>
              <a:rPr dirty="0" sz="16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6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most</a:t>
            </a:r>
            <a:r>
              <a:rPr dirty="0" sz="16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disadvantaged</a:t>
            </a:r>
            <a:r>
              <a:rPr dirty="0" sz="1600" spc="-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segments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6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population.</a:t>
            </a:r>
            <a:r>
              <a:rPr dirty="0" sz="1600" spc="28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16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comprehensive</a:t>
            </a:r>
            <a:r>
              <a:rPr dirty="0" sz="1600" spc="-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asylum</a:t>
            </a:r>
            <a:r>
              <a:rPr dirty="0" sz="16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reform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law</a:t>
            </a:r>
            <a:r>
              <a:rPr dirty="0" sz="16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16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July</a:t>
            </a:r>
            <a:r>
              <a:rPr dirty="0" sz="16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2015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was</a:t>
            </a:r>
            <a:r>
              <a:rPr dirty="0" sz="16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passed</a:t>
            </a:r>
            <a:r>
              <a:rPr dirty="0" sz="16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dirty="0" sz="16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migrant</a:t>
            </a:r>
            <a:r>
              <a:rPr dirty="0" sz="16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reception</a:t>
            </a:r>
            <a:r>
              <a:rPr dirty="0" sz="16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6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integration</a:t>
            </a:r>
            <a:endParaRPr sz="1600">
              <a:latin typeface="Calibri"/>
              <a:cs typeface="Calibri"/>
            </a:endParaRPr>
          </a:p>
          <a:p>
            <a:pPr marL="241300" marR="5080" indent="-228600">
              <a:lnSpc>
                <a:spcPts val="1730"/>
              </a:lnSpc>
              <a:spcBef>
                <a:spcPts val="99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16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comprehensive social</a:t>
            </a:r>
            <a:r>
              <a:rPr dirty="0" sz="16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welfare</a:t>
            </a:r>
            <a:r>
              <a:rPr dirty="0" sz="16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system</a:t>
            </a:r>
            <a:r>
              <a:rPr dirty="0" sz="16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that</a:t>
            </a:r>
            <a:r>
              <a:rPr dirty="0" sz="16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includes</a:t>
            </a:r>
            <a:r>
              <a:rPr dirty="0" sz="16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universal</a:t>
            </a:r>
            <a:r>
              <a:rPr dirty="0" sz="16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healthcare,</a:t>
            </a:r>
            <a:r>
              <a:rPr dirty="0" sz="16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social</a:t>
            </a:r>
            <a:r>
              <a:rPr dirty="0" sz="16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assistance,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6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unemployment</a:t>
            </a:r>
            <a:r>
              <a:rPr dirty="0" sz="16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benefits,</a:t>
            </a:r>
            <a:r>
              <a:rPr dirty="0" sz="16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aimed</a:t>
            </a:r>
            <a:r>
              <a:rPr dirty="0" sz="16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at</a:t>
            </a:r>
            <a:r>
              <a:rPr dirty="0" sz="16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reducing</a:t>
            </a:r>
            <a:r>
              <a:rPr dirty="0" sz="16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inequalities</a:t>
            </a:r>
            <a:r>
              <a:rPr dirty="0" sz="16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6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providing</a:t>
            </a:r>
            <a:r>
              <a:rPr dirty="0" sz="16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support</a:t>
            </a:r>
            <a:r>
              <a:rPr dirty="0" sz="16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endParaRPr sz="1600">
              <a:latin typeface="Calibri"/>
              <a:cs typeface="Calibri"/>
            </a:endParaRPr>
          </a:p>
          <a:p>
            <a:pPr marL="241300">
              <a:lnSpc>
                <a:spcPts val="1700"/>
              </a:lnSpc>
            </a:pP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vulnerable</a:t>
            </a:r>
            <a:r>
              <a:rPr dirty="0" sz="16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populations</a:t>
            </a:r>
            <a:endParaRPr sz="1600">
              <a:latin typeface="Calibri"/>
              <a:cs typeface="Calibri"/>
            </a:endParaRPr>
          </a:p>
          <a:p>
            <a:pPr algn="just" marL="241300" marR="288290" indent="-228600">
              <a:lnSpc>
                <a:spcPct val="90100"/>
              </a:lnSpc>
              <a:spcBef>
                <a:spcPts val="995"/>
              </a:spcBef>
              <a:buFont typeface="Arial MT"/>
              <a:buChar char="•"/>
              <a:tabLst>
                <a:tab pos="241300" algn="l"/>
                <a:tab pos="242570" algn="l"/>
              </a:tabLst>
            </a:pP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	Introducing</a:t>
            </a:r>
            <a:r>
              <a:rPr dirty="0" sz="16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anti-discrimination</a:t>
            </a:r>
            <a:r>
              <a:rPr dirty="0" sz="1600" spc="-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laws</a:t>
            </a:r>
            <a:r>
              <a:rPr dirty="0" sz="16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6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policies</a:t>
            </a:r>
            <a:r>
              <a:rPr dirty="0" sz="16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16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combat</a:t>
            </a:r>
            <a:r>
              <a:rPr dirty="0" sz="16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racism,</a:t>
            </a:r>
            <a:r>
              <a:rPr dirty="0" sz="16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xenophobia,</a:t>
            </a:r>
            <a:r>
              <a:rPr dirty="0" sz="16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thereby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promoting</a:t>
            </a:r>
            <a:r>
              <a:rPr dirty="0" sz="16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equal</a:t>
            </a:r>
            <a:r>
              <a:rPr dirty="0" sz="16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opportunities</a:t>
            </a:r>
            <a:r>
              <a:rPr dirty="0" sz="16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6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social</a:t>
            </a:r>
            <a:r>
              <a:rPr dirty="0" sz="16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inclusion.</a:t>
            </a:r>
            <a:r>
              <a:rPr dirty="0" sz="16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16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law</a:t>
            </a:r>
            <a:r>
              <a:rPr dirty="0" sz="16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was</a:t>
            </a:r>
            <a:r>
              <a:rPr dirty="0" sz="16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introduced</a:t>
            </a:r>
            <a:r>
              <a:rPr dirty="0" sz="16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that</a:t>
            </a:r>
            <a:r>
              <a:rPr dirty="0" sz="16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prohibits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discrimination</a:t>
            </a:r>
            <a:r>
              <a:rPr dirty="0" sz="16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based</a:t>
            </a:r>
            <a:r>
              <a:rPr dirty="0" sz="16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on</a:t>
            </a:r>
            <a:r>
              <a:rPr dirty="0" sz="16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race,</a:t>
            </a:r>
            <a:r>
              <a:rPr dirty="0" sz="16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skin</a:t>
            </a:r>
            <a:r>
              <a:rPr dirty="0" sz="16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colour,</a:t>
            </a:r>
            <a:r>
              <a:rPr dirty="0" sz="16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religion,</a:t>
            </a:r>
            <a:r>
              <a:rPr dirty="0" sz="16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nationality</a:t>
            </a:r>
            <a:r>
              <a:rPr dirty="0" sz="16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6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gender</a:t>
            </a:r>
            <a:endParaRPr sz="1600">
              <a:latin typeface="Calibri"/>
              <a:cs typeface="Calibri"/>
            </a:endParaRPr>
          </a:p>
          <a:p>
            <a:pPr marL="241300" marR="152400" indent="-228600">
              <a:lnSpc>
                <a:spcPts val="1730"/>
              </a:lnSpc>
              <a:spcBef>
                <a:spcPts val="103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Implementing</a:t>
            </a:r>
            <a:r>
              <a:rPr dirty="0" sz="16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16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comprehensive</a:t>
            </a:r>
            <a:r>
              <a:rPr dirty="0" sz="1600" spc="-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social</a:t>
            </a:r>
            <a:r>
              <a:rPr dirty="0" sz="16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welfare</a:t>
            </a:r>
            <a:r>
              <a:rPr dirty="0" sz="16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system</a:t>
            </a:r>
            <a:r>
              <a:rPr dirty="0" sz="16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that</a:t>
            </a:r>
            <a:r>
              <a:rPr dirty="0" sz="16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includes</a:t>
            </a:r>
            <a:r>
              <a:rPr dirty="0" sz="16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universal</a:t>
            </a:r>
            <a:r>
              <a:rPr dirty="0" sz="16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healthcare,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social</a:t>
            </a:r>
            <a:r>
              <a:rPr dirty="0" sz="16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assistance,</a:t>
            </a:r>
            <a:r>
              <a:rPr dirty="0" sz="16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6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unemployment</a:t>
            </a:r>
            <a:r>
              <a:rPr dirty="0" sz="16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benefits.</a:t>
            </a:r>
            <a:r>
              <a:rPr dirty="0" sz="16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That</a:t>
            </a:r>
            <a:r>
              <a:rPr dirty="0" sz="16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reduce</a:t>
            </a:r>
            <a:r>
              <a:rPr dirty="0" sz="16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poverty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6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improve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16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well-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being</a:t>
            </a:r>
            <a:r>
              <a:rPr dirty="0" sz="16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16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vulnerable</a:t>
            </a:r>
            <a:r>
              <a:rPr dirty="0" sz="16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populations</a:t>
            </a:r>
            <a:r>
              <a:rPr dirty="0" sz="16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16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other</a:t>
            </a:r>
            <a:r>
              <a:rPr dirty="0" sz="16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countries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256121" y="74434"/>
            <a:ext cx="11574145" cy="6022340"/>
            <a:chOff x="256121" y="74434"/>
            <a:chExt cx="11574145" cy="6022340"/>
          </a:xfrm>
        </p:grpSpPr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80667" y="74434"/>
              <a:ext cx="1449287" cy="106805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60505" y="237174"/>
              <a:ext cx="2085318" cy="63915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65097" y="189823"/>
              <a:ext cx="1845526" cy="738833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7243" y="2430170"/>
              <a:ext cx="3370071" cy="36662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16306" y="1252512"/>
            <a:ext cx="11759565" cy="949960"/>
            <a:chOff x="216306" y="1252512"/>
            <a:chExt cx="11759565" cy="949960"/>
          </a:xfrm>
        </p:grpSpPr>
        <p:sp>
          <p:nvSpPr>
            <p:cNvPr id="3" name="object 3" descr=""/>
            <p:cNvSpPr/>
            <p:nvPr/>
          </p:nvSpPr>
          <p:spPr>
            <a:xfrm>
              <a:off x="216306" y="1252512"/>
              <a:ext cx="11759565" cy="949960"/>
            </a:xfrm>
            <a:custGeom>
              <a:avLst/>
              <a:gdLst/>
              <a:ahLst/>
              <a:cxnLst/>
              <a:rect l="l" t="t" r="r" b="b"/>
              <a:pathLst>
                <a:path w="11759565" h="949960">
                  <a:moveTo>
                    <a:pt x="11759438" y="0"/>
                  </a:moveTo>
                  <a:lnTo>
                    <a:pt x="0" y="0"/>
                  </a:lnTo>
                  <a:lnTo>
                    <a:pt x="0" y="949921"/>
                  </a:lnTo>
                  <a:lnTo>
                    <a:pt x="11759438" y="949921"/>
                  </a:lnTo>
                  <a:lnTo>
                    <a:pt x="1175943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0371" y="1260348"/>
              <a:ext cx="3371850" cy="62102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92651" y="1260348"/>
              <a:ext cx="508266" cy="62102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95343" y="1260348"/>
              <a:ext cx="1559814" cy="62102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5587" y="1260348"/>
              <a:ext cx="508266" cy="62102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88280" y="1260348"/>
              <a:ext cx="3106674" cy="62102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25384" y="1260348"/>
              <a:ext cx="1105662" cy="62102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22436" y="1260348"/>
              <a:ext cx="3109722" cy="62102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88235" y="1562100"/>
              <a:ext cx="8846058" cy="621029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16306" y="1252512"/>
            <a:ext cx="11759565" cy="949960"/>
          </a:xfrm>
          <a:prstGeom prst="rect"/>
          <a:ln w="9525">
            <a:solidFill>
              <a:srgbClr val="0066FF"/>
            </a:solidFill>
          </a:ln>
        </p:spPr>
        <p:txBody>
          <a:bodyPr wrap="square" lIns="0" tIns="119380" rIns="0" bIns="0" rtlCol="0" vert="horz">
            <a:spAutoFit/>
          </a:bodyPr>
          <a:lstStyle/>
          <a:p>
            <a:pPr marL="1845310" marR="295910" indent="-1198245">
              <a:lnSpc>
                <a:spcPts val="2380"/>
              </a:lnSpc>
              <a:spcBef>
                <a:spcPts val="940"/>
              </a:spcBef>
            </a:pPr>
            <a:r>
              <a:rPr dirty="0" sz="2200">
                <a:solidFill>
                  <a:srgbClr val="C00000"/>
                </a:solidFill>
                <a:latin typeface="Calibri"/>
                <a:cs typeface="Calibri"/>
              </a:rPr>
              <a:t>Bulgaria:</a:t>
            </a:r>
            <a:r>
              <a:rPr dirty="0" sz="2200" spc="-8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22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C00000"/>
                </a:solidFill>
                <a:latin typeface="Calibri"/>
                <a:cs typeface="Calibri"/>
              </a:rPr>
              <a:t>"We</a:t>
            </a:r>
            <a:r>
              <a:rPr dirty="0" sz="22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C00000"/>
                </a:solidFill>
                <a:latin typeface="Calibri"/>
                <a:cs typeface="Calibri"/>
              </a:rPr>
              <a:t>can</a:t>
            </a:r>
            <a:r>
              <a:rPr dirty="0" sz="22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C00000"/>
                </a:solidFill>
                <a:latin typeface="Calibri"/>
                <a:cs typeface="Calibri"/>
              </a:rPr>
              <a:t>too</a:t>
            </a:r>
            <a:r>
              <a:rPr dirty="0" sz="22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dirty="0" sz="22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C00000"/>
                </a:solidFill>
                <a:latin typeface="Calibri"/>
                <a:cs typeface="Calibri"/>
              </a:rPr>
              <a:t>2”</a:t>
            </a:r>
            <a:r>
              <a:rPr dirty="0" sz="22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C00000"/>
                </a:solidFill>
                <a:latin typeface="Calibri"/>
                <a:cs typeface="Calibri"/>
              </a:rPr>
              <a:t>project</a:t>
            </a:r>
            <a:r>
              <a:rPr dirty="0" sz="22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dirty="0" sz="22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C00000"/>
                </a:solidFill>
                <a:latin typeface="Calibri"/>
                <a:cs typeface="Calibri"/>
              </a:rPr>
              <a:t>improving</a:t>
            </a:r>
            <a:r>
              <a:rPr dirty="0" sz="2200" spc="-6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C00000"/>
                </a:solidFill>
                <a:latin typeface="Calibri"/>
                <a:cs typeface="Calibri"/>
              </a:rPr>
              <a:t>access</a:t>
            </a:r>
            <a:r>
              <a:rPr dirty="0" sz="22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22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22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C00000"/>
                </a:solidFill>
                <a:latin typeface="Calibri"/>
                <a:cs typeface="Calibri"/>
              </a:rPr>
              <a:t>labour</a:t>
            </a:r>
            <a:r>
              <a:rPr dirty="0" sz="22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C00000"/>
                </a:solidFill>
                <a:latin typeface="Calibri"/>
                <a:cs typeface="Calibri"/>
              </a:rPr>
              <a:t>market</a:t>
            </a:r>
            <a:r>
              <a:rPr dirty="0" sz="22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dirty="0" sz="22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C00000"/>
                </a:solidFill>
                <a:latin typeface="Calibri"/>
                <a:cs typeface="Calibri"/>
              </a:rPr>
              <a:t>unemployed </a:t>
            </a:r>
            <a:r>
              <a:rPr dirty="0" sz="2200">
                <a:solidFill>
                  <a:srgbClr val="C00000"/>
                </a:solidFill>
                <a:latin typeface="Calibri"/>
                <a:cs typeface="Calibri"/>
              </a:rPr>
              <a:t>people</a:t>
            </a:r>
            <a:r>
              <a:rPr dirty="0" sz="22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C00000"/>
                </a:solidFill>
                <a:latin typeface="Calibri"/>
                <a:cs typeface="Calibri"/>
              </a:rPr>
              <a:t>from</a:t>
            </a:r>
            <a:r>
              <a:rPr dirty="0" sz="22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C00000"/>
                </a:solidFill>
                <a:latin typeface="Calibri"/>
                <a:cs typeface="Calibri"/>
              </a:rPr>
              <a:t>disadvantaged</a:t>
            </a:r>
            <a:r>
              <a:rPr dirty="0" sz="22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C00000"/>
                </a:solidFill>
                <a:latin typeface="Calibri"/>
                <a:cs typeface="Calibri"/>
              </a:rPr>
              <a:t>groups,</a:t>
            </a:r>
            <a:r>
              <a:rPr dirty="0" sz="22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22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C00000"/>
                </a:solidFill>
                <a:latin typeface="Calibri"/>
                <a:cs typeface="Calibri"/>
              </a:rPr>
              <a:t>support</a:t>
            </a:r>
            <a:r>
              <a:rPr dirty="0" sz="22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dirty="0" sz="22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C00000"/>
                </a:solidFill>
                <a:latin typeface="Calibri"/>
                <a:cs typeface="Calibri"/>
              </a:rPr>
              <a:t>refugees</a:t>
            </a:r>
            <a:r>
              <a:rPr dirty="0" sz="22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2200" spc="-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C00000"/>
                </a:solidFill>
                <a:latin typeface="Calibri"/>
                <a:cs typeface="Calibri"/>
              </a:rPr>
              <a:t>migrants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3918267" y="2307780"/>
            <a:ext cx="8062595" cy="4480560"/>
            <a:chOff x="3918267" y="2307780"/>
            <a:chExt cx="8062595" cy="4480560"/>
          </a:xfrm>
        </p:grpSpPr>
        <p:sp>
          <p:nvSpPr>
            <p:cNvPr id="14" name="object 14" descr=""/>
            <p:cNvSpPr/>
            <p:nvPr/>
          </p:nvSpPr>
          <p:spPr>
            <a:xfrm>
              <a:off x="3923029" y="2312542"/>
              <a:ext cx="8053070" cy="4471035"/>
            </a:xfrm>
            <a:custGeom>
              <a:avLst/>
              <a:gdLst/>
              <a:ahLst/>
              <a:cxnLst/>
              <a:rect l="l" t="t" r="r" b="b"/>
              <a:pathLst>
                <a:path w="8053070" h="4471034">
                  <a:moveTo>
                    <a:pt x="8052561" y="0"/>
                  </a:moveTo>
                  <a:lnTo>
                    <a:pt x="0" y="0"/>
                  </a:lnTo>
                  <a:lnTo>
                    <a:pt x="0" y="4471035"/>
                  </a:lnTo>
                  <a:lnTo>
                    <a:pt x="8052561" y="4471035"/>
                  </a:lnTo>
                  <a:lnTo>
                    <a:pt x="8052561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923029" y="2312542"/>
              <a:ext cx="8053070" cy="4471035"/>
            </a:xfrm>
            <a:custGeom>
              <a:avLst/>
              <a:gdLst/>
              <a:ahLst/>
              <a:cxnLst/>
              <a:rect l="l" t="t" r="r" b="b"/>
              <a:pathLst>
                <a:path w="8053070" h="4471034">
                  <a:moveTo>
                    <a:pt x="0" y="4471035"/>
                  </a:moveTo>
                  <a:lnTo>
                    <a:pt x="8052561" y="4471035"/>
                  </a:lnTo>
                  <a:lnTo>
                    <a:pt x="8052561" y="0"/>
                  </a:lnTo>
                  <a:lnTo>
                    <a:pt x="0" y="0"/>
                  </a:lnTo>
                  <a:lnTo>
                    <a:pt x="0" y="4471035"/>
                  </a:lnTo>
                  <a:close/>
                </a:path>
              </a:pathLst>
            </a:custGeom>
            <a:ln w="9525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4002404" y="2298954"/>
            <a:ext cx="7806055" cy="440563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41300" marR="5080" indent="-228600">
              <a:lnSpc>
                <a:spcPts val="2160"/>
              </a:lnSpc>
              <a:spcBef>
                <a:spcPts val="37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20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National</a:t>
            </a:r>
            <a:r>
              <a:rPr dirty="0" sz="20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Employment</a:t>
            </a:r>
            <a:r>
              <a:rPr dirty="0" sz="20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Agency</a:t>
            </a:r>
            <a:r>
              <a:rPr dirty="0" sz="20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implemented</a:t>
            </a:r>
            <a:r>
              <a:rPr dirty="0" sz="20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“We</a:t>
            </a:r>
            <a:r>
              <a:rPr dirty="0" sz="20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can</a:t>
            </a:r>
            <a:r>
              <a:rPr dirty="0" sz="20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too</a:t>
            </a:r>
            <a:r>
              <a:rPr dirty="0" sz="20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dirty="0" sz="20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2"</a:t>
            </a:r>
            <a:r>
              <a:rPr dirty="0" sz="20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project dedicated</a:t>
            </a:r>
            <a:r>
              <a:rPr dirty="0" sz="20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20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enhancing</a:t>
            </a:r>
            <a:r>
              <a:rPr dirty="0" sz="20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labour</a:t>
            </a:r>
            <a:r>
              <a:rPr dirty="0" sz="20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market</a:t>
            </a:r>
            <a:r>
              <a:rPr dirty="0" sz="20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accessibility</a:t>
            </a:r>
            <a:r>
              <a:rPr dirty="0" sz="20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dirty="0" sz="20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unemployed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individuals</a:t>
            </a:r>
            <a:r>
              <a:rPr dirty="0" sz="20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from</a:t>
            </a:r>
            <a:r>
              <a:rPr dirty="0" sz="20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marginalized</a:t>
            </a:r>
            <a:r>
              <a:rPr dirty="0" sz="20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communities</a:t>
            </a:r>
            <a:r>
              <a:rPr dirty="0" sz="20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through</a:t>
            </a:r>
            <a:r>
              <a:rPr dirty="0" sz="20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C00000"/>
                </a:solidFill>
                <a:latin typeface="Calibri"/>
                <a:cs typeface="Calibri"/>
              </a:rPr>
              <a:t>skill-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building</a:t>
            </a:r>
            <a:r>
              <a:rPr dirty="0" sz="20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services</a:t>
            </a:r>
            <a:endParaRPr sz="2000">
              <a:latin typeface="Calibri"/>
              <a:cs typeface="Calibri"/>
            </a:endParaRPr>
          </a:p>
          <a:p>
            <a:pPr marL="241300" marR="31750" indent="-228600">
              <a:lnSpc>
                <a:spcPts val="216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20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project</a:t>
            </a:r>
            <a:r>
              <a:rPr dirty="0" sz="20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objective</a:t>
            </a:r>
            <a:r>
              <a:rPr dirty="0" sz="20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20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policies</a:t>
            </a:r>
            <a:r>
              <a:rPr dirty="0" sz="20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until</a:t>
            </a:r>
            <a:r>
              <a:rPr dirty="0" sz="20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2030</a:t>
            </a:r>
            <a:r>
              <a:rPr dirty="0" sz="20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dirty="0" sz="20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20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foster</a:t>
            </a:r>
            <a:r>
              <a:rPr dirty="0" sz="20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more</a:t>
            </a:r>
            <a:r>
              <a:rPr dirty="0" sz="20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inclusive</a:t>
            </a:r>
            <a:r>
              <a:rPr dirty="0" sz="2000" spc="-1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C00000"/>
                </a:solidFill>
                <a:latin typeface="Calibri"/>
                <a:cs typeface="Calibri"/>
              </a:rPr>
              <a:t>and </a:t>
            </a: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sustainable</a:t>
            </a:r>
            <a:r>
              <a:rPr dirty="0" sz="20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growth,</a:t>
            </a:r>
            <a:r>
              <a:rPr dirty="0" sz="20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20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regional</a:t>
            </a:r>
            <a:r>
              <a:rPr dirty="0" sz="20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disparities</a:t>
            </a:r>
            <a:endParaRPr sz="2000">
              <a:latin typeface="Calibri"/>
              <a:cs typeface="Calibri"/>
            </a:endParaRPr>
          </a:p>
          <a:p>
            <a:pPr marL="241300" marR="286385" indent="-228600">
              <a:lnSpc>
                <a:spcPct val="90000"/>
              </a:lnSpc>
              <a:spcBef>
                <a:spcPts val="98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Ministry</a:t>
            </a:r>
            <a:r>
              <a:rPr dirty="0" sz="20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20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Education</a:t>
            </a:r>
            <a:r>
              <a:rPr dirty="0" sz="2000" spc="-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20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Science</a:t>
            </a:r>
            <a:r>
              <a:rPr dirty="0" sz="20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launched</a:t>
            </a:r>
            <a:r>
              <a:rPr dirty="0" sz="20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20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Active</a:t>
            </a:r>
            <a:r>
              <a:rPr dirty="0" sz="20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Inclusion</a:t>
            </a:r>
            <a:r>
              <a:rPr dirty="0" sz="20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20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C00000"/>
                </a:solidFill>
                <a:latin typeface="Calibri"/>
                <a:cs typeface="Calibri"/>
              </a:rPr>
              <a:t>the Pre-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school</a:t>
            </a:r>
            <a:r>
              <a:rPr dirty="0" sz="20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System</a:t>
            </a:r>
            <a:r>
              <a:rPr dirty="0" sz="20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project,</a:t>
            </a:r>
            <a:r>
              <a:rPr dirty="0" sz="20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aiming</a:t>
            </a:r>
            <a:r>
              <a:rPr dirty="0" sz="20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20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widen</a:t>
            </a:r>
            <a:r>
              <a:rPr dirty="0" sz="20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access</a:t>
            </a:r>
            <a:r>
              <a:rPr dirty="0" sz="20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20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C00000"/>
                </a:solidFill>
                <a:latin typeface="Calibri"/>
                <a:cs typeface="Calibri"/>
              </a:rPr>
              <a:t>pre-</a:t>
            </a: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school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education</a:t>
            </a:r>
            <a:r>
              <a:rPr dirty="0" sz="20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dirty="0" sz="20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children</a:t>
            </a:r>
            <a:r>
              <a:rPr dirty="0" sz="20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from</a:t>
            </a:r>
            <a:r>
              <a:rPr dirty="0" sz="20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vulnerable</a:t>
            </a:r>
            <a:r>
              <a:rPr dirty="0" sz="20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20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impoverished</a:t>
            </a:r>
            <a:r>
              <a:rPr dirty="0" sz="20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backgrounds</a:t>
            </a:r>
            <a:endParaRPr sz="2000">
              <a:latin typeface="Calibri"/>
              <a:cs typeface="Calibri"/>
            </a:endParaRPr>
          </a:p>
          <a:p>
            <a:pPr marL="241300" marR="59690" indent="-228600">
              <a:lnSpc>
                <a:spcPts val="2160"/>
              </a:lnSpc>
              <a:spcBef>
                <a:spcPts val="102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20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2015,</a:t>
            </a:r>
            <a:r>
              <a:rPr dirty="0" sz="2000" spc="-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20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Government</a:t>
            </a:r>
            <a:r>
              <a:rPr dirty="0" sz="20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adopted</a:t>
            </a:r>
            <a:r>
              <a:rPr dirty="0" sz="20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dirty="0" sz="20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comprehensive</a:t>
            </a:r>
            <a:r>
              <a:rPr dirty="0" sz="20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National</a:t>
            </a:r>
            <a:r>
              <a:rPr dirty="0" sz="20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Strategy</a:t>
            </a:r>
            <a:r>
              <a:rPr dirty="0" sz="2000" spc="-25">
                <a:solidFill>
                  <a:srgbClr val="C00000"/>
                </a:solidFill>
                <a:latin typeface="Calibri"/>
                <a:cs typeface="Calibri"/>
              </a:rPr>
              <a:t> on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Migration,</a:t>
            </a:r>
            <a:r>
              <a:rPr dirty="0" sz="20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Asylum,</a:t>
            </a:r>
            <a:r>
              <a:rPr dirty="0" sz="20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20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Integration</a:t>
            </a:r>
            <a:r>
              <a:rPr dirty="0" sz="20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according</a:t>
            </a:r>
            <a:r>
              <a:rPr dirty="0" sz="2000" spc="-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20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which</a:t>
            </a:r>
            <a:r>
              <a:rPr dirty="0" sz="20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people</a:t>
            </a:r>
            <a:r>
              <a:rPr dirty="0" sz="20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C00000"/>
                </a:solidFill>
                <a:latin typeface="Calibri"/>
                <a:cs typeface="Calibri"/>
              </a:rPr>
              <a:t>with </a:t>
            </a: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refugee</a:t>
            </a:r>
            <a:r>
              <a:rPr dirty="0" sz="2000" spc="-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or</a:t>
            </a:r>
            <a:r>
              <a:rPr dirty="0" sz="20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humanitarian</a:t>
            </a:r>
            <a:r>
              <a:rPr dirty="0" sz="20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status</a:t>
            </a:r>
            <a:r>
              <a:rPr dirty="0" sz="20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were</a:t>
            </a:r>
            <a:r>
              <a:rPr dirty="0" sz="20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granted</a:t>
            </a:r>
            <a:r>
              <a:rPr dirty="0" sz="20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20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right</a:t>
            </a:r>
            <a:r>
              <a:rPr dirty="0" sz="20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dirty="0" sz="20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C00000"/>
                </a:solidFill>
                <a:latin typeface="Calibri"/>
                <a:cs typeface="Calibri"/>
              </a:rPr>
              <a:t>work</a:t>
            </a:r>
            <a:endParaRPr sz="2000">
              <a:latin typeface="Calibri"/>
              <a:cs typeface="Calibri"/>
            </a:endParaRPr>
          </a:p>
          <a:p>
            <a:pPr marL="241300" marR="249554" indent="-228600">
              <a:lnSpc>
                <a:spcPts val="216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dirty="0" sz="20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2019,</a:t>
            </a:r>
            <a:r>
              <a:rPr dirty="0" sz="2000" spc="-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about</a:t>
            </a:r>
            <a:r>
              <a:rPr dirty="0" sz="2000" spc="-3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32,035</a:t>
            </a:r>
            <a:r>
              <a:rPr dirty="0" sz="20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self-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identified Roma</a:t>
            </a:r>
            <a:r>
              <a:rPr dirty="0" sz="2000" spc="-4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who</a:t>
            </a:r>
            <a:r>
              <a:rPr dirty="0" sz="20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were</a:t>
            </a:r>
            <a:r>
              <a:rPr dirty="0" sz="2000" spc="-2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unemployed,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ensuring</a:t>
            </a:r>
            <a:r>
              <a:rPr dirty="0" sz="20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employment</a:t>
            </a:r>
            <a:r>
              <a:rPr dirty="0" sz="20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dirty="0" sz="2000" spc="-6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14,804</a:t>
            </a:r>
            <a:r>
              <a:rPr dirty="0" sz="2000" spc="-7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individuals</a:t>
            </a:r>
            <a:r>
              <a:rPr dirty="0" sz="20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supported</a:t>
            </a:r>
            <a:r>
              <a:rPr dirty="0" sz="20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by</a:t>
            </a:r>
            <a:r>
              <a:rPr dirty="0" sz="20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dirty="0" sz="20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National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Roma</a:t>
            </a:r>
            <a:r>
              <a:rPr dirty="0" sz="2000" spc="-5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Integration</a:t>
            </a:r>
            <a:r>
              <a:rPr dirty="0" sz="2000" spc="-5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Strategy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80667" y="74434"/>
            <a:ext cx="1449287" cy="1068057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6121" y="151435"/>
            <a:ext cx="1657120" cy="750167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60505" y="237174"/>
            <a:ext cx="2085318" cy="63915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303789" y="244630"/>
            <a:ext cx="2529536" cy="58803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065097" y="189823"/>
            <a:ext cx="1845526" cy="738833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16306" y="2454744"/>
            <a:ext cx="3478022" cy="379857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88391" y="1057655"/>
            <a:ext cx="10962005" cy="1502410"/>
            <a:chOff x="488391" y="1057655"/>
            <a:chExt cx="10962005" cy="1502410"/>
          </a:xfrm>
        </p:grpSpPr>
        <p:sp>
          <p:nvSpPr>
            <p:cNvPr id="3" name="object 3" descr=""/>
            <p:cNvSpPr/>
            <p:nvPr/>
          </p:nvSpPr>
          <p:spPr>
            <a:xfrm>
              <a:off x="493153" y="1252512"/>
              <a:ext cx="10952480" cy="949960"/>
            </a:xfrm>
            <a:custGeom>
              <a:avLst/>
              <a:gdLst/>
              <a:ahLst/>
              <a:cxnLst/>
              <a:rect l="l" t="t" r="r" b="b"/>
              <a:pathLst>
                <a:path w="10952480" h="949960">
                  <a:moveTo>
                    <a:pt x="10952226" y="0"/>
                  </a:moveTo>
                  <a:lnTo>
                    <a:pt x="0" y="0"/>
                  </a:lnTo>
                  <a:lnTo>
                    <a:pt x="0" y="949921"/>
                  </a:lnTo>
                  <a:lnTo>
                    <a:pt x="10952226" y="949921"/>
                  </a:lnTo>
                  <a:lnTo>
                    <a:pt x="1095222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93153" y="1252512"/>
              <a:ext cx="10952480" cy="949960"/>
            </a:xfrm>
            <a:custGeom>
              <a:avLst/>
              <a:gdLst/>
              <a:ahLst/>
              <a:cxnLst/>
              <a:rect l="l" t="t" r="r" b="b"/>
              <a:pathLst>
                <a:path w="10952480" h="949960">
                  <a:moveTo>
                    <a:pt x="0" y="949921"/>
                  </a:moveTo>
                  <a:lnTo>
                    <a:pt x="10952226" y="949921"/>
                  </a:lnTo>
                  <a:lnTo>
                    <a:pt x="10952226" y="0"/>
                  </a:lnTo>
                  <a:lnTo>
                    <a:pt x="0" y="0"/>
                  </a:lnTo>
                  <a:lnTo>
                    <a:pt x="0" y="949921"/>
                  </a:lnTo>
                  <a:close/>
                </a:path>
              </a:pathLst>
            </a:custGeom>
            <a:ln w="9525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9552" y="1057655"/>
              <a:ext cx="8480298" cy="150190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040255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6F2F9F"/>
                </a:solidFill>
              </a:rPr>
              <a:t>6.</a:t>
            </a:r>
            <a:r>
              <a:rPr dirty="0" sz="5400" spc="-165">
                <a:solidFill>
                  <a:srgbClr val="6F2F9F"/>
                </a:solidFill>
              </a:rPr>
              <a:t> </a:t>
            </a:r>
            <a:r>
              <a:rPr dirty="0" sz="5400" spc="-40">
                <a:solidFill>
                  <a:srgbClr val="6F2F9F"/>
                </a:solidFill>
              </a:rPr>
              <a:t>Assessment</a:t>
            </a:r>
            <a:r>
              <a:rPr dirty="0" sz="5400" spc="-190">
                <a:solidFill>
                  <a:srgbClr val="6F2F9F"/>
                </a:solidFill>
              </a:rPr>
              <a:t> </a:t>
            </a:r>
            <a:r>
              <a:rPr dirty="0" sz="5400">
                <a:solidFill>
                  <a:srgbClr val="6F2F9F"/>
                </a:solidFill>
              </a:rPr>
              <a:t>and</a:t>
            </a:r>
            <a:r>
              <a:rPr dirty="0" sz="5400" spc="-210">
                <a:solidFill>
                  <a:srgbClr val="6F2F9F"/>
                </a:solidFill>
              </a:rPr>
              <a:t> </a:t>
            </a:r>
            <a:r>
              <a:rPr dirty="0" sz="5400" spc="-45">
                <a:solidFill>
                  <a:srgbClr val="6F2F9F"/>
                </a:solidFill>
              </a:rPr>
              <a:t>Exercises</a:t>
            </a:r>
            <a:endParaRPr sz="5400"/>
          </a:p>
        </p:txBody>
      </p:sp>
      <p:sp>
        <p:nvSpPr>
          <p:cNvPr id="7" name="object 7" descr=""/>
          <p:cNvSpPr txBox="1"/>
          <p:nvPr/>
        </p:nvSpPr>
        <p:spPr>
          <a:xfrm>
            <a:off x="493166" y="3308324"/>
            <a:ext cx="2887345" cy="3318510"/>
          </a:xfrm>
          <a:prstGeom prst="rect">
            <a:avLst/>
          </a:prstGeom>
          <a:solidFill>
            <a:srgbClr val="DEEBF7"/>
          </a:solidFill>
          <a:ln w="9525">
            <a:solidFill>
              <a:srgbClr val="6F2F9F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marL="90805" marR="220345">
              <a:lnSpc>
                <a:spcPct val="80000"/>
              </a:lnSpc>
              <a:spcBef>
                <a:spcPts val="290"/>
              </a:spcBef>
            </a:pP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At</a:t>
            </a:r>
            <a:r>
              <a:rPr dirty="0" sz="1900" spc="-45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the</a:t>
            </a:r>
            <a:r>
              <a:rPr dirty="0" sz="1900" spc="-30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end</a:t>
            </a:r>
            <a:r>
              <a:rPr dirty="0" sz="1900" spc="-35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of</a:t>
            </a:r>
            <a:r>
              <a:rPr dirty="0" sz="1900" spc="-40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each</a:t>
            </a:r>
            <a:r>
              <a:rPr dirty="0" sz="1900" spc="-40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7E5F00"/>
                </a:solidFill>
                <a:latin typeface="Calibri"/>
                <a:cs typeface="Calibri"/>
              </a:rPr>
              <a:t>section </a:t>
            </a: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a</a:t>
            </a:r>
            <a:r>
              <a:rPr dirty="0" sz="1900" spc="-50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variety</a:t>
            </a:r>
            <a:r>
              <a:rPr dirty="0" sz="1900" spc="-25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of</a:t>
            </a:r>
            <a:r>
              <a:rPr dirty="0" sz="1900" spc="-45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7E5F00"/>
                </a:solidFill>
                <a:latin typeface="Calibri"/>
                <a:cs typeface="Calibri"/>
              </a:rPr>
              <a:t>measures</a:t>
            </a:r>
            <a:r>
              <a:rPr dirty="0" sz="1900" spc="-50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 spc="-25">
                <a:solidFill>
                  <a:srgbClr val="7E5F00"/>
                </a:solidFill>
                <a:latin typeface="Calibri"/>
                <a:cs typeface="Calibri"/>
              </a:rPr>
              <a:t>to </a:t>
            </a: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assess</a:t>
            </a:r>
            <a:r>
              <a:rPr dirty="0" sz="1900" spc="-70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the</a:t>
            </a:r>
            <a:r>
              <a:rPr dirty="0" sz="1900" spc="-40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7E5F00"/>
                </a:solidFill>
                <a:latin typeface="Calibri"/>
                <a:cs typeface="Calibri"/>
              </a:rPr>
              <a:t>achievement </a:t>
            </a:r>
            <a:r>
              <a:rPr dirty="0" sz="1900" spc="-25">
                <a:solidFill>
                  <a:srgbClr val="7E5F00"/>
                </a:solidFill>
                <a:latin typeface="Calibri"/>
                <a:cs typeface="Calibri"/>
              </a:rPr>
              <a:t>of </a:t>
            </a: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the</a:t>
            </a:r>
            <a:r>
              <a:rPr dirty="0" sz="1900" spc="-50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learning</a:t>
            </a:r>
            <a:r>
              <a:rPr dirty="0" sz="1900" spc="-35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goals</a:t>
            </a:r>
            <a:r>
              <a:rPr dirty="0" sz="1900" spc="-45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 spc="-25">
                <a:solidFill>
                  <a:srgbClr val="7E5F00"/>
                </a:solidFill>
                <a:latin typeface="Calibri"/>
                <a:cs typeface="Calibri"/>
              </a:rPr>
              <a:t>are </a:t>
            </a: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posed</a:t>
            </a:r>
            <a:r>
              <a:rPr dirty="0" sz="1900" spc="-55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and</a:t>
            </a:r>
            <a:r>
              <a:rPr dirty="0" sz="1900" spc="-55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these</a:t>
            </a:r>
            <a:r>
              <a:rPr dirty="0" sz="1900" spc="-45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7E5F00"/>
                </a:solidFill>
                <a:latin typeface="Calibri"/>
                <a:cs typeface="Calibri"/>
              </a:rPr>
              <a:t>include:</a:t>
            </a:r>
            <a:endParaRPr sz="1900">
              <a:latin typeface="Calibri"/>
              <a:cs typeface="Calibri"/>
            </a:endParaRPr>
          </a:p>
          <a:p>
            <a:pPr marL="319405" marR="1043305" indent="-228600">
              <a:lnSpc>
                <a:spcPts val="1820"/>
              </a:lnSpc>
              <a:spcBef>
                <a:spcPts val="985"/>
              </a:spcBef>
              <a:buFont typeface="Arial MT"/>
              <a:buChar char="•"/>
              <a:tabLst>
                <a:tab pos="319405" algn="l"/>
              </a:tabLst>
            </a:pP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Multiple</a:t>
            </a:r>
            <a:r>
              <a:rPr dirty="0" sz="1900" spc="-55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7E5F00"/>
                </a:solidFill>
                <a:latin typeface="Calibri"/>
                <a:cs typeface="Calibri"/>
              </a:rPr>
              <a:t>choice questions</a:t>
            </a:r>
            <a:endParaRPr sz="1900">
              <a:latin typeface="Calibri"/>
              <a:cs typeface="Calibri"/>
            </a:endParaRPr>
          </a:p>
          <a:p>
            <a:pPr marL="319405" indent="-2286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19405" algn="l"/>
              </a:tabLst>
            </a:pP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Short</a:t>
            </a:r>
            <a:r>
              <a:rPr dirty="0" sz="1900" spc="-50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7E5F00"/>
                </a:solidFill>
                <a:latin typeface="Calibri"/>
                <a:cs typeface="Calibri"/>
              </a:rPr>
              <a:t>Quizzes</a:t>
            </a:r>
            <a:endParaRPr sz="1900">
              <a:latin typeface="Calibri"/>
              <a:cs typeface="Calibri"/>
            </a:endParaRPr>
          </a:p>
          <a:p>
            <a:pPr marL="319405" marR="354965" indent="-228600">
              <a:lnSpc>
                <a:spcPct val="80000"/>
              </a:lnSpc>
              <a:spcBef>
                <a:spcPts val="994"/>
              </a:spcBef>
              <a:buFont typeface="Arial MT"/>
              <a:buChar char="•"/>
              <a:tabLst>
                <a:tab pos="319405" algn="l"/>
              </a:tabLst>
            </a:pPr>
            <a:r>
              <a:rPr dirty="0" sz="1900" spc="-10">
                <a:solidFill>
                  <a:srgbClr val="7E5F00"/>
                </a:solidFill>
                <a:latin typeface="Calibri"/>
                <a:cs typeface="Calibri"/>
              </a:rPr>
              <a:t>Questions</a:t>
            </a:r>
            <a:r>
              <a:rPr dirty="0" sz="1900" spc="-25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that</a:t>
            </a:r>
            <a:r>
              <a:rPr dirty="0" sz="1900" spc="-50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7E5F00"/>
                </a:solidFill>
                <a:latin typeface="Calibri"/>
                <a:cs typeface="Calibri"/>
              </a:rPr>
              <a:t>require answers</a:t>
            </a:r>
            <a:r>
              <a:rPr dirty="0" sz="1900" spc="-90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ranging</a:t>
            </a:r>
            <a:r>
              <a:rPr dirty="0" sz="1900" spc="-65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 spc="-20">
                <a:solidFill>
                  <a:srgbClr val="7E5F00"/>
                </a:solidFill>
                <a:latin typeface="Calibri"/>
                <a:cs typeface="Calibri"/>
              </a:rPr>
              <a:t>from </a:t>
            </a:r>
            <a:r>
              <a:rPr dirty="0" sz="1900">
                <a:solidFill>
                  <a:srgbClr val="7E5F00"/>
                </a:solidFill>
                <a:latin typeface="Calibri"/>
                <a:cs typeface="Calibri"/>
              </a:rPr>
              <a:t>short</a:t>
            </a:r>
            <a:r>
              <a:rPr dirty="0" sz="1900" spc="-40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7E5F00"/>
                </a:solidFill>
                <a:latin typeface="Calibri"/>
                <a:cs typeface="Calibri"/>
              </a:rPr>
              <a:t>sentences</a:t>
            </a:r>
            <a:r>
              <a:rPr dirty="0" sz="1900" spc="-45">
                <a:solidFill>
                  <a:srgbClr val="7E5F00"/>
                </a:solidFill>
                <a:latin typeface="Calibri"/>
                <a:cs typeface="Calibri"/>
              </a:rPr>
              <a:t> </a:t>
            </a:r>
            <a:r>
              <a:rPr dirty="0" sz="1900" spc="-35">
                <a:solidFill>
                  <a:srgbClr val="7E5F00"/>
                </a:solidFill>
                <a:latin typeface="Calibri"/>
                <a:cs typeface="Calibri"/>
              </a:rPr>
              <a:t>to </a:t>
            </a:r>
            <a:r>
              <a:rPr dirty="0" sz="1900" spc="-10">
                <a:solidFill>
                  <a:srgbClr val="7E5F00"/>
                </a:solidFill>
                <a:latin typeface="Calibri"/>
                <a:cs typeface="Calibri"/>
              </a:rPr>
              <a:t>paragraphs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593782" y="3303574"/>
            <a:ext cx="7856855" cy="3360420"/>
            <a:chOff x="3593782" y="3303574"/>
            <a:chExt cx="7856855" cy="3360420"/>
          </a:xfrm>
        </p:grpSpPr>
        <p:sp>
          <p:nvSpPr>
            <p:cNvPr id="9" name="object 9" descr=""/>
            <p:cNvSpPr/>
            <p:nvPr/>
          </p:nvSpPr>
          <p:spPr>
            <a:xfrm>
              <a:off x="3598545" y="3308337"/>
              <a:ext cx="7847330" cy="3350895"/>
            </a:xfrm>
            <a:custGeom>
              <a:avLst/>
              <a:gdLst/>
              <a:ahLst/>
              <a:cxnLst/>
              <a:rect l="l" t="t" r="r" b="b"/>
              <a:pathLst>
                <a:path w="7847330" h="3350895">
                  <a:moveTo>
                    <a:pt x="7846822" y="0"/>
                  </a:moveTo>
                  <a:lnTo>
                    <a:pt x="0" y="0"/>
                  </a:lnTo>
                  <a:lnTo>
                    <a:pt x="0" y="3350895"/>
                  </a:lnTo>
                  <a:lnTo>
                    <a:pt x="7846822" y="3350895"/>
                  </a:lnTo>
                  <a:lnTo>
                    <a:pt x="7846822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598545" y="3308337"/>
              <a:ext cx="7847330" cy="3350895"/>
            </a:xfrm>
            <a:custGeom>
              <a:avLst/>
              <a:gdLst/>
              <a:ahLst/>
              <a:cxnLst/>
              <a:rect l="l" t="t" r="r" b="b"/>
              <a:pathLst>
                <a:path w="7847330" h="3350895">
                  <a:moveTo>
                    <a:pt x="0" y="3350895"/>
                  </a:moveTo>
                  <a:lnTo>
                    <a:pt x="7846822" y="3350895"/>
                  </a:lnTo>
                  <a:lnTo>
                    <a:pt x="7846822" y="0"/>
                  </a:lnTo>
                  <a:lnTo>
                    <a:pt x="0" y="0"/>
                  </a:lnTo>
                  <a:lnTo>
                    <a:pt x="0" y="3350895"/>
                  </a:lnTo>
                  <a:close/>
                </a:path>
              </a:pathLst>
            </a:custGeom>
            <a:ln w="9525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3677792" y="3302634"/>
            <a:ext cx="7659370" cy="3336925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2700" marR="5080">
              <a:lnSpc>
                <a:spcPts val="1839"/>
              </a:lnSpc>
              <a:spcBef>
                <a:spcPts val="330"/>
              </a:spcBef>
            </a:pPr>
            <a:r>
              <a:rPr dirty="0" u="sng" sz="170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Inequality</a:t>
            </a:r>
            <a:r>
              <a:rPr dirty="0" u="sng" sz="1700" spc="-6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70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Gallery</a:t>
            </a:r>
            <a:r>
              <a:rPr dirty="0" u="sng" sz="1700" spc="-5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70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Walk</a:t>
            </a:r>
            <a:r>
              <a:rPr dirty="0" u="sng" sz="17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r>
              <a:rPr dirty="0" u="sng" sz="1700" spc="-3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Create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gallery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walk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in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your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classroom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or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school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where students</a:t>
            </a:r>
            <a:r>
              <a:rPr dirty="0" sz="1700" spc="-7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display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posters,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infographics,</a:t>
            </a:r>
            <a:r>
              <a:rPr dirty="0" sz="1700" spc="-6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or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artwork</a:t>
            </a:r>
            <a:r>
              <a:rPr dirty="0" sz="1700" spc="-6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related</a:t>
            </a:r>
            <a:r>
              <a:rPr dirty="0" sz="1700" spc="-6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to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various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forms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of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inequality. </a:t>
            </a:r>
            <a:r>
              <a:rPr dirty="0" sz="1700">
                <a:latin typeface="Calibri"/>
                <a:cs typeface="Calibri"/>
              </a:rPr>
              <a:t>Allow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students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to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walk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around,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observe,</a:t>
            </a:r>
            <a:r>
              <a:rPr dirty="0" sz="1700" spc="-6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discuss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the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exhibits,</a:t>
            </a:r>
            <a:r>
              <a:rPr dirty="0" sz="1700" spc="-6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fostering conversations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about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the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causes,</a:t>
            </a:r>
            <a:r>
              <a:rPr dirty="0" sz="1700" spc="-6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consequences,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potential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solutions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for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each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20">
                <a:latin typeface="Calibri"/>
                <a:cs typeface="Calibri"/>
              </a:rPr>
              <a:t>form</a:t>
            </a:r>
            <a:r>
              <a:rPr dirty="0" sz="1700" spc="50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of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inequality.</a:t>
            </a:r>
            <a:endParaRPr sz="1700">
              <a:latin typeface="Calibri"/>
              <a:cs typeface="Calibri"/>
            </a:endParaRPr>
          </a:p>
          <a:p>
            <a:pPr marL="12700" marR="10795">
              <a:lnSpc>
                <a:spcPts val="1839"/>
              </a:lnSpc>
              <a:spcBef>
                <a:spcPts val="980"/>
              </a:spcBef>
            </a:pPr>
            <a:r>
              <a:rPr dirty="0" u="sng" sz="170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Inequality</a:t>
            </a:r>
            <a:r>
              <a:rPr dirty="0" u="sng" sz="1700" spc="-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70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Case</a:t>
            </a:r>
            <a:r>
              <a:rPr dirty="0" u="sng" sz="1700" spc="-1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70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Studies</a:t>
            </a:r>
            <a:r>
              <a:rPr dirty="0" u="sng" sz="17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r>
              <a:rPr dirty="0" sz="1700" spc="3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Provide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students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with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set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of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case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studies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or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real-</a:t>
            </a:r>
            <a:r>
              <a:rPr dirty="0" sz="1700" spc="-20">
                <a:latin typeface="Calibri"/>
                <a:cs typeface="Calibri"/>
              </a:rPr>
              <a:t>life</a:t>
            </a:r>
            <a:r>
              <a:rPr dirty="0" sz="1700" spc="50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scenarios</a:t>
            </a:r>
            <a:r>
              <a:rPr dirty="0" sz="1700" spc="-7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that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highlight</a:t>
            </a:r>
            <a:r>
              <a:rPr dirty="0" sz="1700" spc="-7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different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aspects</a:t>
            </a:r>
            <a:r>
              <a:rPr dirty="0" sz="1700" spc="-7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of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inequality.</a:t>
            </a:r>
            <a:r>
              <a:rPr dirty="0" sz="1700" spc="-8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Divide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students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into</a:t>
            </a:r>
            <a:r>
              <a:rPr dirty="0" sz="1700" spc="-7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groups</a:t>
            </a:r>
            <a:r>
              <a:rPr dirty="0" sz="1700" spc="-80">
                <a:latin typeface="Calibri"/>
                <a:cs typeface="Calibri"/>
              </a:rPr>
              <a:t> </a:t>
            </a:r>
            <a:r>
              <a:rPr dirty="0" sz="1700" spc="-25">
                <a:latin typeface="Calibri"/>
                <a:cs typeface="Calibri"/>
              </a:rPr>
              <a:t>and </a:t>
            </a:r>
            <a:r>
              <a:rPr dirty="0" sz="1700">
                <a:latin typeface="Calibri"/>
                <a:cs typeface="Calibri"/>
              </a:rPr>
              <a:t>ask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them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to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analyze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the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case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studies,</a:t>
            </a:r>
            <a:r>
              <a:rPr dirty="0" sz="1700" spc="-6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identify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the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underlying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factors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contributing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to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 spc="-25">
                <a:latin typeface="Calibri"/>
                <a:cs typeface="Calibri"/>
              </a:rPr>
              <a:t>the </a:t>
            </a:r>
            <a:r>
              <a:rPr dirty="0" sz="1700" spc="-20">
                <a:latin typeface="Calibri"/>
                <a:cs typeface="Calibri"/>
              </a:rPr>
              <a:t>inequality,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propose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strategies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or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policies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to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address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them.</a:t>
            </a:r>
            <a:endParaRPr sz="1700">
              <a:latin typeface="Calibri"/>
              <a:cs typeface="Calibri"/>
            </a:endParaRPr>
          </a:p>
          <a:p>
            <a:pPr marL="12700" marR="180340">
              <a:lnSpc>
                <a:spcPct val="90000"/>
              </a:lnSpc>
              <a:spcBef>
                <a:spcPts val="955"/>
              </a:spcBef>
            </a:pPr>
            <a:r>
              <a:rPr dirty="0" u="sng" sz="170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Inequality</a:t>
            </a:r>
            <a:r>
              <a:rPr dirty="0" u="sng" sz="1700" spc="-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70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Awareness</a:t>
            </a:r>
            <a:r>
              <a:rPr dirty="0" u="sng" sz="1700" spc="-3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70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Campaign</a:t>
            </a:r>
            <a:r>
              <a:rPr dirty="0" u="sng" sz="17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r>
              <a:rPr dirty="0" sz="1700" spc="3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Assign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students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the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task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of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creating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awareness </a:t>
            </a:r>
            <a:r>
              <a:rPr dirty="0" sz="1700">
                <a:latin typeface="Calibri"/>
                <a:cs typeface="Calibri"/>
              </a:rPr>
              <a:t>campaign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to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address</a:t>
            </a:r>
            <a:r>
              <a:rPr dirty="0" sz="1700" spc="-7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specific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aspect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of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inequality.</a:t>
            </a:r>
            <a:r>
              <a:rPr dirty="0" sz="1700" spc="-7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They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can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develop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posters,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videos, </a:t>
            </a:r>
            <a:r>
              <a:rPr dirty="0" sz="1700">
                <a:latin typeface="Calibri"/>
                <a:cs typeface="Calibri"/>
              </a:rPr>
              <a:t>social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media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campaigns,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or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presentations</a:t>
            </a:r>
            <a:r>
              <a:rPr dirty="0" sz="1700" spc="-6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to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educate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their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peers</a:t>
            </a:r>
            <a:r>
              <a:rPr dirty="0" sz="1700" spc="-6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the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wider community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about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the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issue.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256121" y="74434"/>
            <a:ext cx="11790045" cy="1068070"/>
            <a:chOff x="256121" y="74434"/>
            <a:chExt cx="11790045" cy="1068070"/>
          </a:xfrm>
        </p:grpSpPr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89972" y="74434"/>
              <a:ext cx="1856104" cy="106805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60505" y="237174"/>
              <a:ext cx="2085318" cy="63915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65097" y="189823"/>
              <a:ext cx="1845526" cy="738833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493153" y="2401455"/>
            <a:ext cx="10952480" cy="708025"/>
          </a:xfrm>
          <a:prstGeom prst="rect">
            <a:avLst/>
          </a:prstGeom>
          <a:solidFill>
            <a:srgbClr val="DAE2F3"/>
          </a:solidFill>
          <a:ln w="9525">
            <a:solidFill>
              <a:srgbClr val="FF0000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854075" marR="639445" indent="-205740">
              <a:lnSpc>
                <a:spcPct val="100000"/>
              </a:lnSpc>
              <a:spcBef>
                <a:spcPts val="235"/>
              </a:spcBef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assessment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provided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study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material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ranges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from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quick</a:t>
            </a:r>
            <a:r>
              <a:rPr dirty="0" sz="2000" spc="-6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and</a:t>
            </a:r>
            <a:r>
              <a:rPr dirty="0" sz="2000" spc="-7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immediate</a:t>
            </a:r>
            <a:r>
              <a:rPr dirty="0" sz="2000" spc="-5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responses</a:t>
            </a:r>
            <a:r>
              <a:rPr dirty="0" sz="2000" spc="-85" i="1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to </a:t>
            </a:r>
            <a:r>
              <a:rPr dirty="0" sz="2000" spc="-10">
                <a:latin typeface="Calibri"/>
                <a:cs typeface="Calibri"/>
              </a:rPr>
              <a:t>demonstrate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competences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achieved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longer</a:t>
            </a:r>
            <a:r>
              <a:rPr dirty="0" sz="2000" spc="-6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term</a:t>
            </a:r>
            <a:r>
              <a:rPr dirty="0" sz="2000" spc="-5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projects</a:t>
            </a:r>
            <a:r>
              <a:rPr dirty="0" sz="2000" spc="-60" i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that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teacher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can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consider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89369" y="1097280"/>
            <a:ext cx="11487150" cy="1229360"/>
            <a:chOff x="389369" y="1097280"/>
            <a:chExt cx="11487150" cy="1229360"/>
          </a:xfrm>
        </p:grpSpPr>
        <p:sp>
          <p:nvSpPr>
            <p:cNvPr id="3" name="object 3" descr=""/>
            <p:cNvSpPr/>
            <p:nvPr/>
          </p:nvSpPr>
          <p:spPr>
            <a:xfrm>
              <a:off x="394131" y="1205979"/>
              <a:ext cx="11477625" cy="876300"/>
            </a:xfrm>
            <a:custGeom>
              <a:avLst/>
              <a:gdLst/>
              <a:ahLst/>
              <a:cxnLst/>
              <a:rect l="l" t="t" r="r" b="b"/>
              <a:pathLst>
                <a:path w="11477625" h="876300">
                  <a:moveTo>
                    <a:pt x="11477244" y="0"/>
                  </a:moveTo>
                  <a:lnTo>
                    <a:pt x="0" y="0"/>
                  </a:lnTo>
                  <a:lnTo>
                    <a:pt x="0" y="875804"/>
                  </a:lnTo>
                  <a:lnTo>
                    <a:pt x="11477244" y="875804"/>
                  </a:lnTo>
                  <a:lnTo>
                    <a:pt x="11477244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94131" y="1205979"/>
              <a:ext cx="11477625" cy="876300"/>
            </a:xfrm>
            <a:custGeom>
              <a:avLst/>
              <a:gdLst/>
              <a:ahLst/>
              <a:cxnLst/>
              <a:rect l="l" t="t" r="r" b="b"/>
              <a:pathLst>
                <a:path w="11477625" h="876300">
                  <a:moveTo>
                    <a:pt x="0" y="875804"/>
                  </a:moveTo>
                  <a:lnTo>
                    <a:pt x="11477244" y="875804"/>
                  </a:lnTo>
                  <a:lnTo>
                    <a:pt x="11477244" y="0"/>
                  </a:lnTo>
                  <a:lnTo>
                    <a:pt x="0" y="0"/>
                  </a:lnTo>
                  <a:lnTo>
                    <a:pt x="0" y="875804"/>
                  </a:lnTo>
                  <a:close/>
                </a:path>
              </a:pathLst>
            </a:custGeom>
            <a:ln w="9525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8056" y="1097280"/>
              <a:ext cx="3783329" cy="122910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447294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Closing</a:t>
            </a:r>
            <a:r>
              <a:rPr dirty="0" spc="-200"/>
              <a:t> </a:t>
            </a:r>
            <a:r>
              <a:rPr dirty="0" spc="-20"/>
              <a:t>words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256121" y="74434"/>
            <a:ext cx="11620500" cy="4820285"/>
            <a:chOff x="256121" y="74434"/>
            <a:chExt cx="11620500" cy="482028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80667" y="74434"/>
              <a:ext cx="1449287" cy="106805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121" y="151435"/>
              <a:ext cx="1657120" cy="75016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60505" y="237174"/>
              <a:ext cx="2085318" cy="63915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3789" y="244630"/>
              <a:ext cx="2529536" cy="5880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65097" y="189823"/>
              <a:ext cx="1845526" cy="738833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394131" y="2211831"/>
              <a:ext cx="11477625" cy="2677795"/>
            </a:xfrm>
            <a:custGeom>
              <a:avLst/>
              <a:gdLst/>
              <a:ahLst/>
              <a:cxnLst/>
              <a:rect l="l" t="t" r="r" b="b"/>
              <a:pathLst>
                <a:path w="11477625" h="2677795">
                  <a:moveTo>
                    <a:pt x="11477244" y="0"/>
                  </a:moveTo>
                  <a:lnTo>
                    <a:pt x="0" y="0"/>
                  </a:lnTo>
                  <a:lnTo>
                    <a:pt x="0" y="2677668"/>
                  </a:lnTo>
                  <a:lnTo>
                    <a:pt x="11477244" y="2677668"/>
                  </a:lnTo>
                  <a:lnTo>
                    <a:pt x="114772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94131" y="2211831"/>
              <a:ext cx="11477625" cy="2677795"/>
            </a:xfrm>
            <a:custGeom>
              <a:avLst/>
              <a:gdLst/>
              <a:ahLst/>
              <a:cxnLst/>
              <a:rect l="l" t="t" r="r" b="b"/>
              <a:pathLst>
                <a:path w="11477625" h="2677795">
                  <a:moveTo>
                    <a:pt x="0" y="2677668"/>
                  </a:moveTo>
                  <a:lnTo>
                    <a:pt x="11477244" y="2677668"/>
                  </a:lnTo>
                  <a:lnTo>
                    <a:pt x="11477244" y="0"/>
                  </a:lnTo>
                  <a:lnTo>
                    <a:pt x="0" y="0"/>
                  </a:lnTo>
                  <a:lnTo>
                    <a:pt x="0" y="2677668"/>
                  </a:lnTo>
                  <a:close/>
                </a:path>
              </a:pathLst>
            </a:custGeom>
            <a:ln w="9525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5702" rIns="0" bIns="0" rtlCol="0" vert="horz">
            <a:spAutoFit/>
          </a:bodyPr>
          <a:lstStyle/>
          <a:p>
            <a:pPr marL="214629" marR="307975" indent="-17589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16535" algn="l"/>
              </a:tabLst>
            </a:pPr>
            <a:r>
              <a:rPr dirty="0"/>
              <a:t>This</a:t>
            </a:r>
            <a:r>
              <a:rPr dirty="0" spc="-35"/>
              <a:t> </a:t>
            </a:r>
            <a:r>
              <a:rPr dirty="0"/>
              <a:t>manual</a:t>
            </a:r>
            <a:r>
              <a:rPr dirty="0" spc="-45"/>
              <a:t> </a:t>
            </a:r>
            <a:r>
              <a:rPr dirty="0" spc="-10"/>
              <a:t>provides</a:t>
            </a:r>
            <a:r>
              <a:rPr dirty="0" spc="-35"/>
              <a:t> </a:t>
            </a:r>
            <a:r>
              <a:rPr dirty="0"/>
              <a:t>an</a:t>
            </a:r>
            <a:r>
              <a:rPr dirty="0" spc="-35"/>
              <a:t> </a:t>
            </a:r>
            <a:r>
              <a:rPr dirty="0" spc="-10"/>
              <a:t>introduction</a:t>
            </a:r>
            <a:r>
              <a:rPr dirty="0" spc="-55"/>
              <a:t> </a:t>
            </a:r>
            <a:r>
              <a:rPr dirty="0"/>
              <a:t>to</a:t>
            </a:r>
            <a:r>
              <a:rPr dirty="0" spc="-55"/>
              <a:t> </a:t>
            </a:r>
            <a:r>
              <a:rPr dirty="0"/>
              <a:t>some</a:t>
            </a:r>
            <a:r>
              <a:rPr dirty="0" spc="-25"/>
              <a:t> </a:t>
            </a:r>
            <a:r>
              <a:rPr dirty="0"/>
              <a:t>crucial</a:t>
            </a:r>
            <a:r>
              <a:rPr dirty="0" spc="-50"/>
              <a:t> </a:t>
            </a:r>
            <a:r>
              <a:rPr dirty="0"/>
              <a:t>aspects</a:t>
            </a:r>
            <a:r>
              <a:rPr dirty="0" spc="-50"/>
              <a:t> </a:t>
            </a:r>
            <a:r>
              <a:rPr dirty="0" spc="-10"/>
              <a:t>regarding</a:t>
            </a:r>
            <a:r>
              <a:rPr dirty="0" spc="-30"/>
              <a:t> </a:t>
            </a:r>
            <a:r>
              <a:rPr dirty="0"/>
              <a:t>SDG</a:t>
            </a:r>
            <a:r>
              <a:rPr dirty="0" spc="-50"/>
              <a:t> </a:t>
            </a:r>
            <a:r>
              <a:rPr dirty="0"/>
              <a:t>10,</a:t>
            </a:r>
            <a:r>
              <a:rPr dirty="0" spc="-30"/>
              <a:t> </a:t>
            </a:r>
            <a:r>
              <a:rPr dirty="0" spc="-10"/>
              <a:t>while </a:t>
            </a:r>
            <a:r>
              <a:rPr dirty="0" spc="-10"/>
              <a:t>	</a:t>
            </a:r>
            <a:r>
              <a:rPr dirty="0"/>
              <a:t>turning</a:t>
            </a:r>
            <a:r>
              <a:rPr dirty="0" spc="-55"/>
              <a:t> </a:t>
            </a:r>
            <a:r>
              <a:rPr dirty="0"/>
              <a:t>the</a:t>
            </a:r>
            <a:r>
              <a:rPr dirty="0" spc="-35"/>
              <a:t> </a:t>
            </a:r>
            <a:r>
              <a:rPr dirty="0"/>
              <a:t>focus</a:t>
            </a:r>
            <a:r>
              <a:rPr dirty="0" spc="-40"/>
              <a:t> </a:t>
            </a:r>
            <a:r>
              <a:rPr dirty="0"/>
              <a:t>to</a:t>
            </a:r>
            <a:r>
              <a:rPr dirty="0" spc="-50"/>
              <a:t> </a:t>
            </a:r>
            <a:r>
              <a:rPr dirty="0"/>
              <a:t>global</a:t>
            </a:r>
            <a:r>
              <a:rPr dirty="0" spc="-50"/>
              <a:t> </a:t>
            </a:r>
            <a:r>
              <a:rPr dirty="0"/>
              <a:t>crises</a:t>
            </a:r>
            <a:r>
              <a:rPr dirty="0" spc="-50"/>
              <a:t> </a:t>
            </a:r>
            <a:r>
              <a:rPr dirty="0"/>
              <a:t>currently</a:t>
            </a:r>
            <a:r>
              <a:rPr dirty="0" spc="-45"/>
              <a:t> </a:t>
            </a:r>
            <a:r>
              <a:rPr dirty="0"/>
              <a:t>having</a:t>
            </a:r>
            <a:r>
              <a:rPr dirty="0" spc="-50"/>
              <a:t> </a:t>
            </a:r>
            <a:r>
              <a:rPr dirty="0"/>
              <a:t>a</a:t>
            </a:r>
            <a:r>
              <a:rPr dirty="0" spc="-40"/>
              <a:t> </a:t>
            </a:r>
            <a:r>
              <a:rPr dirty="0" spc="-10"/>
              <a:t>negative</a:t>
            </a:r>
            <a:r>
              <a:rPr dirty="0" spc="-40"/>
              <a:t> </a:t>
            </a:r>
            <a:r>
              <a:rPr dirty="0"/>
              <a:t>impact</a:t>
            </a:r>
            <a:r>
              <a:rPr dirty="0" spc="-65"/>
              <a:t> </a:t>
            </a:r>
            <a:r>
              <a:rPr dirty="0"/>
              <a:t>on</a:t>
            </a:r>
            <a:r>
              <a:rPr dirty="0" spc="-45"/>
              <a:t> </a:t>
            </a:r>
            <a:r>
              <a:rPr dirty="0"/>
              <a:t>its</a:t>
            </a:r>
            <a:r>
              <a:rPr dirty="0" spc="-40"/>
              <a:t> </a:t>
            </a:r>
            <a:r>
              <a:rPr dirty="0" spc="-10"/>
              <a:t>achievement </a:t>
            </a:r>
            <a:r>
              <a:rPr dirty="0" spc="-10"/>
              <a:t>	</a:t>
            </a:r>
            <a:r>
              <a:rPr dirty="0"/>
              <a:t>and</a:t>
            </a:r>
            <a:r>
              <a:rPr dirty="0" spc="-45"/>
              <a:t> </a:t>
            </a:r>
            <a:r>
              <a:rPr dirty="0"/>
              <a:t>its</a:t>
            </a:r>
            <a:r>
              <a:rPr dirty="0" spc="-60"/>
              <a:t> </a:t>
            </a:r>
            <a:r>
              <a:rPr dirty="0" spc="-10"/>
              <a:t>progress</a:t>
            </a:r>
            <a:r>
              <a:rPr dirty="0" spc="-45"/>
              <a:t> </a:t>
            </a:r>
            <a:r>
              <a:rPr dirty="0"/>
              <a:t>in</a:t>
            </a:r>
            <a:r>
              <a:rPr dirty="0" spc="-45"/>
              <a:t> </a:t>
            </a:r>
            <a:r>
              <a:rPr dirty="0"/>
              <a:t>regional</a:t>
            </a:r>
            <a:r>
              <a:rPr dirty="0" spc="-40"/>
              <a:t> </a:t>
            </a:r>
            <a:r>
              <a:rPr dirty="0" spc="-10"/>
              <a:t>contexts</a:t>
            </a:r>
          </a:p>
          <a:p>
            <a:pPr marL="214629" indent="-175260">
              <a:lnSpc>
                <a:spcPct val="100000"/>
              </a:lnSpc>
              <a:buFont typeface="Arial MT"/>
              <a:buChar char="•"/>
              <a:tabLst>
                <a:tab pos="215265" algn="l"/>
              </a:tabLst>
            </a:pPr>
            <a:r>
              <a:rPr dirty="0"/>
              <a:t>We</a:t>
            </a:r>
            <a:r>
              <a:rPr dirty="0" spc="-30"/>
              <a:t> </a:t>
            </a:r>
            <a:r>
              <a:rPr dirty="0"/>
              <a:t>trust</a:t>
            </a:r>
            <a:r>
              <a:rPr dirty="0" spc="-50"/>
              <a:t> </a:t>
            </a:r>
            <a:r>
              <a:rPr dirty="0"/>
              <a:t>that</a:t>
            </a:r>
            <a:r>
              <a:rPr dirty="0" spc="-50"/>
              <a:t> </a:t>
            </a:r>
            <a:r>
              <a:rPr dirty="0"/>
              <a:t>this</a:t>
            </a:r>
            <a:r>
              <a:rPr dirty="0" spc="-40"/>
              <a:t> </a:t>
            </a:r>
            <a:r>
              <a:rPr dirty="0" spc="-20"/>
              <a:t>presentation</a:t>
            </a:r>
            <a:r>
              <a:rPr dirty="0" spc="-45"/>
              <a:t> </a:t>
            </a:r>
            <a:r>
              <a:rPr dirty="0"/>
              <a:t>kindled</a:t>
            </a:r>
            <a:r>
              <a:rPr dirty="0" spc="-35"/>
              <a:t> </a:t>
            </a:r>
            <a:r>
              <a:rPr dirty="0"/>
              <a:t>your</a:t>
            </a:r>
            <a:r>
              <a:rPr dirty="0" spc="-45"/>
              <a:t> </a:t>
            </a:r>
            <a:r>
              <a:rPr dirty="0" spc="-10"/>
              <a:t>interest</a:t>
            </a:r>
            <a:r>
              <a:rPr dirty="0" spc="-50"/>
              <a:t> </a:t>
            </a:r>
            <a:r>
              <a:rPr dirty="0"/>
              <a:t>in</a:t>
            </a:r>
            <a:r>
              <a:rPr dirty="0" spc="-35"/>
              <a:t> </a:t>
            </a:r>
            <a:r>
              <a:rPr dirty="0"/>
              <a:t>SDG</a:t>
            </a:r>
            <a:r>
              <a:rPr dirty="0" spc="-35"/>
              <a:t> </a:t>
            </a:r>
            <a:r>
              <a:rPr dirty="0"/>
              <a:t>10</a:t>
            </a:r>
            <a:r>
              <a:rPr dirty="0" spc="-40"/>
              <a:t> </a:t>
            </a:r>
            <a:r>
              <a:rPr dirty="0"/>
              <a:t>and</a:t>
            </a:r>
            <a:r>
              <a:rPr dirty="0" spc="-35"/>
              <a:t> </a:t>
            </a:r>
            <a:r>
              <a:rPr dirty="0"/>
              <a:t>why</a:t>
            </a:r>
            <a:r>
              <a:rPr dirty="0" spc="-55"/>
              <a:t> </a:t>
            </a:r>
            <a:r>
              <a:rPr dirty="0"/>
              <a:t>it</a:t>
            </a:r>
            <a:r>
              <a:rPr dirty="0" spc="-45"/>
              <a:t> </a:t>
            </a:r>
            <a:r>
              <a:rPr dirty="0"/>
              <a:t>is</a:t>
            </a:r>
            <a:r>
              <a:rPr dirty="0" spc="-30"/>
              <a:t> </a:t>
            </a:r>
            <a:r>
              <a:rPr dirty="0" spc="-10"/>
              <a:t>important</a:t>
            </a:r>
          </a:p>
          <a:p>
            <a:pPr marL="214629" marR="5080" indent="-175895">
              <a:lnSpc>
                <a:spcPct val="100000"/>
              </a:lnSpc>
              <a:buFont typeface="Arial MT"/>
              <a:buChar char="•"/>
              <a:tabLst>
                <a:tab pos="216535" algn="l"/>
              </a:tabLst>
            </a:pPr>
            <a:r>
              <a:rPr dirty="0" spc="-10"/>
              <a:t>Similarly,</a:t>
            </a:r>
            <a:r>
              <a:rPr dirty="0" spc="-75"/>
              <a:t> </a:t>
            </a:r>
            <a:r>
              <a:rPr dirty="0"/>
              <a:t>we</a:t>
            </a:r>
            <a:r>
              <a:rPr dirty="0" spc="-30"/>
              <a:t> </a:t>
            </a:r>
            <a:r>
              <a:rPr dirty="0"/>
              <a:t>trust</a:t>
            </a:r>
            <a:r>
              <a:rPr dirty="0" spc="-50"/>
              <a:t> </a:t>
            </a:r>
            <a:r>
              <a:rPr dirty="0"/>
              <a:t>that</a:t>
            </a:r>
            <a:r>
              <a:rPr dirty="0" spc="-50"/>
              <a:t>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/>
              <a:t>manual</a:t>
            </a:r>
            <a:r>
              <a:rPr dirty="0" spc="-45"/>
              <a:t> </a:t>
            </a:r>
            <a:r>
              <a:rPr dirty="0"/>
              <a:t>will</a:t>
            </a:r>
            <a:r>
              <a:rPr dirty="0" spc="-50"/>
              <a:t> </a:t>
            </a:r>
            <a:r>
              <a:rPr dirty="0" spc="-20"/>
              <a:t>em-</a:t>
            </a:r>
            <a:r>
              <a:rPr dirty="0"/>
              <a:t>power</a:t>
            </a:r>
            <a:r>
              <a:rPr dirty="0" spc="-30"/>
              <a:t> </a:t>
            </a:r>
            <a:r>
              <a:rPr dirty="0"/>
              <a:t>you</a:t>
            </a:r>
            <a:r>
              <a:rPr dirty="0" spc="-60"/>
              <a:t> </a:t>
            </a:r>
            <a:r>
              <a:rPr dirty="0"/>
              <a:t>to</a:t>
            </a:r>
            <a:r>
              <a:rPr dirty="0" spc="-40"/>
              <a:t> </a:t>
            </a:r>
            <a:r>
              <a:rPr dirty="0" spc="-10"/>
              <a:t>offer</a:t>
            </a:r>
            <a:r>
              <a:rPr dirty="0" spc="-25"/>
              <a:t> </a:t>
            </a:r>
            <a:r>
              <a:rPr dirty="0"/>
              <a:t>a</a:t>
            </a:r>
            <a:r>
              <a:rPr dirty="0" spc="-40"/>
              <a:t> </a:t>
            </a:r>
            <a:r>
              <a:rPr dirty="0"/>
              <a:t>class</a:t>
            </a:r>
            <a:r>
              <a:rPr dirty="0" spc="-50"/>
              <a:t> </a:t>
            </a:r>
            <a:r>
              <a:rPr dirty="0"/>
              <a:t>or</a:t>
            </a:r>
            <a:r>
              <a:rPr dirty="0" spc="-55"/>
              <a:t> </a:t>
            </a:r>
            <a:r>
              <a:rPr dirty="0"/>
              <a:t>a</a:t>
            </a:r>
            <a:r>
              <a:rPr dirty="0" spc="-35"/>
              <a:t> </a:t>
            </a:r>
            <a:r>
              <a:rPr dirty="0"/>
              <a:t>series</a:t>
            </a:r>
            <a:r>
              <a:rPr dirty="0" spc="-40"/>
              <a:t> </a:t>
            </a:r>
            <a:r>
              <a:rPr dirty="0"/>
              <a:t>of</a:t>
            </a:r>
            <a:r>
              <a:rPr dirty="0" spc="-40"/>
              <a:t> </a:t>
            </a:r>
            <a:r>
              <a:rPr dirty="0" spc="-10"/>
              <a:t>classes </a:t>
            </a:r>
            <a:r>
              <a:rPr dirty="0" spc="-10"/>
              <a:t>	</a:t>
            </a:r>
            <a:r>
              <a:rPr dirty="0"/>
              <a:t>on</a:t>
            </a:r>
            <a:r>
              <a:rPr dirty="0" spc="-55"/>
              <a:t> </a:t>
            </a:r>
            <a:r>
              <a:rPr dirty="0"/>
              <a:t>SDG</a:t>
            </a:r>
            <a:r>
              <a:rPr dirty="0" spc="-40"/>
              <a:t> </a:t>
            </a:r>
            <a:r>
              <a:rPr dirty="0"/>
              <a:t>10,</a:t>
            </a:r>
            <a:r>
              <a:rPr dirty="0" spc="-60"/>
              <a:t> </a:t>
            </a:r>
            <a:r>
              <a:rPr dirty="0"/>
              <a:t>and/or</a:t>
            </a:r>
            <a:r>
              <a:rPr dirty="0" spc="-40"/>
              <a:t> </a:t>
            </a:r>
            <a:r>
              <a:rPr dirty="0"/>
              <a:t>to</a:t>
            </a:r>
            <a:r>
              <a:rPr dirty="0" spc="-50"/>
              <a:t> </a:t>
            </a:r>
            <a:r>
              <a:rPr dirty="0"/>
              <a:t>be</a:t>
            </a:r>
            <a:r>
              <a:rPr dirty="0" spc="-45"/>
              <a:t> </a:t>
            </a:r>
            <a:r>
              <a:rPr dirty="0" spc="-10"/>
              <a:t>innovative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45"/>
              <a:t> </a:t>
            </a:r>
            <a:r>
              <a:rPr dirty="0"/>
              <a:t>develop</a:t>
            </a:r>
            <a:r>
              <a:rPr dirty="0" spc="-40"/>
              <a:t> </a:t>
            </a:r>
            <a:r>
              <a:rPr dirty="0"/>
              <a:t>your</a:t>
            </a:r>
            <a:r>
              <a:rPr dirty="0" spc="-60"/>
              <a:t> </a:t>
            </a:r>
            <a:r>
              <a:rPr dirty="0"/>
              <a:t>own</a:t>
            </a:r>
            <a:r>
              <a:rPr dirty="0" spc="-35"/>
              <a:t> </a:t>
            </a:r>
            <a:r>
              <a:rPr dirty="0"/>
              <a:t>classes,</a:t>
            </a:r>
            <a:r>
              <a:rPr dirty="0" spc="-60"/>
              <a:t> </a:t>
            </a:r>
            <a:r>
              <a:rPr dirty="0"/>
              <a:t>while</a:t>
            </a:r>
            <a:r>
              <a:rPr dirty="0" spc="-50"/>
              <a:t> </a:t>
            </a:r>
            <a:r>
              <a:rPr dirty="0"/>
              <a:t>using</a:t>
            </a:r>
            <a:r>
              <a:rPr dirty="0" spc="-50"/>
              <a:t> </a:t>
            </a:r>
            <a:r>
              <a:rPr dirty="0"/>
              <a:t>some</a:t>
            </a:r>
            <a:r>
              <a:rPr dirty="0" spc="-40"/>
              <a:t> </a:t>
            </a:r>
            <a:r>
              <a:rPr dirty="0" spc="-25"/>
              <a:t>of </a:t>
            </a:r>
            <a:r>
              <a:rPr dirty="0" spc="-25"/>
              <a:t>	</a:t>
            </a:r>
            <a:r>
              <a:rPr dirty="0"/>
              <a:t>the</a:t>
            </a:r>
            <a:r>
              <a:rPr dirty="0" spc="-35"/>
              <a:t> </a:t>
            </a:r>
            <a:r>
              <a:rPr dirty="0" spc="-10"/>
              <a:t>information</a:t>
            </a:r>
            <a:r>
              <a:rPr dirty="0" spc="-60"/>
              <a:t> </a:t>
            </a:r>
            <a:r>
              <a:rPr dirty="0"/>
              <a:t>and</a:t>
            </a:r>
            <a:r>
              <a:rPr dirty="0" spc="-40"/>
              <a:t> </a:t>
            </a:r>
            <a:r>
              <a:rPr dirty="0" spc="-10"/>
              <a:t>resources</a:t>
            </a:r>
            <a:r>
              <a:rPr dirty="0" spc="-40"/>
              <a:t> </a:t>
            </a:r>
            <a:r>
              <a:rPr dirty="0"/>
              <a:t>as</a:t>
            </a:r>
            <a:r>
              <a:rPr dirty="0" spc="-40"/>
              <a:t> </a:t>
            </a:r>
            <a:r>
              <a:rPr dirty="0" spc="-10"/>
              <a:t>provided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80667" y="74434"/>
            <a:ext cx="1449287" cy="106805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121" y="151435"/>
            <a:ext cx="1657120" cy="75016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05" y="237174"/>
            <a:ext cx="2085318" cy="63915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789" y="244630"/>
            <a:ext cx="2529536" cy="5880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65097" y="189823"/>
            <a:ext cx="1845526" cy="73883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9950" y="4472608"/>
            <a:ext cx="2330941" cy="67495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9514" y="3149683"/>
            <a:ext cx="2355327" cy="566855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3469640" y="2924364"/>
            <a:ext cx="3945254" cy="272097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3200" spc="-25" b="1">
                <a:latin typeface="Calibri"/>
                <a:cs typeface="Calibri"/>
              </a:rPr>
              <a:t>Prof.</a:t>
            </a:r>
            <a:r>
              <a:rPr dirty="0" sz="3200" spc="-100" b="1">
                <a:latin typeface="Calibri"/>
                <a:cs typeface="Calibri"/>
              </a:rPr>
              <a:t> </a:t>
            </a:r>
            <a:r>
              <a:rPr dirty="0" sz="3200" spc="-60" b="1">
                <a:latin typeface="Calibri"/>
                <a:cs typeface="Calibri"/>
              </a:rPr>
              <a:t>Dr.</a:t>
            </a:r>
            <a:r>
              <a:rPr dirty="0" sz="3200" spc="-8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Rudi</a:t>
            </a:r>
            <a:r>
              <a:rPr dirty="0" sz="3200" spc="-105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Pretorius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libri"/>
                <a:cs typeface="Calibri"/>
              </a:rPr>
              <a:t>College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Agriculture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Environmental Sciences,</a:t>
            </a:r>
            <a:endParaRPr sz="1400">
              <a:latin typeface="Calibri"/>
              <a:cs typeface="Calibri"/>
            </a:endParaRPr>
          </a:p>
          <a:p>
            <a:pPr marL="12700" marR="208788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University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South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Africa </a:t>
            </a:r>
            <a:r>
              <a:rPr dirty="0" sz="1400" spc="-10">
                <a:latin typeface="Calibri"/>
                <a:cs typeface="Calibri"/>
                <a:hlinkClick r:id="rId9"/>
              </a:rPr>
              <a:t>pretorw@unisa.ac.za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00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3200" spc="-25" b="1">
                <a:latin typeface="Calibri"/>
                <a:cs typeface="Calibri"/>
              </a:rPr>
              <a:t>Prof.</a:t>
            </a:r>
            <a:r>
              <a:rPr dirty="0" sz="3200" spc="-140" b="1">
                <a:latin typeface="Calibri"/>
                <a:cs typeface="Calibri"/>
              </a:rPr>
              <a:t> </a:t>
            </a:r>
            <a:r>
              <a:rPr dirty="0" sz="3200" spc="-60" b="1">
                <a:latin typeface="Calibri"/>
                <a:cs typeface="Calibri"/>
              </a:rPr>
              <a:t>Dr.</a:t>
            </a:r>
            <a:r>
              <a:rPr dirty="0" sz="3200" spc="-105" b="1">
                <a:latin typeface="Calibri"/>
                <a:cs typeface="Calibri"/>
              </a:rPr>
              <a:t> </a:t>
            </a:r>
            <a:r>
              <a:rPr dirty="0" sz="3200" spc="-65" b="1">
                <a:latin typeface="Calibri"/>
                <a:cs typeface="Calibri"/>
              </a:rPr>
              <a:t>Dr.</a:t>
            </a:r>
            <a:r>
              <a:rPr dirty="0" sz="3200" spc="-120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Walter</a:t>
            </a:r>
            <a:r>
              <a:rPr dirty="0" sz="3200" spc="-125" b="1">
                <a:latin typeface="Calibri"/>
                <a:cs typeface="Calibri"/>
              </a:rPr>
              <a:t> </a:t>
            </a:r>
            <a:r>
              <a:rPr dirty="0" sz="3200" spc="-20" b="1">
                <a:latin typeface="Calibri"/>
                <a:cs typeface="Calibri"/>
              </a:rPr>
              <a:t>Leal</a:t>
            </a:r>
            <a:endParaRPr sz="3200">
              <a:latin typeface="Calibri"/>
              <a:cs typeface="Calibri"/>
            </a:endParaRPr>
          </a:p>
          <a:p>
            <a:pPr marL="12700" marR="1905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libri"/>
                <a:cs typeface="Calibri"/>
              </a:rPr>
              <a:t>Head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Research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&amp;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Transfer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Center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Sustainability </a:t>
            </a:r>
            <a:r>
              <a:rPr dirty="0" sz="1400" spc="-50">
                <a:latin typeface="Calibri"/>
                <a:cs typeface="Calibri"/>
              </a:rPr>
              <a:t>&amp; </a:t>
            </a:r>
            <a:r>
              <a:rPr dirty="0" sz="1400">
                <a:latin typeface="Calibri"/>
                <a:cs typeface="Calibri"/>
              </a:rPr>
              <a:t>Climate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Change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Management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at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HAW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Hamburg </a:t>
            </a:r>
            <a:r>
              <a:rPr dirty="0" sz="1400" spc="-20">
                <a:latin typeface="Calibri"/>
                <a:cs typeface="Calibri"/>
                <a:hlinkClick r:id="rId10"/>
              </a:rPr>
              <a:t>walter.leal2@haw-</a:t>
            </a:r>
            <a:r>
              <a:rPr dirty="0" sz="1400" spc="-10">
                <a:latin typeface="Calibri"/>
                <a:cs typeface="Calibri"/>
                <a:hlinkClick r:id="rId10"/>
              </a:rPr>
              <a:t>hamburg.de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88867" y="1288344"/>
            <a:ext cx="4039870" cy="1198880"/>
          </a:xfrm>
          <a:prstGeom prst="rect"/>
        </p:spPr>
        <p:txBody>
          <a:bodyPr wrap="square" lIns="0" tIns="438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z="3200" spc="-25" b="1">
                <a:solidFill>
                  <a:srgbClr val="000000"/>
                </a:solidFill>
                <a:latin typeface="Calibri"/>
                <a:cs typeface="Calibri"/>
              </a:rPr>
              <a:t>Prof.</a:t>
            </a:r>
            <a:r>
              <a:rPr dirty="0" sz="3200" spc="-11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55" b="1">
                <a:solidFill>
                  <a:srgbClr val="000000"/>
                </a:solidFill>
                <a:latin typeface="Calibri"/>
                <a:cs typeface="Calibri"/>
              </a:rPr>
              <a:t>Dr.</a:t>
            </a:r>
            <a:r>
              <a:rPr dirty="0" sz="3200" spc="-8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00"/>
                </a:solidFill>
                <a:latin typeface="Calibri"/>
                <a:cs typeface="Calibri"/>
              </a:rPr>
              <a:t>Luciana</a:t>
            </a:r>
            <a:r>
              <a:rPr dirty="0" sz="3200" spc="-13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000000"/>
                </a:solidFill>
                <a:latin typeface="Calibri"/>
                <a:cs typeface="Calibri"/>
              </a:rPr>
              <a:t>Brandli</a:t>
            </a:r>
            <a:endParaRPr sz="3200">
              <a:latin typeface="Calibri"/>
              <a:cs typeface="Calibri"/>
            </a:endParaRPr>
          </a:p>
          <a:p>
            <a:pPr marL="12700" marR="354965">
              <a:lnSpc>
                <a:spcPct val="100000"/>
              </a:lnSpc>
              <a:spcBef>
                <a:spcPts val="110"/>
              </a:spcBef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Titular</a:t>
            </a:r>
            <a:r>
              <a:rPr dirty="0" sz="1400" spc="-3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000000"/>
                </a:solidFill>
                <a:latin typeface="Calibri"/>
                <a:cs typeface="Calibri"/>
              </a:rPr>
              <a:t>professor</a:t>
            </a:r>
            <a:r>
              <a:rPr dirty="0" sz="1400" spc="-5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1400" spc="-4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400" spc="-3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University</a:t>
            </a:r>
            <a:r>
              <a:rPr dirty="0" sz="1400" spc="-3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400" spc="-3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Passo</a:t>
            </a:r>
            <a:r>
              <a:rPr dirty="0" sz="1400" spc="-5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Fundo</a:t>
            </a:r>
            <a:r>
              <a:rPr dirty="0" sz="1400" spc="-4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spc="-50">
                <a:solidFill>
                  <a:srgbClr val="000000"/>
                </a:solidFill>
                <a:latin typeface="Calibri"/>
                <a:cs typeface="Calibri"/>
              </a:rPr>
              <a:t>/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College</a:t>
            </a:r>
            <a:r>
              <a:rPr dirty="0" sz="1400" spc="-2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400" spc="-3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000000"/>
                </a:solidFill>
                <a:latin typeface="Calibri"/>
                <a:cs typeface="Calibri"/>
              </a:rPr>
              <a:t>Engineering</a:t>
            </a:r>
            <a:r>
              <a:rPr dirty="0" sz="1400" spc="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400" spc="-2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000000"/>
                </a:solidFill>
                <a:latin typeface="Calibri"/>
                <a:cs typeface="Calibri"/>
              </a:rPr>
              <a:t>Architecture </a:t>
            </a:r>
            <a:r>
              <a:rPr dirty="0" sz="1400" spc="-10">
                <a:solidFill>
                  <a:srgbClr val="000000"/>
                </a:solidFill>
                <a:latin typeface="Calibri"/>
                <a:cs typeface="Calibri"/>
                <a:hlinkClick r:id="rId11"/>
              </a:rPr>
              <a:t>brandli@upf.br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7238" y="1429343"/>
            <a:ext cx="1845526" cy="738833"/>
          </a:xfrm>
          <a:prstGeom prst="rect">
            <a:avLst/>
          </a:prstGeom>
        </p:spPr>
      </p:pic>
      <p:sp>
        <p:nvSpPr>
          <p:cNvPr id="12" name="object 12" descr=""/>
          <p:cNvSpPr/>
          <p:nvPr/>
        </p:nvSpPr>
        <p:spPr>
          <a:xfrm>
            <a:off x="7644003" y="1296365"/>
            <a:ext cx="4129404" cy="5178425"/>
          </a:xfrm>
          <a:custGeom>
            <a:avLst/>
            <a:gdLst/>
            <a:ahLst/>
            <a:cxnLst/>
            <a:rect l="l" t="t" r="r" b="b"/>
            <a:pathLst>
              <a:path w="4129404" h="5178425">
                <a:moveTo>
                  <a:pt x="4129278" y="0"/>
                </a:moveTo>
                <a:lnTo>
                  <a:pt x="0" y="0"/>
                </a:lnTo>
                <a:lnTo>
                  <a:pt x="0" y="5178171"/>
                </a:lnTo>
                <a:lnTo>
                  <a:pt x="4129278" y="5178171"/>
                </a:lnTo>
                <a:lnTo>
                  <a:pt x="412927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7644003" y="1296365"/>
            <a:ext cx="4129404" cy="5178425"/>
          </a:xfrm>
          <a:prstGeom prst="rect">
            <a:avLst/>
          </a:prstGeom>
        </p:spPr>
        <p:txBody>
          <a:bodyPr wrap="square" lIns="0" tIns="18732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475"/>
              </a:spcBef>
            </a:pPr>
            <a:endParaRPr sz="6600">
              <a:latin typeface="Times New Roman"/>
              <a:cs typeface="Times New Roman"/>
            </a:endParaRPr>
          </a:p>
          <a:p>
            <a:pPr marL="125095">
              <a:lnSpc>
                <a:spcPct val="100000"/>
              </a:lnSpc>
            </a:pPr>
            <a:r>
              <a:rPr dirty="0" sz="6600" b="1">
                <a:latin typeface="Calibri"/>
                <a:cs typeface="Calibri"/>
              </a:rPr>
              <a:t>Thank</a:t>
            </a:r>
            <a:r>
              <a:rPr dirty="0" sz="6600" spc="-30" b="1">
                <a:latin typeface="Calibri"/>
                <a:cs typeface="Calibri"/>
              </a:rPr>
              <a:t> </a:t>
            </a:r>
            <a:r>
              <a:rPr dirty="0" sz="6600" spc="-20" b="1">
                <a:latin typeface="Calibri"/>
                <a:cs typeface="Calibri"/>
              </a:rPr>
              <a:t>you!</a:t>
            </a:r>
            <a:endParaRPr sz="66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952230" y="4200664"/>
            <a:ext cx="1474851" cy="147485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787" y="1144562"/>
            <a:ext cx="10872470" cy="728980"/>
          </a:xfrm>
          <a:prstGeom prst="rect"/>
          <a:solidFill>
            <a:srgbClr val="A9D18E"/>
          </a:solidFill>
          <a:ln w="9525">
            <a:solidFill>
              <a:srgbClr val="FF2C2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5080">
              <a:lnSpc>
                <a:spcPts val="4965"/>
              </a:lnSpc>
            </a:pPr>
            <a:r>
              <a:rPr dirty="0" spc="-10">
                <a:solidFill>
                  <a:srgbClr val="006FC0"/>
                </a:solidFill>
              </a:rPr>
              <a:t>References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52119" y="2003247"/>
            <a:ext cx="11029950" cy="476504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241300" marR="453390" indent="-228600">
              <a:lnSpc>
                <a:spcPct val="90000"/>
              </a:lnSpc>
              <a:spcBef>
                <a:spcPts val="34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Care,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I.</a:t>
            </a:r>
            <a:r>
              <a:rPr dirty="0" sz="2000" spc="3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2022.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Ukraine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conflict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causes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soaring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debt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increased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poverty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inequality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across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Latin </a:t>
            </a:r>
            <a:r>
              <a:rPr dirty="0" sz="2000">
                <a:latin typeface="Calibri"/>
                <a:cs typeface="Calibri"/>
              </a:rPr>
              <a:t>America and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Caribbean.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Available </a:t>
            </a:r>
            <a:r>
              <a:rPr dirty="0" sz="2000">
                <a:latin typeface="Calibri"/>
                <a:cs typeface="Calibri"/>
              </a:rPr>
              <a:t>at: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https://</a:t>
            </a:r>
            <a:r>
              <a:rPr dirty="0" sz="2000" spc="-20">
                <a:latin typeface="Calibri"/>
                <a:cs typeface="Calibri"/>
                <a:hlinkClick r:id="rId2"/>
              </a:rPr>
              <a:t>www.care.org/news-</a:t>
            </a:r>
            <a:r>
              <a:rPr dirty="0" sz="2000" spc="-10">
                <a:latin typeface="Calibri"/>
                <a:cs typeface="Calibri"/>
                <a:hlinkClick r:id="rId2"/>
              </a:rPr>
              <a:t>and-stories/press-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releases/ukraine-</a:t>
            </a:r>
            <a:r>
              <a:rPr dirty="0" sz="2000" spc="-10">
                <a:latin typeface="Calibri"/>
                <a:cs typeface="Calibri"/>
              </a:rPr>
              <a:t>conflict-</a:t>
            </a:r>
            <a:r>
              <a:rPr dirty="0" sz="2000" spc="-20">
                <a:latin typeface="Calibri"/>
                <a:cs typeface="Calibri"/>
              </a:rPr>
              <a:t>causes-</a:t>
            </a:r>
            <a:r>
              <a:rPr dirty="0" sz="2000" spc="-10">
                <a:latin typeface="Calibri"/>
                <a:cs typeface="Calibri"/>
              </a:rPr>
              <a:t>soaring-debt-and-</a:t>
            </a:r>
            <a:r>
              <a:rPr dirty="0" sz="2000" spc="-20">
                <a:latin typeface="Calibri"/>
                <a:cs typeface="Calibri"/>
              </a:rPr>
              <a:t>increased-poverty-</a:t>
            </a:r>
            <a:r>
              <a:rPr dirty="0" sz="2000" spc="-10">
                <a:latin typeface="Calibri"/>
                <a:cs typeface="Calibri"/>
              </a:rPr>
              <a:t>and-inequality-</a:t>
            </a:r>
            <a:r>
              <a:rPr dirty="0" sz="2000" spc="-25">
                <a:latin typeface="Calibri"/>
                <a:cs typeface="Calibri"/>
              </a:rPr>
              <a:t>across-</a:t>
            </a:r>
            <a:r>
              <a:rPr dirty="0" sz="2000" spc="-10">
                <a:latin typeface="Calibri"/>
                <a:cs typeface="Calibri"/>
              </a:rPr>
              <a:t>latin- </a:t>
            </a:r>
            <a:r>
              <a:rPr dirty="0" sz="2000" spc="-20">
                <a:latin typeface="Calibri"/>
                <a:cs typeface="Calibri"/>
              </a:rPr>
              <a:t>america-</a:t>
            </a:r>
            <a:r>
              <a:rPr dirty="0" sz="2000" spc="-10">
                <a:latin typeface="Calibri"/>
                <a:cs typeface="Calibri"/>
              </a:rPr>
              <a:t>and-the-</a:t>
            </a:r>
            <a:r>
              <a:rPr dirty="0" sz="2000">
                <a:latin typeface="Calibri"/>
                <a:cs typeface="Calibri"/>
              </a:rPr>
              <a:t>caribbean/.</a:t>
            </a:r>
            <a:r>
              <a:rPr dirty="0" sz="2000" spc="3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Accessed: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7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August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2023.</a:t>
            </a:r>
            <a:endParaRPr sz="2000">
              <a:latin typeface="Calibri"/>
              <a:cs typeface="Calibri"/>
            </a:endParaRPr>
          </a:p>
          <a:p>
            <a:pPr marL="241300" marR="286385" indent="-228600">
              <a:lnSpc>
                <a:spcPts val="2160"/>
              </a:lnSpc>
              <a:spcBef>
                <a:spcPts val="103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Chancel,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L.,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Piketty,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60">
                <a:latin typeface="Calibri"/>
                <a:cs typeface="Calibri"/>
              </a:rPr>
              <a:t>T.,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Saez,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E.,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Zucman,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G.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et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al.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2022.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World</a:t>
            </a:r>
            <a:r>
              <a:rPr dirty="0" sz="2000" spc="-5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Inequality</a:t>
            </a:r>
            <a:r>
              <a:rPr dirty="0" sz="2000" spc="-5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Report</a:t>
            </a:r>
            <a:r>
              <a:rPr dirty="0" sz="2000" spc="-6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2022</a:t>
            </a:r>
            <a:r>
              <a:rPr dirty="0" sz="2000">
                <a:latin typeface="Calibri"/>
                <a:cs typeface="Calibri"/>
              </a:rPr>
              <a:t>.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World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Inequality </a:t>
            </a:r>
            <a:r>
              <a:rPr dirty="0" sz="2000">
                <a:latin typeface="Calibri"/>
                <a:cs typeface="Calibri"/>
              </a:rPr>
              <a:t>Lab.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Available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u="sng" sz="20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https://wir2022.wid.world</a:t>
            </a:r>
            <a:r>
              <a:rPr dirty="0" sz="2000" spc="35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Accessed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16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June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2023.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89100"/>
              </a:lnSpc>
              <a:spcBef>
                <a:spcPts val="1075"/>
              </a:spcBef>
              <a:buChar char="•"/>
              <a:tabLst>
                <a:tab pos="241300" algn="l"/>
              </a:tabLst>
            </a:pPr>
            <a:r>
              <a:rPr dirty="0" sz="1800" spc="-20">
                <a:latin typeface="Arial MT"/>
                <a:cs typeface="Arial MT"/>
              </a:rPr>
              <a:t>EQUINET.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2023.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i="1">
                <a:latin typeface="Arial"/>
                <a:cs typeface="Arial"/>
              </a:rPr>
              <a:t>EQUINET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statement</a:t>
            </a:r>
            <a:r>
              <a:rPr dirty="0" sz="1800" spc="-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on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call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to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action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to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unite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against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all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forms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of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hatred: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“No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place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spc="-25" i="1">
                <a:latin typeface="Arial"/>
                <a:cs typeface="Arial"/>
              </a:rPr>
              <a:t>for </a:t>
            </a:r>
            <a:r>
              <a:rPr dirty="0" sz="1800" i="1">
                <a:latin typeface="Arial"/>
                <a:cs typeface="Arial"/>
              </a:rPr>
              <a:t>hate – a</a:t>
            </a:r>
            <a:r>
              <a:rPr dirty="0" sz="1800" spc="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Europe</a:t>
            </a:r>
            <a:r>
              <a:rPr dirty="0" sz="1800" spc="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united</a:t>
            </a:r>
            <a:r>
              <a:rPr dirty="0" sz="1800" spc="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against</a:t>
            </a:r>
            <a:r>
              <a:rPr dirty="0" sz="1800" spc="15" i="1">
                <a:latin typeface="Arial"/>
                <a:cs typeface="Arial"/>
              </a:rPr>
              <a:t> </a:t>
            </a:r>
            <a:r>
              <a:rPr dirty="0" sz="1800" spc="-10" i="1">
                <a:latin typeface="Arial"/>
                <a:cs typeface="Arial"/>
              </a:rPr>
              <a:t>hatred”.</a:t>
            </a:r>
            <a:r>
              <a:rPr dirty="0" sz="1800" spc="-55" i="1"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Available</a:t>
            </a:r>
            <a:r>
              <a:rPr dirty="0" sz="1800" spc="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at: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https://equineteurope.org/equinet-statement-</a:t>
            </a:r>
            <a:r>
              <a:rPr dirty="0" sz="1800" spc="-25">
                <a:latin typeface="Arial MT"/>
                <a:cs typeface="Arial MT"/>
              </a:rPr>
              <a:t>on- </a:t>
            </a:r>
            <a:r>
              <a:rPr dirty="0" sz="1800" spc="-10">
                <a:latin typeface="Arial MT"/>
                <a:cs typeface="Arial MT"/>
              </a:rPr>
              <a:t>commissions-and-high-representatives-call-to-action-to-unite-against-all-</a:t>
            </a:r>
            <a:r>
              <a:rPr dirty="0" sz="1800">
                <a:latin typeface="Arial MT"/>
                <a:cs typeface="Arial MT"/>
              </a:rPr>
              <a:t>forms-</a:t>
            </a:r>
            <a:r>
              <a:rPr dirty="0" sz="1800" spc="-10">
                <a:latin typeface="Arial MT"/>
                <a:cs typeface="Arial MT"/>
              </a:rPr>
              <a:t>of-hatred-no-place-for-hate- a-europe-united-against-hatred/</a:t>
            </a:r>
            <a:endParaRPr sz="1800">
              <a:latin typeface="Arial MT"/>
              <a:cs typeface="Arial MT"/>
            </a:endParaRPr>
          </a:p>
          <a:p>
            <a:pPr marL="241300" marR="27305" indent="-228600">
              <a:lnSpc>
                <a:spcPts val="216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European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Commission.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2023.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European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Pillar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Social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Rights: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Building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fairer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more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inclusive </a:t>
            </a:r>
            <a:r>
              <a:rPr dirty="0" sz="2000">
                <a:latin typeface="Calibri"/>
                <a:cs typeface="Calibri"/>
              </a:rPr>
              <a:t>European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Union.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Available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at: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https://ec.europa.eu/social/main.jsp?catId=1226&amp;langId=en.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Accessed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23 </a:t>
            </a:r>
            <a:r>
              <a:rPr dirty="0" sz="2000">
                <a:latin typeface="Calibri"/>
                <a:cs typeface="Calibri"/>
              </a:rPr>
              <a:t>August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2023.</a:t>
            </a:r>
            <a:endParaRPr sz="2000">
              <a:latin typeface="Calibri"/>
              <a:cs typeface="Calibri"/>
            </a:endParaRPr>
          </a:p>
          <a:p>
            <a:pPr marL="241300" marR="356235" indent="-228600">
              <a:lnSpc>
                <a:spcPct val="90100"/>
              </a:lnSpc>
              <a:spcBef>
                <a:spcPts val="98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1800" spc="-55">
                <a:latin typeface="Calibri"/>
                <a:cs typeface="Calibri"/>
              </a:rPr>
              <a:t>EUROSTAT.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2023.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Analysis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EU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short-</a:t>
            </a:r>
            <a:r>
              <a:rPr dirty="0" sz="1800">
                <a:latin typeface="Calibri"/>
                <a:cs typeface="Calibri"/>
              </a:rPr>
              <a:t>term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progress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towards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SDGs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face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multiple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crises.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Available</a:t>
            </a:r>
            <a:r>
              <a:rPr dirty="0" sz="1800" spc="-25">
                <a:latin typeface="Calibri"/>
                <a:cs typeface="Calibri"/>
              </a:rPr>
              <a:t> at: https://ec.europa.eu/eurostat/statistics-</a:t>
            </a:r>
            <a:r>
              <a:rPr dirty="0" sz="1800" spc="-10">
                <a:latin typeface="Calibri"/>
                <a:cs typeface="Calibri"/>
              </a:rPr>
              <a:t>explained/index.php?title=Analysis_of_EU_short- term_progress_towards_the_SDGs_in_the_face_of_multiple_crises.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89971" y="74434"/>
            <a:ext cx="1856104" cy="106805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121" y="151435"/>
            <a:ext cx="1657120" cy="75016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60505" y="237174"/>
            <a:ext cx="2085318" cy="63915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03789" y="244630"/>
            <a:ext cx="2529536" cy="58803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65097" y="189823"/>
            <a:ext cx="1845526" cy="7388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911" y="1296924"/>
            <a:ext cx="11730990" cy="1229360"/>
            <a:chOff x="57911" y="1296924"/>
            <a:chExt cx="11730990" cy="1229360"/>
          </a:xfrm>
        </p:grpSpPr>
        <p:sp>
          <p:nvSpPr>
            <p:cNvPr id="3" name="object 3" descr=""/>
            <p:cNvSpPr/>
            <p:nvPr/>
          </p:nvSpPr>
          <p:spPr>
            <a:xfrm>
              <a:off x="311988" y="1454010"/>
              <a:ext cx="11472545" cy="780415"/>
            </a:xfrm>
            <a:custGeom>
              <a:avLst/>
              <a:gdLst/>
              <a:ahLst/>
              <a:cxnLst/>
              <a:rect l="l" t="t" r="r" b="b"/>
              <a:pathLst>
                <a:path w="11472545" h="780414">
                  <a:moveTo>
                    <a:pt x="11472037" y="0"/>
                  </a:moveTo>
                  <a:lnTo>
                    <a:pt x="0" y="0"/>
                  </a:lnTo>
                  <a:lnTo>
                    <a:pt x="0" y="780173"/>
                  </a:lnTo>
                  <a:lnTo>
                    <a:pt x="11472037" y="780173"/>
                  </a:lnTo>
                  <a:lnTo>
                    <a:pt x="11472037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11988" y="1454010"/>
              <a:ext cx="11472545" cy="780415"/>
            </a:xfrm>
            <a:custGeom>
              <a:avLst/>
              <a:gdLst/>
              <a:ahLst/>
              <a:cxnLst/>
              <a:rect l="l" t="t" r="r" b="b"/>
              <a:pathLst>
                <a:path w="11472545" h="780414">
                  <a:moveTo>
                    <a:pt x="0" y="780173"/>
                  </a:moveTo>
                  <a:lnTo>
                    <a:pt x="11472037" y="780173"/>
                  </a:lnTo>
                  <a:lnTo>
                    <a:pt x="11472037" y="0"/>
                  </a:lnTo>
                  <a:lnTo>
                    <a:pt x="0" y="0"/>
                  </a:lnTo>
                  <a:lnTo>
                    <a:pt x="0" y="780173"/>
                  </a:lnTo>
                  <a:close/>
                </a:path>
              </a:pathLst>
            </a:custGeom>
            <a:ln w="9525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11" y="1296924"/>
              <a:ext cx="4822698" cy="122910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4144" rIns="0" bIns="0" rtlCol="0" vert="horz">
            <a:spAutoFit/>
          </a:bodyPr>
          <a:lstStyle/>
          <a:p>
            <a:pPr marL="27178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66FF"/>
                </a:solidFill>
              </a:rPr>
              <a:t>2.</a:t>
            </a:r>
            <a:r>
              <a:rPr dirty="0" spc="-125">
                <a:solidFill>
                  <a:srgbClr val="0066FF"/>
                </a:solidFill>
              </a:rPr>
              <a:t> </a:t>
            </a:r>
            <a:r>
              <a:rPr dirty="0" spc="-30">
                <a:solidFill>
                  <a:srgbClr val="0066FF"/>
                </a:solidFill>
              </a:rPr>
              <a:t>Defining</a:t>
            </a:r>
            <a:r>
              <a:rPr dirty="0" spc="-165">
                <a:solidFill>
                  <a:srgbClr val="0066FF"/>
                </a:solidFill>
              </a:rPr>
              <a:t> </a:t>
            </a:r>
            <a:r>
              <a:rPr dirty="0">
                <a:solidFill>
                  <a:srgbClr val="0066FF"/>
                </a:solidFill>
              </a:rPr>
              <a:t>SDG</a:t>
            </a:r>
            <a:r>
              <a:rPr dirty="0" spc="-175">
                <a:solidFill>
                  <a:srgbClr val="0066FF"/>
                </a:solidFill>
              </a:rPr>
              <a:t> </a:t>
            </a:r>
            <a:r>
              <a:rPr dirty="0" spc="-25">
                <a:solidFill>
                  <a:srgbClr val="0066FF"/>
                </a:solidFill>
              </a:rPr>
              <a:t>10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80667" y="74434"/>
            <a:ext cx="1449287" cy="1068057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121" y="151435"/>
            <a:ext cx="1657120" cy="750167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60505" y="237174"/>
            <a:ext cx="2085318" cy="63915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03789" y="244630"/>
            <a:ext cx="2529536" cy="58803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65097" y="189823"/>
            <a:ext cx="1845526" cy="738833"/>
          </a:xfrm>
          <a:prstGeom prst="rect">
            <a:avLst/>
          </a:prstGeom>
        </p:spPr>
      </p:pic>
      <p:grpSp>
        <p:nvGrpSpPr>
          <p:cNvPr id="12" name="object 12" descr=""/>
          <p:cNvGrpSpPr/>
          <p:nvPr/>
        </p:nvGrpSpPr>
        <p:grpSpPr>
          <a:xfrm>
            <a:off x="343458" y="2429306"/>
            <a:ext cx="11487150" cy="4041775"/>
            <a:chOff x="343458" y="2429306"/>
            <a:chExt cx="11487150" cy="4041775"/>
          </a:xfrm>
        </p:grpSpPr>
        <p:sp>
          <p:nvSpPr>
            <p:cNvPr id="13" name="object 13" descr=""/>
            <p:cNvSpPr/>
            <p:nvPr/>
          </p:nvSpPr>
          <p:spPr>
            <a:xfrm>
              <a:off x="348221" y="2434069"/>
              <a:ext cx="11477625" cy="4032250"/>
            </a:xfrm>
            <a:custGeom>
              <a:avLst/>
              <a:gdLst/>
              <a:ahLst/>
              <a:cxnLst/>
              <a:rect l="l" t="t" r="r" b="b"/>
              <a:pathLst>
                <a:path w="11477625" h="4032250">
                  <a:moveTo>
                    <a:pt x="11477244" y="0"/>
                  </a:moveTo>
                  <a:lnTo>
                    <a:pt x="0" y="0"/>
                  </a:lnTo>
                  <a:lnTo>
                    <a:pt x="0" y="4031869"/>
                  </a:lnTo>
                  <a:lnTo>
                    <a:pt x="11477244" y="4031869"/>
                  </a:lnTo>
                  <a:lnTo>
                    <a:pt x="1147724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48221" y="2434069"/>
              <a:ext cx="11477625" cy="4032250"/>
            </a:xfrm>
            <a:custGeom>
              <a:avLst/>
              <a:gdLst/>
              <a:ahLst/>
              <a:cxnLst/>
              <a:rect l="l" t="t" r="r" b="b"/>
              <a:pathLst>
                <a:path w="11477625" h="4032250">
                  <a:moveTo>
                    <a:pt x="0" y="4031869"/>
                  </a:moveTo>
                  <a:lnTo>
                    <a:pt x="11477244" y="4031869"/>
                  </a:lnTo>
                  <a:lnTo>
                    <a:pt x="11477244" y="0"/>
                  </a:lnTo>
                  <a:lnTo>
                    <a:pt x="0" y="0"/>
                  </a:lnTo>
                  <a:lnTo>
                    <a:pt x="0" y="4031869"/>
                  </a:lnTo>
                  <a:close/>
                </a:path>
              </a:pathLst>
            </a:custGeom>
            <a:ln w="9524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427126" y="2441829"/>
            <a:ext cx="10871835" cy="39287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 spc="-85">
                <a:latin typeface="Calibri"/>
                <a:cs typeface="Calibri"/>
              </a:rPr>
              <a:t>Ten</a:t>
            </a:r>
            <a:r>
              <a:rPr dirty="0" sz="3200" spc="-1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targets</a:t>
            </a:r>
            <a:r>
              <a:rPr dirty="0" sz="3200" spc="-10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eleven</a:t>
            </a:r>
            <a:r>
              <a:rPr dirty="0" sz="3200" spc="-11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indicators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covering</a:t>
            </a:r>
            <a:r>
              <a:rPr dirty="0" sz="3200" spc="-10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three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different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types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of </a:t>
            </a:r>
            <a:r>
              <a:rPr dirty="0" sz="3200">
                <a:latin typeface="Calibri"/>
                <a:cs typeface="Calibri"/>
              </a:rPr>
              <a:t>inequality</a:t>
            </a:r>
            <a:r>
              <a:rPr dirty="0" sz="3200" spc="-1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(MacNaughton,</a:t>
            </a:r>
            <a:r>
              <a:rPr dirty="0" sz="3200" spc="-12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2017):</a:t>
            </a:r>
            <a:endParaRPr sz="3200">
              <a:latin typeface="Calibri"/>
              <a:cs typeface="Calibri"/>
            </a:endParaRPr>
          </a:p>
          <a:p>
            <a:pPr marL="367665" marR="682625" indent="-355600">
              <a:lnSpc>
                <a:spcPct val="100000"/>
              </a:lnSpc>
              <a:spcBef>
                <a:spcPts val="3840"/>
              </a:spcBef>
              <a:buFont typeface="Wingdings"/>
              <a:buChar char=""/>
              <a:tabLst>
                <a:tab pos="367665" algn="l"/>
              </a:tabLst>
            </a:pPr>
            <a:r>
              <a:rPr dirty="0" sz="3200" spc="-10">
                <a:latin typeface="Calibri"/>
                <a:cs typeface="Calibri"/>
              </a:rPr>
              <a:t>Horizontal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inequalities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-</a:t>
            </a:r>
            <a:r>
              <a:rPr dirty="0" sz="3200" spc="-10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inequalities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between</a:t>
            </a:r>
            <a:r>
              <a:rPr dirty="0" sz="3200" spc="-1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social,</a:t>
            </a:r>
            <a:r>
              <a:rPr dirty="0" sz="3200" spc="-10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ethnic, </a:t>
            </a:r>
            <a:r>
              <a:rPr dirty="0" sz="3200">
                <a:latin typeface="Calibri"/>
                <a:cs typeface="Calibri"/>
              </a:rPr>
              <a:t>linguistic,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or</a:t>
            </a:r>
            <a:r>
              <a:rPr dirty="0" sz="3200" spc="-114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population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groups</a:t>
            </a:r>
            <a:endParaRPr sz="3200">
              <a:latin typeface="Calibri"/>
              <a:cs typeface="Calibri"/>
            </a:endParaRPr>
          </a:p>
          <a:p>
            <a:pPr marL="367665" marR="403225" indent="-3556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67665" algn="l"/>
              </a:tabLst>
            </a:pPr>
            <a:r>
              <a:rPr dirty="0" sz="3200" spc="-10">
                <a:latin typeface="Calibri"/>
                <a:cs typeface="Calibri"/>
              </a:rPr>
              <a:t>Vertical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inequalities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-</a:t>
            </a:r>
            <a:r>
              <a:rPr dirty="0" sz="3200" spc="-1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inequalities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of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wealth,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income,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or</a:t>
            </a:r>
            <a:r>
              <a:rPr dirty="0" sz="3200" spc="-10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social outcome</a:t>
            </a:r>
            <a:endParaRPr sz="3200">
              <a:latin typeface="Calibri"/>
              <a:cs typeface="Calibri"/>
            </a:endParaRPr>
          </a:p>
          <a:p>
            <a:pPr marL="367665" indent="-354965">
              <a:lnSpc>
                <a:spcPct val="100000"/>
              </a:lnSpc>
              <a:buFont typeface="Wingdings"/>
              <a:buChar char=""/>
              <a:tabLst>
                <a:tab pos="367665" algn="l"/>
              </a:tabLst>
            </a:pPr>
            <a:r>
              <a:rPr dirty="0" sz="3200">
                <a:latin typeface="Calibri"/>
                <a:cs typeface="Calibri"/>
              </a:rPr>
              <a:t>Inequalities</a:t>
            </a:r>
            <a:r>
              <a:rPr dirty="0" sz="3200" spc="-1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between</a:t>
            </a:r>
            <a:r>
              <a:rPr dirty="0" sz="3200" spc="-14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countries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2285" y="1144562"/>
            <a:ext cx="10901680" cy="728980"/>
          </a:xfrm>
          <a:prstGeom prst="rect"/>
          <a:solidFill>
            <a:srgbClr val="A9D18E"/>
          </a:solidFill>
          <a:ln w="9525">
            <a:solidFill>
              <a:srgbClr val="FF2C2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3810">
              <a:lnSpc>
                <a:spcPts val="4965"/>
              </a:lnSpc>
            </a:pPr>
            <a:r>
              <a:rPr dirty="0" spc="-10">
                <a:solidFill>
                  <a:srgbClr val="006FC0"/>
                </a:solidFill>
              </a:rPr>
              <a:t>References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52119" y="1874012"/>
            <a:ext cx="11109960" cy="442404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41300" marR="254635" indent="-228600">
              <a:lnSpc>
                <a:spcPts val="2160"/>
              </a:lnSpc>
              <a:spcBef>
                <a:spcPts val="37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Markkanen,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S.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Anger-Kraavi,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A.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2019.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Social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impacts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climate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change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mitigation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policies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their </a:t>
            </a:r>
            <a:r>
              <a:rPr dirty="0" sz="2000">
                <a:latin typeface="Calibri"/>
                <a:cs typeface="Calibri"/>
              </a:rPr>
              <a:t>implications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inequality.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Climate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Policy,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19(7),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827–844.</a:t>
            </a:r>
            <a:r>
              <a:rPr dirty="0" sz="2000" spc="-9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Available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at: </a:t>
            </a:r>
            <a:r>
              <a:rPr dirty="0" sz="2000" spc="-10">
                <a:latin typeface="Calibri"/>
                <a:cs typeface="Calibri"/>
              </a:rPr>
              <a:t>https://doi.org/10.1080/14693062.2019.1596873.</a:t>
            </a:r>
            <a:endParaRPr sz="2000">
              <a:latin typeface="Calibri"/>
              <a:cs typeface="Calibri"/>
            </a:endParaRPr>
          </a:p>
          <a:p>
            <a:pPr marL="241300" marR="579755" indent="-228600">
              <a:lnSpc>
                <a:spcPts val="216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MacNaughton,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G.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2017.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Vertical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Inequalities: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SDGs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Human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Rights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Up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Challenges? International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Journal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Human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Rights,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21(8),1050.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40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000" spc="-10">
                <a:latin typeface="Calibri"/>
                <a:cs typeface="Calibri"/>
              </a:rPr>
              <a:t>Oestreich,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J.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E.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2018.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SDG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10: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Reduce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inequality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among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countries.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Social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Alternatives,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37(1),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34-</a:t>
            </a:r>
            <a:r>
              <a:rPr dirty="0" sz="2000" spc="-25">
                <a:latin typeface="Calibri"/>
                <a:cs typeface="Calibri"/>
              </a:rPr>
              <a:t>41.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0665" algn="l"/>
              </a:tabLst>
            </a:pPr>
            <a:r>
              <a:rPr dirty="0" sz="2000">
                <a:latin typeface="Calibri"/>
                <a:cs typeface="Calibri"/>
              </a:rPr>
              <a:t>Oxfam.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2023.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Survival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richest.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Oxfam,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GB: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Oxford.</a:t>
            </a:r>
            <a:endParaRPr sz="2000">
              <a:latin typeface="Calibri"/>
              <a:cs typeface="Calibri"/>
            </a:endParaRPr>
          </a:p>
          <a:p>
            <a:pPr marL="241300" marR="151130" indent="-228600">
              <a:lnSpc>
                <a:spcPct val="90000"/>
              </a:lnSpc>
              <a:spcBef>
                <a:spcPts val="1080"/>
              </a:spcBef>
              <a:buChar char="•"/>
              <a:tabLst>
                <a:tab pos="241300" algn="l"/>
              </a:tabLst>
            </a:pPr>
            <a:r>
              <a:rPr dirty="0" sz="1800">
                <a:latin typeface="Arial MT"/>
                <a:cs typeface="Arial MT"/>
              </a:rPr>
              <a:t>Sachs,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J.D.,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Lafortune,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G.,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Fuller,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G.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Drumm,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E.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2023.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Implementing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SDG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Stimulus.</a:t>
            </a:r>
            <a:r>
              <a:rPr dirty="0" sz="1800" spc="-10">
                <a:latin typeface="Arial MT"/>
                <a:cs typeface="Arial MT"/>
              </a:rPr>
              <a:t> Sustainable </a:t>
            </a:r>
            <a:r>
              <a:rPr dirty="0" sz="1800">
                <a:latin typeface="Arial MT"/>
                <a:cs typeface="Arial MT"/>
              </a:rPr>
              <a:t>Development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Report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2023.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Paris: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SDSN,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Dublin: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Dublin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University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Press,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2023.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10.25546/102924.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Saiz,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I. </a:t>
            </a:r>
            <a:r>
              <a:rPr dirty="0" sz="1800">
                <a:latin typeface="Arial MT"/>
                <a:cs typeface="Arial MT"/>
              </a:rPr>
              <a:t>&amp;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Donald,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K.,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2017.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Tackling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inequality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through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Sustainable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Development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Goals: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human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rights</a:t>
            </a:r>
            <a:r>
              <a:rPr dirty="0" sz="1800" spc="-25">
                <a:latin typeface="Arial MT"/>
                <a:cs typeface="Arial MT"/>
              </a:rPr>
              <a:t> in </a:t>
            </a:r>
            <a:r>
              <a:rPr dirty="0" sz="1800">
                <a:latin typeface="Arial MT"/>
                <a:cs typeface="Arial MT"/>
              </a:rPr>
              <a:t>practice.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International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Journal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of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Human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Rights,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21(8),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1029-1049.</a:t>
            </a:r>
            <a:endParaRPr sz="1800">
              <a:latin typeface="Arial MT"/>
              <a:cs typeface="Arial MT"/>
            </a:endParaRPr>
          </a:p>
          <a:p>
            <a:pPr algn="just" marL="239395" marR="423545" indent="-226695">
              <a:lnSpc>
                <a:spcPts val="2160"/>
              </a:lnSpc>
              <a:spcBef>
                <a:spcPts val="96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UNDESA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&amp;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World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Bank,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2019.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Sustainable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Development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Goal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10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Reduced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Inequalities: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Progress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and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Prospects.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Expert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Group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Meeting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preparation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HLPF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2019: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Empowering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people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ensuring 	inclusiveness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equality.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Geneva,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2-</a:t>
            </a:r>
            <a:r>
              <a:rPr dirty="0" sz="2000">
                <a:latin typeface="Calibri"/>
                <a:cs typeface="Calibri"/>
              </a:rPr>
              <a:t>3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April.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89971" y="74434"/>
            <a:ext cx="1856104" cy="106805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121" y="151435"/>
            <a:ext cx="1657120" cy="75016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505" y="237174"/>
            <a:ext cx="2085318" cy="63915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3789" y="244630"/>
            <a:ext cx="2529536" cy="58803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65097" y="189823"/>
            <a:ext cx="1845526" cy="738833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227" y="1144562"/>
            <a:ext cx="11280775" cy="728980"/>
          </a:xfrm>
          <a:prstGeom prst="rect"/>
          <a:solidFill>
            <a:srgbClr val="A9D18E"/>
          </a:solidFill>
          <a:ln w="9525">
            <a:solidFill>
              <a:srgbClr val="FF2C2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4445">
              <a:lnSpc>
                <a:spcPts val="4965"/>
              </a:lnSpc>
            </a:pPr>
            <a:r>
              <a:rPr dirty="0" spc="-10">
                <a:solidFill>
                  <a:srgbClr val="006FC0"/>
                </a:solidFill>
              </a:rPr>
              <a:t>References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52119" y="2097735"/>
            <a:ext cx="11118215" cy="2536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ts val="2055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dirty="0" sz="1800">
                <a:latin typeface="Arial MT"/>
                <a:cs typeface="Arial MT"/>
              </a:rPr>
              <a:t>United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Nations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Global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Compact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(UNGC),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2018.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Reduced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inequalities.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In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Blueprint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for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business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leadership</a:t>
            </a:r>
            <a:endParaRPr sz="1800">
              <a:latin typeface="Arial MT"/>
              <a:cs typeface="Arial MT"/>
            </a:endParaRPr>
          </a:p>
          <a:p>
            <a:pPr marL="241300">
              <a:lnSpc>
                <a:spcPts val="2055"/>
              </a:lnSpc>
              <a:tabLst>
                <a:tab pos="8134350" algn="l"/>
              </a:tabLst>
            </a:pPr>
            <a:r>
              <a:rPr dirty="0" sz="1800">
                <a:latin typeface="Arial MT"/>
                <a:cs typeface="Arial MT"/>
              </a:rPr>
              <a:t>on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SDGs.</a:t>
            </a:r>
            <a:r>
              <a:rPr dirty="0" sz="1800" spc="-114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Available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at: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https://blueprint.unglobalcompact.org/sdgs/sdg10/</a:t>
            </a:r>
            <a:r>
              <a:rPr dirty="0" sz="1800">
                <a:latin typeface="Arial MT"/>
                <a:cs typeface="Arial MT"/>
              </a:rPr>
              <a:t>	Last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accessed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18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June</a:t>
            </a:r>
            <a:r>
              <a:rPr dirty="0" sz="1800" spc="-10">
                <a:latin typeface="Arial MT"/>
                <a:cs typeface="Arial MT"/>
              </a:rPr>
              <a:t> 2023.</a:t>
            </a:r>
            <a:endParaRPr sz="1800">
              <a:latin typeface="Arial MT"/>
              <a:cs typeface="Arial MT"/>
            </a:endParaRPr>
          </a:p>
          <a:p>
            <a:pPr marL="240665" indent="-227965">
              <a:lnSpc>
                <a:spcPct val="100000"/>
              </a:lnSpc>
              <a:spcBef>
                <a:spcPts val="780"/>
              </a:spcBef>
              <a:buChar char="•"/>
              <a:tabLst>
                <a:tab pos="240665" algn="l"/>
                <a:tab pos="5150485" algn="l"/>
              </a:tabLst>
            </a:pPr>
            <a:r>
              <a:rPr dirty="0" sz="1800" spc="-20">
                <a:latin typeface="Arial MT"/>
                <a:cs typeface="Arial MT"/>
              </a:rPr>
              <a:t>World</a:t>
            </a:r>
            <a:r>
              <a:rPr dirty="0" sz="1800" spc="-10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Atlas.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2023.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https://</a:t>
            </a:r>
            <a:r>
              <a:rPr dirty="0" sz="1800" spc="-10">
                <a:latin typeface="Arial MT"/>
                <a:cs typeface="Arial MT"/>
                <a:hlinkClick r:id="rId2"/>
              </a:rPr>
              <a:t>www.worldatlas.com/</a:t>
            </a:r>
            <a:r>
              <a:rPr dirty="0" sz="1800">
                <a:latin typeface="Arial MT"/>
                <a:cs typeface="Arial MT"/>
              </a:rPr>
              <a:t>	Accessed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8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January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2024</a:t>
            </a:r>
            <a:endParaRPr sz="1800">
              <a:latin typeface="Arial MT"/>
              <a:cs typeface="Arial MT"/>
            </a:endParaRPr>
          </a:p>
          <a:p>
            <a:pPr marL="241300" marR="385445" indent="-228600">
              <a:lnSpc>
                <a:spcPts val="1939"/>
              </a:lnSpc>
              <a:spcBef>
                <a:spcPts val="1040"/>
              </a:spcBef>
              <a:buChar char="•"/>
              <a:tabLst>
                <a:tab pos="241300" algn="l"/>
              </a:tabLst>
            </a:pPr>
            <a:r>
              <a:rPr dirty="0" sz="1800">
                <a:latin typeface="Arial MT"/>
                <a:cs typeface="Arial MT"/>
              </a:rPr>
              <a:t>World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Bank.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2021.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Promoting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Climate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Change</a:t>
            </a:r>
            <a:r>
              <a:rPr dirty="0" sz="1800" spc="-114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Action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in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Latin</a:t>
            </a:r>
            <a:r>
              <a:rPr dirty="0" sz="1800" spc="-1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America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and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the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Caribbean.</a:t>
            </a:r>
            <a:r>
              <a:rPr dirty="0" sz="1800" spc="-10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Available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at: </a:t>
            </a:r>
            <a:r>
              <a:rPr dirty="0" sz="1800" spc="-10">
                <a:latin typeface="Arial MT"/>
                <a:cs typeface="Arial MT"/>
              </a:rPr>
              <a:t>https://</a:t>
            </a:r>
            <a:r>
              <a:rPr dirty="0" sz="1800" spc="-10">
                <a:latin typeface="Arial MT"/>
                <a:cs typeface="Arial MT"/>
                <a:hlinkClick r:id="rId3"/>
              </a:rPr>
              <a:t>www.worldbank.org/en/results/2021/04/14/promoting-climate-change-action-in-latin-america-</a:t>
            </a:r>
            <a:r>
              <a:rPr dirty="0" sz="1800" spc="-20">
                <a:latin typeface="Arial MT"/>
                <a:cs typeface="Arial MT"/>
                <a:hlinkClick r:id="rId3"/>
              </a:rPr>
              <a:t>and-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the-</a:t>
            </a:r>
            <a:r>
              <a:rPr dirty="0" sz="1800">
                <a:latin typeface="Arial MT"/>
                <a:cs typeface="Arial MT"/>
              </a:rPr>
              <a:t>caribbean.</a:t>
            </a:r>
            <a:r>
              <a:rPr dirty="0" sz="1800" spc="3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Accessed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1</a:t>
            </a:r>
            <a:r>
              <a:rPr dirty="0" sz="1800" spc="-1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August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2023.</a:t>
            </a:r>
            <a:endParaRPr sz="1800">
              <a:latin typeface="Arial MT"/>
              <a:cs typeface="Arial MT"/>
            </a:endParaRPr>
          </a:p>
          <a:p>
            <a:pPr marL="240665" indent="-227965">
              <a:lnSpc>
                <a:spcPct val="100000"/>
              </a:lnSpc>
              <a:spcBef>
                <a:spcPts val="765"/>
              </a:spcBef>
              <a:buChar char="•"/>
              <a:tabLst>
                <a:tab pos="240665" algn="l"/>
              </a:tabLst>
            </a:pPr>
            <a:r>
              <a:rPr dirty="0" sz="1800">
                <a:latin typeface="Arial MT"/>
                <a:cs typeface="Arial MT"/>
              </a:rPr>
              <a:t>World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Population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Review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(2023).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https://worldpopulationreview.com/.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Accessed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8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January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2024.</a:t>
            </a:r>
            <a:endParaRPr sz="1800">
              <a:latin typeface="Arial MT"/>
              <a:cs typeface="Arial MT"/>
            </a:endParaRPr>
          </a:p>
          <a:p>
            <a:pPr marL="240665" indent="-227965">
              <a:lnSpc>
                <a:spcPct val="100000"/>
              </a:lnSpc>
              <a:spcBef>
                <a:spcPts val="780"/>
              </a:spcBef>
              <a:buChar char="•"/>
              <a:tabLst>
                <a:tab pos="240665" algn="l"/>
              </a:tabLst>
            </a:pPr>
            <a:r>
              <a:rPr dirty="0" sz="1800">
                <a:latin typeface="Arial MT"/>
                <a:cs typeface="Arial MT"/>
              </a:rPr>
              <a:t>World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Inequality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Database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(2023).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https://wid.world/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.</a:t>
            </a:r>
            <a:r>
              <a:rPr dirty="0" sz="1800" spc="-1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Accessed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8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January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2024.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89971" y="74434"/>
            <a:ext cx="1856104" cy="106805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6121" y="151435"/>
            <a:ext cx="1657120" cy="75016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60505" y="237174"/>
            <a:ext cx="2085318" cy="63915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03789" y="244630"/>
            <a:ext cx="2529536" cy="58803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65097" y="189823"/>
            <a:ext cx="1845526" cy="7388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04314" y="3829684"/>
            <a:ext cx="1283335" cy="2674620"/>
            <a:chOff x="1504314" y="3829684"/>
            <a:chExt cx="1283335" cy="2674620"/>
          </a:xfrm>
        </p:grpSpPr>
        <p:sp>
          <p:nvSpPr>
            <p:cNvPr id="3" name="object 3" descr=""/>
            <p:cNvSpPr/>
            <p:nvPr/>
          </p:nvSpPr>
          <p:spPr>
            <a:xfrm>
              <a:off x="1504314" y="3829684"/>
              <a:ext cx="1283335" cy="1440180"/>
            </a:xfrm>
            <a:custGeom>
              <a:avLst/>
              <a:gdLst/>
              <a:ahLst/>
              <a:cxnLst/>
              <a:rect l="l" t="t" r="r" b="b"/>
              <a:pathLst>
                <a:path w="1283335" h="1440179">
                  <a:moveTo>
                    <a:pt x="1283081" y="0"/>
                  </a:moveTo>
                  <a:lnTo>
                    <a:pt x="0" y="0"/>
                  </a:lnTo>
                  <a:lnTo>
                    <a:pt x="0" y="1439798"/>
                  </a:lnTo>
                  <a:lnTo>
                    <a:pt x="1283081" y="1439798"/>
                  </a:lnTo>
                  <a:lnTo>
                    <a:pt x="1283081" y="0"/>
                  </a:lnTo>
                  <a:close/>
                </a:path>
              </a:pathLst>
            </a:custGeom>
            <a:solidFill>
              <a:srgbClr val="EAEE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504314" y="5269509"/>
              <a:ext cx="1283335" cy="1235075"/>
            </a:xfrm>
            <a:custGeom>
              <a:avLst/>
              <a:gdLst/>
              <a:ahLst/>
              <a:cxnLst/>
              <a:rect l="l" t="t" r="r" b="b"/>
              <a:pathLst>
                <a:path w="1283335" h="1235075">
                  <a:moveTo>
                    <a:pt x="1283081" y="0"/>
                  </a:moveTo>
                  <a:lnTo>
                    <a:pt x="0" y="0"/>
                  </a:lnTo>
                  <a:lnTo>
                    <a:pt x="0" y="1234528"/>
                  </a:lnTo>
                  <a:lnTo>
                    <a:pt x="1283081" y="1234528"/>
                  </a:lnTo>
                  <a:lnTo>
                    <a:pt x="1283081" y="0"/>
                  </a:lnTo>
                  <a:close/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303364" y="1568703"/>
          <a:ext cx="11725910" cy="4928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4435"/>
                <a:gridCol w="1282700"/>
                <a:gridCol w="4380230"/>
                <a:gridCol w="4778375"/>
              </a:tblGrid>
              <a:tr h="8547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Target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Ikon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4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2400" spc="-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2400" spc="-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achieved</a:t>
                      </a:r>
                      <a:r>
                        <a:rPr dirty="0" sz="2400" spc="-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2400" spc="-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2030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366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2400" spc="-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2400" spc="-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measure</a:t>
                      </a:r>
                      <a:r>
                        <a:rPr dirty="0" sz="24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progress (Indicators)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13995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400" spc="-20">
                          <a:latin typeface="Arial MT"/>
                          <a:cs typeface="Arial MT"/>
                        </a:rPr>
                        <a:t>10.1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>
                          <a:latin typeface="Arial MT"/>
                          <a:cs typeface="Arial MT"/>
                        </a:rPr>
                        <a:t>Reduce</a:t>
                      </a:r>
                      <a:r>
                        <a:rPr dirty="0" sz="20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income</a:t>
                      </a:r>
                      <a:r>
                        <a:rPr dirty="0" sz="2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inequalities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609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>
                          <a:latin typeface="Arial MT"/>
                          <a:cs typeface="Arial MT"/>
                        </a:rPr>
                        <a:t>Achieve</a:t>
                      </a:r>
                      <a:r>
                        <a:rPr dirty="0" sz="2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income</a:t>
                      </a:r>
                      <a:r>
                        <a:rPr dirty="0" sz="2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growth</a:t>
                      </a:r>
                      <a:r>
                        <a:rPr dirty="0" sz="2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2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bot-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tom</a:t>
                      </a:r>
                      <a:r>
                        <a:rPr dirty="0" sz="2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25">
                          <a:latin typeface="Arial MT"/>
                          <a:cs typeface="Arial MT"/>
                        </a:rPr>
                        <a:t>40%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2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population</a:t>
                      </a:r>
                      <a:r>
                        <a:rPr dirty="0" sz="2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at</a:t>
                      </a:r>
                      <a:r>
                        <a:rPr dirty="0" sz="2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2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rate</a:t>
                      </a:r>
                      <a:r>
                        <a:rPr dirty="0" sz="2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higher</a:t>
                      </a:r>
                      <a:r>
                        <a:rPr dirty="0" sz="2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20">
                          <a:latin typeface="Arial MT"/>
                          <a:cs typeface="Arial MT"/>
                        </a:rPr>
                        <a:t>than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national</a:t>
                      </a:r>
                      <a:r>
                        <a:rPr dirty="0" sz="2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average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14395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400" spc="-20">
                          <a:latin typeface="Arial MT"/>
                          <a:cs typeface="Arial MT"/>
                        </a:rPr>
                        <a:t>10.2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5219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>
                          <a:latin typeface="Arial MT"/>
                          <a:cs typeface="Arial MT"/>
                        </a:rPr>
                        <a:t>Promote</a:t>
                      </a:r>
                      <a:r>
                        <a:rPr dirty="0" sz="2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universal</a:t>
                      </a:r>
                      <a:r>
                        <a:rPr dirty="0" sz="2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political,</a:t>
                      </a:r>
                      <a:r>
                        <a:rPr dirty="0" sz="2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social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2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environmental</a:t>
                      </a:r>
                      <a:r>
                        <a:rPr dirty="0" sz="20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inclusion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1780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>
                          <a:latin typeface="Arial MT"/>
                          <a:cs typeface="Arial MT"/>
                        </a:rPr>
                        <a:t>Proportion</a:t>
                      </a:r>
                      <a:r>
                        <a:rPr dirty="0" sz="20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2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people</a:t>
                      </a:r>
                      <a:r>
                        <a:rPr dirty="0" sz="2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living</a:t>
                      </a:r>
                      <a:r>
                        <a:rPr dirty="0" sz="2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below</a:t>
                      </a:r>
                      <a:r>
                        <a:rPr dirty="0" sz="2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50</a:t>
                      </a:r>
                      <a:r>
                        <a:rPr dirty="0" sz="2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25">
                          <a:latin typeface="Arial MT"/>
                          <a:cs typeface="Arial MT"/>
                        </a:rPr>
                        <a:t>per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cent</a:t>
                      </a:r>
                      <a:r>
                        <a:rPr dirty="0" sz="2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2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median</a:t>
                      </a:r>
                      <a:r>
                        <a:rPr dirty="0" sz="2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income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12344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400" spc="-20">
                          <a:latin typeface="Arial MT"/>
                          <a:cs typeface="Arial MT"/>
                        </a:rPr>
                        <a:t>10.3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717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2000">
                          <a:latin typeface="Arial MT"/>
                          <a:cs typeface="Arial MT"/>
                        </a:rPr>
                        <a:t>Ensure</a:t>
                      </a:r>
                      <a:r>
                        <a:rPr dirty="0" sz="2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equal</a:t>
                      </a:r>
                      <a:r>
                        <a:rPr dirty="0" sz="2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opportunities</a:t>
                      </a:r>
                      <a:r>
                        <a:rPr dirty="0" sz="2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2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25">
                          <a:latin typeface="Arial MT"/>
                          <a:cs typeface="Arial MT"/>
                        </a:rPr>
                        <a:t>end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discrimination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2000">
                          <a:latin typeface="Arial MT"/>
                          <a:cs typeface="Arial MT"/>
                        </a:rPr>
                        <a:t>Proportion</a:t>
                      </a:r>
                      <a:r>
                        <a:rPr dirty="0" sz="2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2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population</a:t>
                      </a:r>
                      <a:r>
                        <a:rPr dirty="0" sz="2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reporting</a:t>
                      </a:r>
                      <a:r>
                        <a:rPr dirty="0" sz="2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having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felt</a:t>
                      </a:r>
                      <a:r>
                        <a:rPr dirty="0" sz="2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discriminated</a:t>
                      </a:r>
                      <a:r>
                        <a:rPr dirty="0" sz="2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against</a:t>
                      </a:r>
                      <a:r>
                        <a:rPr dirty="0" sz="2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2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previous</a:t>
                      </a:r>
                      <a:r>
                        <a:rPr dirty="0" sz="2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25">
                          <a:latin typeface="Arial MT"/>
                          <a:cs typeface="Arial MT"/>
                        </a:rPr>
                        <a:t>12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months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3172" y="2425242"/>
            <a:ext cx="1122057" cy="113672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63675" y="3821633"/>
            <a:ext cx="1234147" cy="126662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5094" y="5311165"/>
            <a:ext cx="1221270" cy="12371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60119" y="2429636"/>
            <a:ext cx="1327785" cy="4074795"/>
            <a:chOff x="1460119" y="2429636"/>
            <a:chExt cx="1327785" cy="4074795"/>
          </a:xfrm>
        </p:grpSpPr>
        <p:sp>
          <p:nvSpPr>
            <p:cNvPr id="3" name="object 3" descr=""/>
            <p:cNvSpPr/>
            <p:nvPr/>
          </p:nvSpPr>
          <p:spPr>
            <a:xfrm>
              <a:off x="1460119" y="2429636"/>
              <a:ext cx="1327785" cy="1400175"/>
            </a:xfrm>
            <a:custGeom>
              <a:avLst/>
              <a:gdLst/>
              <a:ahLst/>
              <a:cxnLst/>
              <a:rect l="l" t="t" r="r" b="b"/>
              <a:pathLst>
                <a:path w="1327785" h="1400175">
                  <a:moveTo>
                    <a:pt x="1327404" y="0"/>
                  </a:moveTo>
                  <a:lnTo>
                    <a:pt x="0" y="0"/>
                  </a:lnTo>
                  <a:lnTo>
                    <a:pt x="0" y="1400048"/>
                  </a:lnTo>
                  <a:lnTo>
                    <a:pt x="1327404" y="1400048"/>
                  </a:lnTo>
                  <a:lnTo>
                    <a:pt x="1327404" y="0"/>
                  </a:lnTo>
                  <a:close/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460119" y="3829684"/>
              <a:ext cx="1327785" cy="1440180"/>
            </a:xfrm>
            <a:custGeom>
              <a:avLst/>
              <a:gdLst/>
              <a:ahLst/>
              <a:cxnLst/>
              <a:rect l="l" t="t" r="r" b="b"/>
              <a:pathLst>
                <a:path w="1327785" h="1440179">
                  <a:moveTo>
                    <a:pt x="1327404" y="0"/>
                  </a:moveTo>
                  <a:lnTo>
                    <a:pt x="0" y="0"/>
                  </a:lnTo>
                  <a:lnTo>
                    <a:pt x="0" y="1439798"/>
                  </a:lnTo>
                  <a:lnTo>
                    <a:pt x="1327404" y="1439798"/>
                  </a:lnTo>
                  <a:lnTo>
                    <a:pt x="1327404" y="0"/>
                  </a:lnTo>
                  <a:close/>
                </a:path>
              </a:pathLst>
            </a:custGeom>
            <a:solidFill>
              <a:srgbClr val="EAEE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460119" y="5269509"/>
              <a:ext cx="1327785" cy="1235075"/>
            </a:xfrm>
            <a:custGeom>
              <a:avLst/>
              <a:gdLst/>
              <a:ahLst/>
              <a:cxnLst/>
              <a:rect l="l" t="t" r="r" b="b"/>
              <a:pathLst>
                <a:path w="1327785" h="1235075">
                  <a:moveTo>
                    <a:pt x="1327404" y="0"/>
                  </a:moveTo>
                  <a:lnTo>
                    <a:pt x="0" y="0"/>
                  </a:lnTo>
                  <a:lnTo>
                    <a:pt x="0" y="1234528"/>
                  </a:lnTo>
                  <a:lnTo>
                    <a:pt x="1327404" y="1234528"/>
                  </a:lnTo>
                  <a:lnTo>
                    <a:pt x="1327404" y="0"/>
                  </a:lnTo>
                  <a:close/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303364" y="1568703"/>
          <a:ext cx="11725910" cy="4928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0620"/>
                <a:gridCol w="1327784"/>
                <a:gridCol w="4380864"/>
                <a:gridCol w="4779009"/>
              </a:tblGrid>
              <a:tr h="8547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Target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Ikon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4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2400" spc="-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2400" spc="-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achieved</a:t>
                      </a:r>
                      <a:r>
                        <a:rPr dirty="0" sz="2400" spc="-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2400" spc="-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2030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366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2400" spc="-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2400" spc="-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measure</a:t>
                      </a:r>
                      <a:r>
                        <a:rPr dirty="0" sz="24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progress (Indicators)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13995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400" spc="-20">
                          <a:latin typeface="Arial MT"/>
                          <a:cs typeface="Arial MT"/>
                        </a:rPr>
                        <a:t>10.4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14629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>
                          <a:latin typeface="Arial MT"/>
                          <a:cs typeface="Arial MT"/>
                        </a:rPr>
                        <a:t>Adoption</a:t>
                      </a:r>
                      <a:r>
                        <a:rPr dirty="0" sz="2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2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fiscal</a:t>
                      </a:r>
                      <a:r>
                        <a:rPr dirty="0" sz="2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2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social</a:t>
                      </a:r>
                      <a:r>
                        <a:rPr dirty="0" sz="2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policies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promoting</a:t>
                      </a:r>
                      <a:r>
                        <a:rPr dirty="0" sz="2000" spc="-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equality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403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>
                          <a:latin typeface="Arial MT"/>
                          <a:cs typeface="Arial MT"/>
                        </a:rPr>
                        <a:t>Labour</a:t>
                      </a:r>
                      <a:r>
                        <a:rPr dirty="0" sz="2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share</a:t>
                      </a:r>
                      <a:r>
                        <a:rPr dirty="0" sz="2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2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55">
                          <a:latin typeface="Arial MT"/>
                          <a:cs typeface="Arial MT"/>
                        </a:rPr>
                        <a:t>GDP,</a:t>
                      </a:r>
                      <a:r>
                        <a:rPr dirty="0" sz="2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comprising</a:t>
                      </a:r>
                      <a:r>
                        <a:rPr dirty="0" sz="2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wages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2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social</a:t>
                      </a:r>
                      <a:r>
                        <a:rPr dirty="0" sz="2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protection</a:t>
                      </a:r>
                      <a:r>
                        <a:rPr dirty="0" sz="20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transfers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14395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400" spc="-20">
                          <a:latin typeface="Arial MT"/>
                          <a:cs typeface="Arial MT"/>
                        </a:rPr>
                        <a:t>10.5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4541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>
                          <a:latin typeface="Arial MT"/>
                          <a:cs typeface="Arial MT"/>
                        </a:rPr>
                        <a:t>Improve</a:t>
                      </a:r>
                      <a:r>
                        <a:rPr dirty="0" sz="2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regulation</a:t>
                      </a:r>
                      <a:r>
                        <a:rPr dirty="0" sz="2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2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global</a:t>
                      </a:r>
                      <a:r>
                        <a:rPr dirty="0" sz="2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financial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markets</a:t>
                      </a:r>
                      <a:r>
                        <a:rPr dirty="0" sz="2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2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institutions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>
                          <a:latin typeface="Arial MT"/>
                          <a:cs typeface="Arial MT"/>
                        </a:rPr>
                        <a:t>Financial</a:t>
                      </a:r>
                      <a:r>
                        <a:rPr dirty="0" sz="2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soundness</a:t>
                      </a:r>
                      <a:r>
                        <a:rPr dirty="0" sz="20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indicators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12344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400" spc="-20">
                          <a:latin typeface="Arial MT"/>
                          <a:cs typeface="Arial MT"/>
                        </a:rPr>
                        <a:t>10.6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91440" marR="11010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2000">
                          <a:latin typeface="Arial MT"/>
                          <a:cs typeface="Arial MT"/>
                        </a:rPr>
                        <a:t>Enhanced</a:t>
                      </a:r>
                      <a:r>
                        <a:rPr dirty="0" sz="20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representation</a:t>
                      </a:r>
                      <a:r>
                        <a:rPr dirty="0" sz="20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25">
                          <a:latin typeface="Arial MT"/>
                          <a:cs typeface="Arial MT"/>
                        </a:rPr>
                        <a:t>of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developing</a:t>
                      </a:r>
                      <a:r>
                        <a:rPr dirty="0" sz="2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world</a:t>
                      </a:r>
                      <a:r>
                        <a:rPr dirty="0" sz="2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2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financial institutions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0839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2000">
                          <a:latin typeface="Arial MT"/>
                          <a:cs typeface="Arial MT"/>
                        </a:rPr>
                        <a:t>%</a:t>
                      </a:r>
                      <a:r>
                        <a:rPr dirty="0" sz="2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2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members</a:t>
                      </a:r>
                      <a:r>
                        <a:rPr dirty="0" sz="2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&amp;</a:t>
                      </a:r>
                      <a:r>
                        <a:rPr dirty="0" sz="2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voting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rights</a:t>
                      </a:r>
                      <a:r>
                        <a:rPr dirty="0" sz="2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25">
                          <a:latin typeface="Arial MT"/>
                          <a:cs typeface="Arial MT"/>
                        </a:rPr>
                        <a:t>of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developing</a:t>
                      </a:r>
                      <a:r>
                        <a:rPr dirty="0" sz="2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countries</a:t>
                      </a:r>
                      <a:r>
                        <a:rPr dirty="0" sz="2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2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20">
                          <a:latin typeface="Arial MT"/>
                          <a:cs typeface="Arial MT"/>
                        </a:rPr>
                        <a:t>such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organizations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  <p:grpSp>
        <p:nvGrpSpPr>
          <p:cNvPr id="7" name="object 7" descr=""/>
          <p:cNvGrpSpPr/>
          <p:nvPr/>
        </p:nvGrpSpPr>
        <p:grpSpPr>
          <a:xfrm>
            <a:off x="1385188" y="2450020"/>
            <a:ext cx="1196340" cy="2614295"/>
            <a:chOff x="1385188" y="2450020"/>
            <a:chExt cx="1196340" cy="261429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9859" y="2450020"/>
              <a:ext cx="1146327" cy="11537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5188" y="3860647"/>
              <a:ext cx="1195793" cy="1203604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89888" y="5371884"/>
            <a:ext cx="1146784" cy="11769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445386" y="4226204"/>
            <a:ext cx="1342390" cy="1545590"/>
          </a:xfrm>
          <a:custGeom>
            <a:avLst/>
            <a:gdLst/>
            <a:ahLst/>
            <a:cxnLst/>
            <a:rect l="l" t="t" r="r" b="b"/>
            <a:pathLst>
              <a:path w="1342389" h="1545589">
                <a:moveTo>
                  <a:pt x="1342136" y="0"/>
                </a:moveTo>
                <a:lnTo>
                  <a:pt x="0" y="0"/>
                </a:lnTo>
                <a:lnTo>
                  <a:pt x="0" y="1545336"/>
                </a:lnTo>
                <a:lnTo>
                  <a:pt x="1342136" y="1545336"/>
                </a:lnTo>
                <a:lnTo>
                  <a:pt x="1342136" y="0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03364" y="1568703"/>
          <a:ext cx="11725910" cy="4195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5380"/>
                <a:gridCol w="1341755"/>
                <a:gridCol w="4380230"/>
                <a:gridCol w="4778375"/>
              </a:tblGrid>
              <a:tr h="9169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Target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Ikon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4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2400" spc="-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2400" spc="-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achieved</a:t>
                      </a:r>
                      <a:r>
                        <a:rPr dirty="0" sz="2400" spc="-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2400" spc="-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2030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366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2400" spc="-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2400" spc="-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measure</a:t>
                      </a:r>
                      <a:r>
                        <a:rPr dirty="0" sz="24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progress (Indicators)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17335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400" spc="-20">
                          <a:latin typeface="Arial MT"/>
                          <a:cs typeface="Arial MT"/>
                        </a:rPr>
                        <a:t>10.7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000">
                          <a:latin typeface="Arial MT"/>
                          <a:cs typeface="Arial MT"/>
                        </a:rPr>
                        <a:t>Responsible</a:t>
                      </a:r>
                      <a:r>
                        <a:rPr dirty="0" sz="20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20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well</a:t>
                      </a:r>
                      <a:r>
                        <a:rPr dirty="0" sz="2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managed</a:t>
                      </a:r>
                      <a:endParaRPr sz="2000">
                        <a:latin typeface="Arial MT"/>
                        <a:cs typeface="Arial MT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Arial MT"/>
                          <a:cs typeface="Arial MT"/>
                        </a:rPr>
                        <a:t>migration</a:t>
                      </a:r>
                      <a:r>
                        <a:rPr dirty="0" sz="2000" spc="-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policies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371475" indent="-279400">
                        <a:lnSpc>
                          <a:spcPct val="100000"/>
                        </a:lnSpc>
                        <a:spcBef>
                          <a:spcPts val="305"/>
                        </a:spcBef>
                        <a:buAutoNum type="arabicPeriod"/>
                        <a:tabLst>
                          <a:tab pos="371475" algn="l"/>
                        </a:tabLst>
                      </a:pPr>
                      <a:r>
                        <a:rPr dirty="0" sz="2000">
                          <a:latin typeface="Arial MT"/>
                          <a:cs typeface="Arial MT"/>
                        </a:rPr>
                        <a:t>Recruitment</a:t>
                      </a:r>
                      <a:r>
                        <a:rPr dirty="0" sz="20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cost</a:t>
                      </a:r>
                      <a:r>
                        <a:rPr dirty="0" sz="2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borne</a:t>
                      </a:r>
                      <a:r>
                        <a:rPr dirty="0" sz="2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25">
                          <a:latin typeface="Arial MT"/>
                          <a:cs typeface="Arial MT"/>
                        </a:rPr>
                        <a:t>by</a:t>
                      </a:r>
                      <a:endParaRPr sz="2000">
                        <a:latin typeface="Arial MT"/>
                        <a:cs typeface="Arial MT"/>
                      </a:endParaRPr>
                    </a:p>
                    <a:p>
                      <a:pPr algn="just" marL="9207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Arial MT"/>
                          <a:cs typeface="Arial MT"/>
                        </a:rPr>
                        <a:t>employee</a:t>
                      </a:r>
                      <a:r>
                        <a:rPr dirty="0" sz="2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2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destination</a:t>
                      </a:r>
                      <a:r>
                        <a:rPr dirty="0" sz="2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country</a:t>
                      </a:r>
                      <a:endParaRPr sz="2000">
                        <a:latin typeface="Arial MT"/>
                        <a:cs typeface="Arial MT"/>
                      </a:endParaRPr>
                    </a:p>
                    <a:p>
                      <a:pPr algn="just" marL="92075" marR="142240" indent="279400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 startAt="2"/>
                        <a:tabLst>
                          <a:tab pos="371475" algn="l"/>
                        </a:tabLst>
                      </a:pPr>
                      <a:r>
                        <a:rPr dirty="0" sz="2000">
                          <a:latin typeface="Arial MT"/>
                          <a:cs typeface="Arial MT"/>
                        </a:rPr>
                        <a:t>Number</a:t>
                      </a:r>
                      <a:r>
                        <a:rPr dirty="0" sz="2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2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countries</a:t>
                      </a:r>
                      <a:r>
                        <a:rPr dirty="0" sz="2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having</a:t>
                      </a:r>
                      <a:r>
                        <a:rPr dirty="0" sz="2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migration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policies</a:t>
                      </a:r>
                      <a:r>
                        <a:rPr dirty="0" sz="20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facilitating</a:t>
                      </a:r>
                      <a:r>
                        <a:rPr dirty="0" sz="2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responsible</a:t>
                      </a:r>
                      <a:r>
                        <a:rPr dirty="0" sz="2000" spc="-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migration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2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mobility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15449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2400" spc="-25">
                          <a:latin typeface="Arial MT"/>
                          <a:cs typeface="Arial MT"/>
                        </a:rPr>
                        <a:t>10A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B="0" marT="393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7162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>
                          <a:latin typeface="Arial MT"/>
                          <a:cs typeface="Arial MT"/>
                        </a:rPr>
                        <a:t>Special,</a:t>
                      </a:r>
                      <a:r>
                        <a:rPr dirty="0" sz="2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differential</a:t>
                      </a:r>
                      <a:r>
                        <a:rPr dirty="0" sz="2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treatment</a:t>
                      </a:r>
                      <a:r>
                        <a:rPr dirty="0" sz="20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25">
                          <a:latin typeface="Arial MT"/>
                          <a:cs typeface="Arial MT"/>
                        </a:rPr>
                        <a:t>of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developing</a:t>
                      </a:r>
                      <a:r>
                        <a:rPr dirty="0" sz="20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countries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095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>
                          <a:latin typeface="Arial MT"/>
                          <a:cs typeface="Arial MT"/>
                        </a:rPr>
                        <a:t>Proportion</a:t>
                      </a:r>
                      <a:r>
                        <a:rPr dirty="0" sz="20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of</a:t>
                      </a:r>
                      <a:r>
                        <a:rPr dirty="0" sz="2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tariff</a:t>
                      </a:r>
                      <a:r>
                        <a:rPr dirty="0" sz="2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lines</a:t>
                      </a:r>
                      <a:r>
                        <a:rPr dirty="0" sz="2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applied</a:t>
                      </a:r>
                      <a:r>
                        <a:rPr dirty="0" sz="2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25">
                          <a:latin typeface="Arial MT"/>
                          <a:cs typeface="Arial MT"/>
                        </a:rPr>
                        <a:t>to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imports</a:t>
                      </a:r>
                      <a:r>
                        <a:rPr dirty="0" sz="2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from</a:t>
                      </a:r>
                      <a:r>
                        <a:rPr dirty="0" sz="2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least</a:t>
                      </a:r>
                      <a:r>
                        <a:rPr dirty="0" sz="2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developed</a:t>
                      </a:r>
                      <a:r>
                        <a:rPr dirty="0" sz="2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countries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2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developing</a:t>
                      </a:r>
                      <a:r>
                        <a:rPr dirty="0" sz="2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countries</a:t>
                      </a:r>
                      <a:r>
                        <a:rPr dirty="0" sz="2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with</a:t>
                      </a:r>
                      <a:r>
                        <a:rPr dirty="0" sz="2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>
                          <a:latin typeface="Arial MT"/>
                          <a:cs typeface="Arial MT"/>
                        </a:rPr>
                        <a:t>zero</a:t>
                      </a:r>
                      <a:r>
                        <a:rPr dirty="0" sz="2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latin typeface="Arial MT"/>
                          <a:cs typeface="Arial MT"/>
                        </a:rPr>
                        <a:t>tariff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7052" y="2700845"/>
            <a:ext cx="1195870" cy="12271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2857" y="4285703"/>
            <a:ext cx="1284351" cy="13094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Jennifer Louise Pohlmann</dc:creator>
  <dc:title>Intro to SDGs</dc:title>
  <dcterms:created xsi:type="dcterms:W3CDTF">2025-05-05T19:02:11Z</dcterms:created>
  <dcterms:modified xsi:type="dcterms:W3CDTF">2025-05-05T19:02:11Z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2025-05-05T00:00:00Z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2025-05-05T00:00:00Z</vt:filetime>
  </property>
  <property fmtid="{D5CDD505-2E9C-101B-9397-08002B2CF9AE}" pid="5" name="Producer">
    <vt:lpwstr>Microsoft® PowerPoint® para Microsoft 365</vt:lpwstr>
  </property>
</Properties>
</file>