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9946"/>
            <a:ext cx="12191999" cy="152358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2759" y="3131820"/>
            <a:ext cx="3450335" cy="34975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6687" y="1744229"/>
            <a:ext cx="5058409" cy="65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372" y="4252193"/>
            <a:ext cx="4594860" cy="1183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706" y="980710"/>
            <a:ext cx="10300230" cy="11350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7070" y="2344044"/>
            <a:ext cx="10701655" cy="420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3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41.jpg"/><Relationship Id="rId8" Type="http://schemas.openxmlformats.org/officeDocument/2006/relationships/image" Target="../media/image42.jpg"/><Relationship Id="rId9" Type="http://schemas.openxmlformats.org/officeDocument/2006/relationships/image" Target="../media/image43.jpg"/><Relationship Id="rId10" Type="http://schemas.openxmlformats.org/officeDocument/2006/relationships/image" Target="../media/image4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46.png"/><Relationship Id="rId8" Type="http://schemas.openxmlformats.org/officeDocument/2006/relationships/image" Target="../media/image47.jpg"/><Relationship Id="rId9" Type="http://schemas.openxmlformats.org/officeDocument/2006/relationships/image" Target="../media/image48.jpg"/><Relationship Id="rId10" Type="http://schemas.openxmlformats.org/officeDocument/2006/relationships/image" Target="../media/image49.jpg"/><Relationship Id="rId11" Type="http://schemas.openxmlformats.org/officeDocument/2006/relationships/image" Target="../media/image5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5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54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55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56.jpg"/><Relationship Id="rId8" Type="http://schemas.openxmlformats.org/officeDocument/2006/relationships/image" Target="../media/image57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10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Relationship Id="rId4" Type="http://schemas.openxmlformats.org/officeDocument/2006/relationships/image" Target="../media/image60.jpg"/><Relationship Id="rId5" Type="http://schemas.openxmlformats.org/officeDocument/2006/relationships/image" Target="../media/image61.png"/><Relationship Id="rId6" Type="http://schemas.openxmlformats.org/officeDocument/2006/relationships/image" Target="../media/image62.jp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jp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2.jpg"/><Relationship Id="rId17" Type="http://schemas.openxmlformats.org/officeDocument/2006/relationships/image" Target="../media/image2.jpg"/><Relationship Id="rId18" Type="http://schemas.openxmlformats.org/officeDocument/2006/relationships/image" Target="../media/image3.png"/><Relationship Id="rId19" Type="http://schemas.openxmlformats.org/officeDocument/2006/relationships/image" Target="../media/image4.jpg"/><Relationship Id="rId20" Type="http://schemas.openxmlformats.org/officeDocument/2006/relationships/image" Target="../media/image5.jpg"/><Relationship Id="rId21" Type="http://schemas.openxmlformats.org/officeDocument/2006/relationships/image" Target="../media/image6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5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6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hyperlink" Target="https://fhadvocates.wordpress.com/resources/hungrydecisions/" TargetMode="Externa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hyperlink" Target="https://fhadvocates.wordpress.com/resources/hungerbanquet/" TargetMode="External"/><Relationship Id="rId8" Type="http://schemas.openxmlformats.org/officeDocument/2006/relationships/image" Target="../media/image77.jpg"/><Relationship Id="rId9" Type="http://schemas.openxmlformats.org/officeDocument/2006/relationships/image" Target="../media/image78.png"/><Relationship Id="rId10" Type="http://schemas.openxmlformats.org/officeDocument/2006/relationships/image" Target="../media/image79.jpg"/><Relationship Id="rId11" Type="http://schemas.openxmlformats.org/officeDocument/2006/relationships/image" Target="../media/image80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11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81.png"/><Relationship Id="rId8" Type="http://schemas.openxmlformats.org/officeDocument/2006/relationships/image" Target="../media/image82.jpg"/><Relationship Id="rId9" Type="http://schemas.openxmlformats.org/officeDocument/2006/relationships/image" Target="../media/image83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hyperlink" Target="http://www.statista.com/chart/21652/countries-with-armed-clashes-reported/" TargetMode="External"/><Relationship Id="rId8" Type="http://schemas.openxmlformats.org/officeDocument/2006/relationships/hyperlink" Target="https://africa.businessinsider.com/local/lifestyle/top-10-poorest-countries-in-africa-in-2021/qrsbhj9" TargetMode="External"/><Relationship Id="rId9" Type="http://schemas.openxmlformats.org/officeDocument/2006/relationships/hyperlink" Target="https://www.dailymaverick.co.za/article/2020-03-02-what-is-the-future-of-poverty-in-africa/" TargetMode="External"/><Relationship Id="rId10" Type="http://schemas.openxmlformats.org/officeDocument/2006/relationships/hyperlink" Target="https://repositorio.cepal.org/bitstream/handle/11362/47808/S2100656_pt.pdf?sequence=1&amp;isAllowed=y" TargetMode="External"/><Relationship Id="rId11" Type="http://schemas.openxmlformats.org/officeDocument/2006/relationships/hyperlink" Target="https://repositorio.cepal.org/bitstream/handle/11362/47913/S2200418_en.pdf?sequence=3&amp;isAllowed=y" TargetMode="Externa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hyperlink" Target="https://doi.org/10.1016/j.gfs.2022.100634" TargetMode="External"/><Relationship Id="rId8" Type="http://schemas.openxmlformats.org/officeDocument/2006/relationships/hyperlink" Target="https://www.statista.com/topics/7928/demographics-of-africa/#dossierKeyfigures" TargetMode="External"/><Relationship Id="rId9" Type="http://schemas.openxmlformats.org/officeDocument/2006/relationships/hyperlink" Target="https://markrank.wpengine.com/wp-content/uploads/2017/03/Confronting-Poverty-Module-9.pdf/" TargetMode="External"/><Relationship Id="rId10" Type="http://schemas.openxmlformats.org/officeDocument/2006/relationships/hyperlink" Target="https://www.un.org/sustainabledevelopment/poverty/" TargetMode="External"/><Relationship Id="rId11" Type="http://schemas.openxmlformats.org/officeDocument/2006/relationships/hyperlink" Target="https://unstats.un.org/sdgs/report/2022/" TargetMode="Externa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12.jpg"/><Relationship Id="rId8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14.png"/><Relationship Id="rId8" Type="http://schemas.openxmlformats.org/officeDocument/2006/relationships/image" Target="../media/image15.jpg"/><Relationship Id="rId9" Type="http://schemas.openxmlformats.org/officeDocument/2006/relationships/image" Target="../media/image1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19.jpg"/><Relationship Id="rId10" Type="http://schemas.openxmlformats.org/officeDocument/2006/relationships/image" Target="../media/image20.jpg"/><Relationship Id="rId11" Type="http://schemas.openxmlformats.org/officeDocument/2006/relationships/image" Target="../media/image21.jpg"/><Relationship Id="rId12" Type="http://schemas.openxmlformats.org/officeDocument/2006/relationships/image" Target="../media/image22.jpg"/><Relationship Id="rId13" Type="http://schemas.openxmlformats.org/officeDocument/2006/relationships/image" Target="../media/image23.jpg"/><Relationship Id="rId14" Type="http://schemas.openxmlformats.org/officeDocument/2006/relationships/image" Target="../media/image24.jpg"/><Relationship Id="rId15" Type="http://schemas.openxmlformats.org/officeDocument/2006/relationships/image" Target="../media/image25.jpg"/><Relationship Id="rId16" Type="http://schemas.openxmlformats.org/officeDocument/2006/relationships/image" Target="../media/image26.jpg"/><Relationship Id="rId17" Type="http://schemas.openxmlformats.org/officeDocument/2006/relationships/image" Target="../media/image27.jpg"/><Relationship Id="rId18" Type="http://schemas.openxmlformats.org/officeDocument/2006/relationships/image" Target="../media/image28.jpg"/><Relationship Id="rId19" Type="http://schemas.openxmlformats.org/officeDocument/2006/relationships/image" Target="../media/image29.jpg"/><Relationship Id="rId20" Type="http://schemas.openxmlformats.org/officeDocument/2006/relationships/image" Target="../media/image30.jpg"/><Relationship Id="rId21" Type="http://schemas.openxmlformats.org/officeDocument/2006/relationships/image" Target="../media/image31.jpg"/><Relationship Id="rId22" Type="http://schemas.openxmlformats.org/officeDocument/2006/relationships/image" Target="../media/image32.jpg"/><Relationship Id="rId23" Type="http://schemas.openxmlformats.org/officeDocument/2006/relationships/image" Target="../media/image3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9570" y="1754123"/>
            <a:ext cx="2871976" cy="288271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41173" y="2022091"/>
            <a:ext cx="5930265" cy="1988185"/>
          </a:xfrm>
          <a:prstGeom prst="rect"/>
        </p:spPr>
        <p:txBody>
          <a:bodyPr wrap="square" lIns="0" tIns="1200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dirty="0" sz="4800" spc="-10" b="1">
                <a:latin typeface="Calibri"/>
                <a:cs typeface="Calibri"/>
              </a:rPr>
              <a:t>Erradicação</a:t>
            </a:r>
            <a:r>
              <a:rPr dirty="0" sz="4800" spc="-90" b="1">
                <a:latin typeface="Calibri"/>
                <a:cs typeface="Calibri"/>
              </a:rPr>
              <a:t> </a:t>
            </a:r>
            <a:r>
              <a:rPr dirty="0" sz="4800" b="1">
                <a:latin typeface="Calibri"/>
                <a:cs typeface="Calibri"/>
              </a:rPr>
              <a:t>da</a:t>
            </a:r>
            <a:r>
              <a:rPr dirty="0" sz="4800" spc="-140" b="1">
                <a:latin typeface="Calibri"/>
                <a:cs typeface="Calibri"/>
              </a:rPr>
              <a:t> </a:t>
            </a:r>
            <a:r>
              <a:rPr dirty="0" sz="4800" spc="-10" b="1">
                <a:latin typeface="Calibri"/>
                <a:cs typeface="Calibri"/>
              </a:rPr>
              <a:t>Pobreza</a:t>
            </a:r>
            <a:endParaRPr sz="4800">
              <a:latin typeface="Calibri"/>
              <a:cs typeface="Calibri"/>
            </a:endParaRPr>
          </a:p>
          <a:p>
            <a:pPr marL="12700" marR="5080">
              <a:lnSpc>
                <a:spcPts val="3890"/>
              </a:lnSpc>
              <a:spcBef>
                <a:spcPts val="1125"/>
              </a:spcBef>
            </a:pPr>
            <a:r>
              <a:rPr dirty="0" sz="3600">
                <a:latin typeface="Calibri"/>
                <a:cs typeface="Calibri"/>
              </a:rPr>
              <a:t>Erradicar</a:t>
            </a:r>
            <a:r>
              <a:rPr dirty="0" sz="3600" spc="-1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</a:t>
            </a:r>
            <a:r>
              <a:rPr dirty="0" sz="3600" spc="-7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pobreza</a:t>
            </a:r>
            <a:r>
              <a:rPr dirty="0" sz="3600" spc="-1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em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todas</a:t>
            </a:r>
            <a:r>
              <a:rPr dirty="0" sz="3600" spc="-85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as </a:t>
            </a:r>
            <a:r>
              <a:rPr dirty="0" sz="3600">
                <a:latin typeface="Calibri"/>
                <a:cs typeface="Calibri"/>
              </a:rPr>
              <a:t>formas</a:t>
            </a:r>
            <a:r>
              <a:rPr dirty="0" sz="3600" spc="-6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e</a:t>
            </a:r>
            <a:r>
              <a:rPr dirty="0" sz="3600" spc="-6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em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todos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os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lugares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804723" y="5133906"/>
            <a:ext cx="8820150" cy="123634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ctr"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b="1">
                <a:latin typeface="Calibri"/>
                <a:cs typeface="Calibri"/>
              </a:rPr>
              <a:t>Digital</a:t>
            </a:r>
            <a:r>
              <a:rPr dirty="0" sz="3200" spc="-114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Introduction</a:t>
            </a:r>
            <a:r>
              <a:rPr dirty="0" sz="3200" spc="-1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to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the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Sustainable</a:t>
            </a:r>
            <a:r>
              <a:rPr dirty="0" sz="3200" spc="-11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Development </a:t>
            </a:r>
            <a:r>
              <a:rPr dirty="0" sz="3200" b="1">
                <a:latin typeface="Calibri"/>
                <a:cs typeface="Calibri"/>
              </a:rPr>
              <a:t>Goals</a:t>
            </a:r>
            <a:r>
              <a:rPr dirty="0" sz="3200" spc="-7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in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Higher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Education</a:t>
            </a:r>
            <a:r>
              <a:rPr dirty="0" sz="3200" spc="-9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Teaching</a:t>
            </a:r>
            <a:endParaRPr sz="3200">
              <a:latin typeface="Calibri"/>
              <a:cs typeface="Calibri"/>
            </a:endParaRPr>
          </a:p>
          <a:p>
            <a:pPr algn="ctr" marL="635">
              <a:lnSpc>
                <a:spcPts val="2175"/>
              </a:lnSpc>
            </a:pPr>
            <a:r>
              <a:rPr dirty="0" sz="2000" b="1">
                <a:latin typeface="Calibri"/>
                <a:cs typeface="Calibri"/>
              </a:rPr>
              <a:t>Regional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Aspects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Implementing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SDGs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from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Brazil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South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Africa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36096" y="2141916"/>
            <a:ext cx="8263890" cy="93980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redução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pobreza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acompanhada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vários</a:t>
            </a:r>
            <a:r>
              <a:rPr dirty="0" sz="2000" spc="28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impactos</a:t>
            </a:r>
            <a:r>
              <a:rPr dirty="0" sz="2000" spc="2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sociais</a:t>
            </a:r>
            <a:r>
              <a:rPr dirty="0" sz="2000" spc="2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positivos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refletem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numa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sociedade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mais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inclusiva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igualitária,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implica: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6096" y="3470773"/>
            <a:ext cx="8267065" cy="2473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20000"/>
              </a:lnSpc>
              <a:spcBef>
                <a:spcPts val="95"/>
              </a:spcBef>
              <a:buFont typeface="Arial MT"/>
              <a:buChar char="•"/>
              <a:tabLst>
                <a:tab pos="12700" algn="l"/>
                <a:tab pos="469265" algn="l"/>
              </a:tabLst>
            </a:pP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Melhor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acesso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alimentos,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pessoas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bem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nutridas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melhores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padrões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vida,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bens,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educação,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saneamento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higiene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saúde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(UNDPHD,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2019).</a:t>
            </a:r>
            <a:endParaRPr sz="2000">
              <a:latin typeface="Calibri"/>
              <a:cs typeface="Calibri"/>
            </a:endParaRPr>
          </a:p>
          <a:p>
            <a:pPr marL="12700" marR="5080" indent="-635">
              <a:lnSpc>
                <a:spcPct val="120000"/>
              </a:lnSpc>
              <a:spcBef>
                <a:spcPts val="1000"/>
              </a:spcBef>
              <a:buFont typeface="Arial MT"/>
              <a:buChar char="•"/>
              <a:tabLst>
                <a:tab pos="12700" algn="l"/>
                <a:tab pos="469265" algn="l"/>
                <a:tab pos="1551305" algn="l"/>
                <a:tab pos="2061845" algn="l"/>
                <a:tab pos="2793365" algn="l"/>
                <a:tab pos="3197225" algn="l"/>
                <a:tab pos="3957954" algn="l"/>
                <a:tab pos="4227830" algn="l"/>
                <a:tab pos="5302250" algn="l"/>
                <a:tab pos="5701665" algn="l"/>
                <a:tab pos="7023100" algn="l"/>
                <a:tab pos="7426959" algn="l"/>
                <a:tab pos="7999730" algn="l"/>
              </a:tabLst>
            </a:pP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Melhoria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dos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níveis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de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saúde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aumento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da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expectativa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de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vida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>
                <a:latin typeface="Calibri"/>
                <a:cs typeface="Calibri"/>
              </a:rPr>
              <a:t>população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(OMS,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2018).</a:t>
            </a:r>
            <a:endParaRPr sz="2000">
              <a:latin typeface="Calibri"/>
              <a:cs typeface="Calibri"/>
            </a:endParaRPr>
          </a:p>
          <a:p>
            <a:pPr marL="12700" marR="6985" indent="-635">
              <a:lnSpc>
                <a:spcPct val="120000"/>
              </a:lnSpc>
              <a:spcBef>
                <a:spcPts val="994"/>
              </a:spcBef>
              <a:buFont typeface="Arial MT"/>
              <a:buChar char="•"/>
              <a:tabLst>
                <a:tab pos="12700" algn="l"/>
                <a:tab pos="469265" algn="l"/>
                <a:tab pos="1127760" algn="l"/>
                <a:tab pos="1978025" algn="l"/>
                <a:tab pos="2261870" algn="l"/>
                <a:tab pos="3938270" algn="l"/>
                <a:tab pos="5497195" algn="l"/>
                <a:tab pos="5807075" algn="l"/>
                <a:tab pos="6948170" algn="l"/>
                <a:tab pos="8030209" algn="l"/>
              </a:tabLst>
            </a:pP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Mais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acesso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oportunidades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educacionais.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educação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aumenta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as </a:t>
            </a:r>
            <a:r>
              <a:rPr dirty="0" sz="2000">
                <a:latin typeface="Calibri"/>
                <a:cs typeface="Calibri"/>
              </a:rPr>
              <a:t>oportunidades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emprego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melhora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inclusão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social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bem-</a:t>
            </a:r>
            <a:r>
              <a:rPr dirty="0" sz="2000">
                <a:latin typeface="Calibri"/>
                <a:cs typeface="Calibri"/>
              </a:rPr>
              <a:t>estar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social.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849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dirty="0"/>
              <a:t>2.3</a:t>
            </a:r>
            <a:r>
              <a:rPr dirty="0" spc="-140"/>
              <a:t> </a:t>
            </a:r>
            <a:r>
              <a:rPr dirty="0" spc="-85"/>
              <a:t>Vantagens</a:t>
            </a:r>
            <a:r>
              <a:rPr dirty="0" spc="-140"/>
              <a:t> </a:t>
            </a:r>
            <a:r>
              <a:rPr dirty="0"/>
              <a:t>do</a:t>
            </a:r>
            <a:r>
              <a:rPr dirty="0" spc="-140"/>
              <a:t> </a:t>
            </a:r>
            <a:r>
              <a:rPr dirty="0"/>
              <a:t>ODS</a:t>
            </a:r>
            <a:r>
              <a:rPr dirty="0" spc="-155"/>
              <a:t> </a:t>
            </a:r>
            <a:r>
              <a:rPr dirty="0" spc="-50"/>
              <a:t>1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21824" y="3762950"/>
            <a:ext cx="2482896" cy="229601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601964" y="2297380"/>
            <a:ext cx="210058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"Um mundo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Calibri"/>
                <a:cs typeface="Calibri"/>
              </a:rPr>
              <a:t>sem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pobreza</a:t>
            </a:r>
            <a:r>
              <a:rPr dirty="0" sz="18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é</a:t>
            </a:r>
            <a:r>
              <a:rPr dirty="0" sz="18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um</a:t>
            </a:r>
            <a:r>
              <a:rPr dirty="0" sz="18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Calibri"/>
                <a:cs typeface="Calibri"/>
              </a:rPr>
              <a:t>lugar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melhor,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mais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seguro</a:t>
            </a:r>
            <a:r>
              <a:rPr dirty="0" sz="1800" spc="-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mais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justo</a:t>
            </a:r>
            <a:r>
              <a:rPr dirty="0" sz="18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viver"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8904" y="2057384"/>
            <a:ext cx="10862945" cy="461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55" indent="567055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579755" algn="l"/>
              </a:tabLst>
            </a:pPr>
            <a:r>
              <a:rPr dirty="0" sz="2300">
                <a:latin typeface="Calibri"/>
                <a:cs typeface="Calibri"/>
              </a:rPr>
              <a:t>Embora</a:t>
            </a:r>
            <a:r>
              <a:rPr dirty="0" sz="2300" spc="28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seja</a:t>
            </a:r>
            <a:r>
              <a:rPr dirty="0" sz="2300" spc="28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difícil</a:t>
            </a:r>
            <a:r>
              <a:rPr dirty="0" sz="2300" spc="28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de</a:t>
            </a:r>
            <a:r>
              <a:rPr dirty="0" sz="2300" spc="28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reconhecer,</a:t>
            </a:r>
            <a:r>
              <a:rPr dirty="0" sz="2300" spc="285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</a:t>
            </a:r>
            <a:r>
              <a:rPr dirty="0" sz="2300" spc="28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pobreza</a:t>
            </a:r>
            <a:r>
              <a:rPr dirty="0" sz="2300" spc="28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afeta</a:t>
            </a:r>
            <a:r>
              <a:rPr dirty="0" sz="2300" spc="28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a</a:t>
            </a:r>
            <a:r>
              <a:rPr dirty="0" sz="2300" spc="28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todos</a:t>
            </a:r>
            <a:r>
              <a:rPr dirty="0" sz="2300" spc="29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nós,</a:t>
            </a:r>
            <a:r>
              <a:rPr dirty="0" sz="2300" spc="28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individualmente</a:t>
            </a:r>
            <a:r>
              <a:rPr dirty="0" sz="2300" spc="295" b="1">
                <a:latin typeface="Calibri"/>
                <a:cs typeface="Calibri"/>
              </a:rPr>
              <a:t> </a:t>
            </a:r>
            <a:r>
              <a:rPr dirty="0" sz="2300" spc="-50" b="1">
                <a:latin typeface="Calibri"/>
                <a:cs typeface="Calibri"/>
              </a:rPr>
              <a:t>e </a:t>
            </a:r>
            <a:r>
              <a:rPr dirty="0" sz="2300" b="1">
                <a:latin typeface="Calibri"/>
                <a:cs typeface="Calibri"/>
              </a:rPr>
              <a:t>como</a:t>
            </a:r>
            <a:r>
              <a:rPr dirty="0" sz="2300" spc="-1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nação.</a:t>
            </a:r>
            <a:endParaRPr sz="2300">
              <a:latin typeface="Calibri"/>
              <a:cs typeface="Calibri"/>
            </a:endParaRPr>
          </a:p>
          <a:p>
            <a:pPr algn="just" marL="12700" marR="5080" indent="-635">
              <a:lnSpc>
                <a:spcPct val="120000"/>
              </a:lnSpc>
              <a:spcBef>
                <a:spcPts val="994"/>
              </a:spcBef>
              <a:buFont typeface="Arial MT"/>
              <a:buChar char="•"/>
              <a:tabLst>
                <a:tab pos="12700" algn="l"/>
                <a:tab pos="467995" algn="l"/>
              </a:tabLst>
            </a:pPr>
            <a:r>
              <a:rPr dirty="0" sz="2300">
                <a:latin typeface="Calibri"/>
                <a:cs typeface="Calibri"/>
              </a:rPr>
              <a:t>	</a:t>
            </a:r>
            <a:r>
              <a:rPr dirty="0" sz="2300">
                <a:latin typeface="Calibri"/>
                <a:cs typeface="Calibri"/>
              </a:rPr>
              <a:t>A</a:t>
            </a:r>
            <a:r>
              <a:rPr dirty="0" sz="2300" spc="1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pobreza</a:t>
            </a:r>
            <a:r>
              <a:rPr dirty="0" sz="2300" spc="1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impõe</a:t>
            </a:r>
            <a:r>
              <a:rPr dirty="0" sz="2300" spc="1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enormes</a:t>
            </a:r>
            <a:r>
              <a:rPr dirty="0" sz="2300" spc="1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custos</a:t>
            </a:r>
            <a:r>
              <a:rPr dirty="0" sz="2300" spc="17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econômicos,</a:t>
            </a:r>
            <a:r>
              <a:rPr dirty="0" sz="2300" spc="16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sociais</a:t>
            </a:r>
            <a:r>
              <a:rPr dirty="0" sz="2300" spc="1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1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psicológicos</a:t>
            </a:r>
            <a:r>
              <a:rPr dirty="0" sz="2300" spc="1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também</a:t>
            </a:r>
            <a:r>
              <a:rPr dirty="0" sz="2300" spc="1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</a:t>
            </a:r>
            <a:r>
              <a:rPr dirty="0" sz="2300" spc="145">
                <a:latin typeface="Calibri"/>
                <a:cs typeface="Calibri"/>
              </a:rPr>
              <a:t> </a:t>
            </a:r>
            <a:r>
              <a:rPr dirty="0" sz="2300" spc="-20">
                <a:latin typeface="Calibri"/>
                <a:cs typeface="Calibri"/>
              </a:rPr>
              <a:t>quem </a:t>
            </a:r>
            <a:r>
              <a:rPr dirty="0" sz="2300">
                <a:latin typeface="Calibri"/>
                <a:cs typeface="Calibri"/>
              </a:rPr>
              <a:t>não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se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encontra</a:t>
            </a:r>
            <a:r>
              <a:rPr dirty="0" sz="2300" spc="-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em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situação</a:t>
            </a:r>
            <a:r>
              <a:rPr dirty="0" sz="2300" spc="-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de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pobreza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(Confronting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Poverty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Guide,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s.d.).</a:t>
            </a:r>
            <a:endParaRPr sz="2300">
              <a:latin typeface="Calibri"/>
              <a:cs typeface="Calibri"/>
            </a:endParaRPr>
          </a:p>
          <a:p>
            <a:pPr algn="just" marL="12700" marR="6985" indent="-635">
              <a:lnSpc>
                <a:spcPct val="120000"/>
              </a:lnSpc>
              <a:spcBef>
                <a:spcPts val="1005"/>
              </a:spcBef>
              <a:buFont typeface="Arial MT"/>
              <a:buChar char="•"/>
              <a:tabLst>
                <a:tab pos="12700" algn="l"/>
                <a:tab pos="467995" algn="l"/>
              </a:tabLst>
            </a:pPr>
            <a:r>
              <a:rPr dirty="0" sz="2300">
                <a:latin typeface="Calibri"/>
                <a:cs typeface="Calibri"/>
              </a:rPr>
              <a:t>	</a:t>
            </a:r>
            <a:r>
              <a:rPr dirty="0" sz="2300">
                <a:latin typeface="Calibri"/>
                <a:cs typeface="Calibri"/>
              </a:rPr>
              <a:t>Sem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crescimento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econômico,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desigualdade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aumenta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2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mina</a:t>
            </a:r>
            <a:r>
              <a:rPr dirty="0" sz="2300" spc="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</a:t>
            </a:r>
            <a:r>
              <a:rPr dirty="0" sz="2300" spc="1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coesão</a:t>
            </a:r>
            <a:r>
              <a:rPr dirty="0" sz="2300" spc="2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social,</a:t>
            </a:r>
            <a:r>
              <a:rPr dirty="0" sz="2300" spc="1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gerando </a:t>
            </a:r>
            <a:r>
              <a:rPr dirty="0" sz="2300">
                <a:latin typeface="Calibri"/>
                <a:cs typeface="Calibri"/>
              </a:rPr>
              <a:t>tensões</a:t>
            </a:r>
            <a:r>
              <a:rPr dirty="0" sz="2300" spc="1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políticas</a:t>
            </a:r>
            <a:r>
              <a:rPr dirty="0" sz="2300" spc="1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1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sociais</a:t>
            </a:r>
            <a:r>
              <a:rPr dirty="0" sz="2300" spc="1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e,</a:t>
            </a:r>
            <a:r>
              <a:rPr dirty="0" sz="2300" spc="1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em</a:t>
            </a:r>
            <a:r>
              <a:rPr dirty="0" sz="2300" spc="1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algumas</a:t>
            </a:r>
            <a:r>
              <a:rPr dirty="0" sz="2300" spc="1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circunstâncias,</a:t>
            </a:r>
            <a:r>
              <a:rPr dirty="0" sz="2300" spc="1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gerando</a:t>
            </a:r>
            <a:r>
              <a:rPr dirty="0" sz="2300" spc="1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instabilidade</a:t>
            </a:r>
            <a:r>
              <a:rPr dirty="0" sz="2300" spc="1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15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conflitos </a:t>
            </a:r>
            <a:r>
              <a:rPr dirty="0" sz="2300">
                <a:latin typeface="Calibri"/>
                <a:cs typeface="Calibri"/>
              </a:rPr>
              <a:t>(ONU,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2020).</a:t>
            </a:r>
            <a:endParaRPr sz="2300">
              <a:latin typeface="Calibri"/>
              <a:cs typeface="Calibri"/>
            </a:endParaRPr>
          </a:p>
          <a:p>
            <a:pPr algn="just" marL="12700" marR="6985" indent="455930">
              <a:lnSpc>
                <a:spcPct val="120000"/>
              </a:lnSpc>
              <a:spcBef>
                <a:spcPts val="994"/>
              </a:spcBef>
              <a:buFont typeface="Arial MT"/>
              <a:buChar char="•"/>
              <a:tabLst>
                <a:tab pos="468630" algn="l"/>
              </a:tabLst>
            </a:pPr>
            <a:r>
              <a:rPr dirty="0" sz="2300">
                <a:latin typeface="Calibri"/>
                <a:cs typeface="Calibri"/>
              </a:rPr>
              <a:t>A</a:t>
            </a:r>
            <a:r>
              <a:rPr dirty="0" sz="2300" spc="22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pobreza</a:t>
            </a:r>
            <a:r>
              <a:rPr dirty="0" sz="2300" spc="22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infantil</a:t>
            </a:r>
            <a:r>
              <a:rPr dirty="0" sz="2300" spc="22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aumenta</a:t>
            </a:r>
            <a:r>
              <a:rPr dirty="0" sz="2300" spc="22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os</a:t>
            </a:r>
            <a:r>
              <a:rPr dirty="0" sz="2300" spc="22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custos</a:t>
            </a:r>
            <a:r>
              <a:rPr dirty="0" sz="2300" spc="2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de</a:t>
            </a:r>
            <a:r>
              <a:rPr dirty="0" sz="2300" spc="229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saúde,</a:t>
            </a:r>
            <a:r>
              <a:rPr dirty="0" sz="2300" spc="22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os</a:t>
            </a:r>
            <a:r>
              <a:rPr dirty="0" sz="2300" spc="22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custos</a:t>
            </a:r>
            <a:r>
              <a:rPr dirty="0" sz="2300" spc="2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do</a:t>
            </a:r>
            <a:r>
              <a:rPr dirty="0" sz="2300" spc="2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combate</a:t>
            </a:r>
            <a:r>
              <a:rPr dirty="0" sz="2300" spc="229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ao</a:t>
            </a:r>
            <a:r>
              <a:rPr dirty="0" sz="2300" spc="22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crime</a:t>
            </a:r>
            <a:r>
              <a:rPr dirty="0" sz="2300" spc="229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229">
                <a:latin typeface="Calibri"/>
                <a:cs typeface="Calibri"/>
              </a:rPr>
              <a:t> </a:t>
            </a:r>
            <a:r>
              <a:rPr dirty="0" sz="2300" spc="-25">
                <a:latin typeface="Calibri"/>
                <a:cs typeface="Calibri"/>
              </a:rPr>
              <a:t>os </a:t>
            </a:r>
            <a:r>
              <a:rPr dirty="0" sz="2300">
                <a:latin typeface="Calibri"/>
                <a:cs typeface="Calibri"/>
              </a:rPr>
              <a:t>custos</a:t>
            </a:r>
            <a:r>
              <a:rPr dirty="0" sz="2300" spc="3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associados</a:t>
            </a:r>
            <a:r>
              <a:rPr dirty="0" sz="2300" spc="3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à</a:t>
            </a:r>
            <a:r>
              <a:rPr dirty="0" sz="2300" spc="3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redução</a:t>
            </a:r>
            <a:r>
              <a:rPr dirty="0" sz="2300" spc="3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da</a:t>
            </a:r>
            <a:r>
              <a:rPr dirty="0" sz="2300" spc="3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produtividade</a:t>
            </a:r>
            <a:r>
              <a:rPr dirty="0" sz="2300" spc="3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3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da</a:t>
            </a:r>
            <a:r>
              <a:rPr dirty="0" sz="2300" spc="33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produção</a:t>
            </a:r>
            <a:r>
              <a:rPr dirty="0" sz="2300" spc="33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econômica</a:t>
            </a:r>
            <a:r>
              <a:rPr dirty="0" sz="2300" spc="3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(Holzer,</a:t>
            </a:r>
            <a:r>
              <a:rPr dirty="0" sz="2300" spc="33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2008; </a:t>
            </a:r>
            <a:r>
              <a:rPr dirty="0" sz="2300">
                <a:latin typeface="Calibri"/>
                <a:cs typeface="Calibri"/>
              </a:rPr>
              <a:t>McLaughlin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</a:t>
            </a:r>
            <a:r>
              <a:rPr dirty="0" sz="2300" spc="-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Rank,</a:t>
            </a:r>
            <a:r>
              <a:rPr dirty="0" sz="2300" spc="-3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2018).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0398" y="1093224"/>
            <a:ext cx="52666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2.3</a:t>
            </a:r>
            <a:r>
              <a:rPr dirty="0" spc="-140"/>
              <a:t> </a:t>
            </a:r>
            <a:r>
              <a:rPr dirty="0" spc="-85"/>
              <a:t>Vantagens</a:t>
            </a:r>
            <a:r>
              <a:rPr dirty="0" spc="-140"/>
              <a:t> </a:t>
            </a:r>
            <a:r>
              <a:rPr dirty="0"/>
              <a:t>do</a:t>
            </a:r>
            <a:r>
              <a:rPr dirty="0" spc="-140"/>
              <a:t> </a:t>
            </a:r>
            <a:r>
              <a:rPr dirty="0"/>
              <a:t>ODS</a:t>
            </a:r>
            <a:r>
              <a:rPr dirty="0" spc="-155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2.4</a:t>
            </a:r>
            <a:r>
              <a:rPr dirty="0" spc="-170"/>
              <a:t> </a:t>
            </a:r>
            <a:r>
              <a:rPr dirty="0" spc="-25"/>
              <a:t>Desafios</a:t>
            </a:r>
            <a:r>
              <a:rPr dirty="0" spc="-160"/>
              <a:t> </a:t>
            </a:r>
            <a:r>
              <a:rPr dirty="0"/>
              <a:t>na</a:t>
            </a:r>
            <a:r>
              <a:rPr dirty="0" spc="-160"/>
              <a:t> </a:t>
            </a:r>
            <a:r>
              <a:rPr dirty="0" spc="-50"/>
              <a:t>implementação</a:t>
            </a:r>
            <a:r>
              <a:rPr dirty="0" spc="-165"/>
              <a:t> </a:t>
            </a:r>
            <a:r>
              <a:rPr dirty="0"/>
              <a:t>do</a:t>
            </a:r>
            <a:r>
              <a:rPr dirty="0" spc="-170"/>
              <a:t> </a:t>
            </a:r>
            <a:r>
              <a:rPr dirty="0"/>
              <a:t>ODS</a:t>
            </a:r>
            <a:r>
              <a:rPr dirty="0" spc="-170"/>
              <a:t> </a:t>
            </a:r>
            <a:r>
              <a:rPr dirty="0" spc="-50"/>
              <a:t>1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8314673" y="3724502"/>
            <a:ext cx="2929890" cy="1278255"/>
          </a:xfrm>
          <a:custGeom>
            <a:avLst/>
            <a:gdLst/>
            <a:ahLst/>
            <a:cxnLst/>
            <a:rect l="l" t="t" r="r" b="b"/>
            <a:pathLst>
              <a:path w="2929890" h="1278254">
                <a:moveTo>
                  <a:pt x="0" y="212991"/>
                </a:moveTo>
                <a:lnTo>
                  <a:pt x="5625" y="164152"/>
                </a:lnTo>
                <a:lnTo>
                  <a:pt x="21649" y="119319"/>
                </a:lnTo>
                <a:lnTo>
                  <a:pt x="46793" y="79772"/>
                </a:lnTo>
                <a:lnTo>
                  <a:pt x="79778" y="46789"/>
                </a:lnTo>
                <a:lnTo>
                  <a:pt x="119325" y="21647"/>
                </a:lnTo>
                <a:lnTo>
                  <a:pt x="164156" y="5624"/>
                </a:lnTo>
                <a:lnTo>
                  <a:pt x="212991" y="0"/>
                </a:lnTo>
                <a:lnTo>
                  <a:pt x="2716631" y="0"/>
                </a:lnTo>
                <a:lnTo>
                  <a:pt x="2765471" y="5624"/>
                </a:lnTo>
                <a:lnTo>
                  <a:pt x="2810305" y="21647"/>
                </a:lnTo>
                <a:lnTo>
                  <a:pt x="2849855" y="46789"/>
                </a:lnTo>
                <a:lnTo>
                  <a:pt x="2882841" y="79772"/>
                </a:lnTo>
                <a:lnTo>
                  <a:pt x="2907986" y="119319"/>
                </a:lnTo>
                <a:lnTo>
                  <a:pt x="2924010" y="164152"/>
                </a:lnTo>
                <a:lnTo>
                  <a:pt x="2929636" y="212991"/>
                </a:lnTo>
                <a:lnTo>
                  <a:pt x="2929636" y="1064958"/>
                </a:lnTo>
                <a:lnTo>
                  <a:pt x="2924010" y="1113794"/>
                </a:lnTo>
                <a:lnTo>
                  <a:pt x="2907986" y="1158624"/>
                </a:lnTo>
                <a:lnTo>
                  <a:pt x="2882841" y="1198171"/>
                </a:lnTo>
                <a:lnTo>
                  <a:pt x="2849855" y="1231156"/>
                </a:lnTo>
                <a:lnTo>
                  <a:pt x="2810305" y="1256300"/>
                </a:lnTo>
                <a:lnTo>
                  <a:pt x="2765471" y="1272324"/>
                </a:lnTo>
                <a:lnTo>
                  <a:pt x="2716631" y="1277950"/>
                </a:lnTo>
                <a:lnTo>
                  <a:pt x="212991" y="1277950"/>
                </a:lnTo>
                <a:lnTo>
                  <a:pt x="164156" y="1272324"/>
                </a:lnTo>
                <a:lnTo>
                  <a:pt x="119325" y="1256300"/>
                </a:lnTo>
                <a:lnTo>
                  <a:pt x="79778" y="1231156"/>
                </a:lnTo>
                <a:lnTo>
                  <a:pt x="46793" y="1198171"/>
                </a:lnTo>
                <a:lnTo>
                  <a:pt x="21649" y="1158624"/>
                </a:lnTo>
                <a:lnTo>
                  <a:pt x="5625" y="1113794"/>
                </a:lnTo>
                <a:lnTo>
                  <a:pt x="0" y="1064958"/>
                </a:lnTo>
                <a:lnTo>
                  <a:pt x="0" y="212991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565946" y="3728984"/>
            <a:ext cx="242633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Investimentos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em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educação, </a:t>
            </a:r>
            <a:r>
              <a:rPr dirty="0" sz="1600" spc="-10">
                <a:latin typeface="Calibri"/>
                <a:cs typeface="Calibri"/>
              </a:rPr>
              <a:t>resultando </a:t>
            </a:r>
            <a:r>
              <a:rPr dirty="0" sz="1600">
                <a:latin typeface="Calibri"/>
                <a:cs typeface="Calibri"/>
              </a:rPr>
              <a:t>em</a:t>
            </a:r>
            <a:r>
              <a:rPr dirty="0" sz="1600" spc="-20">
                <a:latin typeface="Calibri"/>
                <a:cs typeface="Calibri"/>
              </a:rPr>
              <a:t> mais </a:t>
            </a:r>
            <a:r>
              <a:rPr dirty="0" sz="1600">
                <a:latin typeface="Calibri"/>
                <a:cs typeface="Calibri"/>
              </a:rPr>
              <a:t>oportunidades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emprego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e </a:t>
            </a:r>
            <a:r>
              <a:rPr dirty="0" sz="1600">
                <a:latin typeface="Calibri"/>
                <a:cs typeface="Calibri"/>
              </a:rPr>
              <a:t>melhoria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inclusão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social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e </a:t>
            </a:r>
            <a:r>
              <a:rPr dirty="0" sz="1600" spc="-10">
                <a:latin typeface="Calibri"/>
                <a:cs typeface="Calibri"/>
              </a:rPr>
              <a:t>bem-</a:t>
            </a:r>
            <a:r>
              <a:rPr dirty="0" sz="1600">
                <a:latin typeface="Calibri"/>
                <a:cs typeface="Calibri"/>
              </a:rPr>
              <a:t>estar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social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59395" y="2207422"/>
            <a:ext cx="5859145" cy="1340485"/>
          </a:xfrm>
          <a:custGeom>
            <a:avLst/>
            <a:gdLst/>
            <a:ahLst/>
            <a:cxnLst/>
            <a:rect l="l" t="t" r="r" b="b"/>
            <a:pathLst>
              <a:path w="5859145" h="1340485">
                <a:moveTo>
                  <a:pt x="0" y="223354"/>
                </a:moveTo>
                <a:lnTo>
                  <a:pt x="4537" y="178341"/>
                </a:lnTo>
                <a:lnTo>
                  <a:pt x="17552" y="136415"/>
                </a:lnTo>
                <a:lnTo>
                  <a:pt x="38145" y="98475"/>
                </a:lnTo>
                <a:lnTo>
                  <a:pt x="65419" y="65419"/>
                </a:lnTo>
                <a:lnTo>
                  <a:pt x="98475" y="38145"/>
                </a:lnTo>
                <a:lnTo>
                  <a:pt x="136415" y="17552"/>
                </a:lnTo>
                <a:lnTo>
                  <a:pt x="178341" y="4537"/>
                </a:lnTo>
                <a:lnTo>
                  <a:pt x="223354" y="0"/>
                </a:lnTo>
                <a:lnTo>
                  <a:pt x="5635663" y="0"/>
                </a:lnTo>
                <a:lnTo>
                  <a:pt x="5680676" y="4537"/>
                </a:lnTo>
                <a:lnTo>
                  <a:pt x="5722602" y="17552"/>
                </a:lnTo>
                <a:lnTo>
                  <a:pt x="5760542" y="38145"/>
                </a:lnTo>
                <a:lnTo>
                  <a:pt x="5793598" y="65419"/>
                </a:lnTo>
                <a:lnTo>
                  <a:pt x="5820872" y="98475"/>
                </a:lnTo>
                <a:lnTo>
                  <a:pt x="5841465" y="136415"/>
                </a:lnTo>
                <a:lnTo>
                  <a:pt x="5854480" y="178341"/>
                </a:lnTo>
                <a:lnTo>
                  <a:pt x="5859018" y="223354"/>
                </a:lnTo>
                <a:lnTo>
                  <a:pt x="5859018" y="1116761"/>
                </a:lnTo>
                <a:lnTo>
                  <a:pt x="5854480" y="1161779"/>
                </a:lnTo>
                <a:lnTo>
                  <a:pt x="5841465" y="1203708"/>
                </a:lnTo>
                <a:lnTo>
                  <a:pt x="5820872" y="1241651"/>
                </a:lnTo>
                <a:lnTo>
                  <a:pt x="5793598" y="1274708"/>
                </a:lnTo>
                <a:lnTo>
                  <a:pt x="5760542" y="1301983"/>
                </a:lnTo>
                <a:lnTo>
                  <a:pt x="5722602" y="1322576"/>
                </a:lnTo>
                <a:lnTo>
                  <a:pt x="5680676" y="1335591"/>
                </a:lnTo>
                <a:lnTo>
                  <a:pt x="5635663" y="1340129"/>
                </a:lnTo>
                <a:lnTo>
                  <a:pt x="223354" y="1340129"/>
                </a:lnTo>
                <a:lnTo>
                  <a:pt x="178341" y="1335591"/>
                </a:lnTo>
                <a:lnTo>
                  <a:pt x="136415" y="1322576"/>
                </a:lnTo>
                <a:lnTo>
                  <a:pt x="98475" y="1301983"/>
                </a:lnTo>
                <a:lnTo>
                  <a:pt x="65419" y="1274708"/>
                </a:lnTo>
                <a:lnTo>
                  <a:pt x="38145" y="1241651"/>
                </a:lnTo>
                <a:lnTo>
                  <a:pt x="17552" y="1203708"/>
                </a:lnTo>
                <a:lnTo>
                  <a:pt x="4537" y="1161779"/>
                </a:lnTo>
                <a:lnTo>
                  <a:pt x="0" y="1116761"/>
                </a:lnTo>
                <a:lnTo>
                  <a:pt x="0" y="223354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22098" y="2486830"/>
            <a:ext cx="553339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necessidade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lidar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com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os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assentamentos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não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planejados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o </a:t>
            </a:r>
            <a:r>
              <a:rPr dirty="0" sz="1600" spc="-10">
                <a:latin typeface="Calibri"/>
                <a:cs typeface="Calibri"/>
              </a:rPr>
              <a:t>inevitável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aumento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pobreza, </a:t>
            </a:r>
            <a:r>
              <a:rPr dirty="0" sz="1600">
                <a:latin typeface="Calibri"/>
                <a:cs typeface="Calibri"/>
              </a:rPr>
              <a:t>devido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à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rápida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urbanização,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às </a:t>
            </a:r>
            <a:r>
              <a:rPr dirty="0" sz="1600" spc="-10">
                <a:latin typeface="Calibri"/>
                <a:cs typeface="Calibri"/>
              </a:rPr>
              <a:t>taxas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natalidade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status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social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aos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movimentos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migratórios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720118" y="2207423"/>
            <a:ext cx="4525645" cy="1347470"/>
          </a:xfrm>
          <a:custGeom>
            <a:avLst/>
            <a:gdLst/>
            <a:ahLst/>
            <a:cxnLst/>
            <a:rect l="l" t="t" r="r" b="b"/>
            <a:pathLst>
              <a:path w="4525645" h="1347470">
                <a:moveTo>
                  <a:pt x="0" y="224574"/>
                </a:moveTo>
                <a:lnTo>
                  <a:pt x="4562" y="179314"/>
                </a:lnTo>
                <a:lnTo>
                  <a:pt x="17648" y="137159"/>
                </a:lnTo>
                <a:lnTo>
                  <a:pt x="38353" y="99012"/>
                </a:lnTo>
                <a:lnTo>
                  <a:pt x="65776" y="65776"/>
                </a:lnTo>
                <a:lnTo>
                  <a:pt x="99012" y="38353"/>
                </a:lnTo>
                <a:lnTo>
                  <a:pt x="137160" y="17648"/>
                </a:lnTo>
                <a:lnTo>
                  <a:pt x="179314" y="4562"/>
                </a:lnTo>
                <a:lnTo>
                  <a:pt x="224574" y="0"/>
                </a:lnTo>
                <a:lnTo>
                  <a:pt x="4300943" y="0"/>
                </a:lnTo>
                <a:lnTo>
                  <a:pt x="4346203" y="4562"/>
                </a:lnTo>
                <a:lnTo>
                  <a:pt x="4388358" y="17648"/>
                </a:lnTo>
                <a:lnTo>
                  <a:pt x="4426505" y="38353"/>
                </a:lnTo>
                <a:lnTo>
                  <a:pt x="4459741" y="65776"/>
                </a:lnTo>
                <a:lnTo>
                  <a:pt x="4487164" y="99012"/>
                </a:lnTo>
                <a:lnTo>
                  <a:pt x="4507869" y="137159"/>
                </a:lnTo>
                <a:lnTo>
                  <a:pt x="4520955" y="179314"/>
                </a:lnTo>
                <a:lnTo>
                  <a:pt x="4525518" y="224574"/>
                </a:lnTo>
                <a:lnTo>
                  <a:pt x="4525518" y="1122870"/>
                </a:lnTo>
                <a:lnTo>
                  <a:pt x="4520955" y="1168129"/>
                </a:lnTo>
                <a:lnTo>
                  <a:pt x="4507869" y="1210284"/>
                </a:lnTo>
                <a:lnTo>
                  <a:pt x="4487164" y="1248431"/>
                </a:lnTo>
                <a:lnTo>
                  <a:pt x="4459741" y="1281668"/>
                </a:lnTo>
                <a:lnTo>
                  <a:pt x="4426505" y="1309090"/>
                </a:lnTo>
                <a:lnTo>
                  <a:pt x="4388358" y="1329796"/>
                </a:lnTo>
                <a:lnTo>
                  <a:pt x="4346203" y="1342882"/>
                </a:lnTo>
                <a:lnTo>
                  <a:pt x="4300943" y="1347444"/>
                </a:lnTo>
                <a:lnTo>
                  <a:pt x="224574" y="1347444"/>
                </a:lnTo>
                <a:lnTo>
                  <a:pt x="179314" y="1342882"/>
                </a:lnTo>
                <a:lnTo>
                  <a:pt x="137160" y="1329796"/>
                </a:lnTo>
                <a:lnTo>
                  <a:pt x="99012" y="1309090"/>
                </a:lnTo>
                <a:lnTo>
                  <a:pt x="65776" y="1281668"/>
                </a:lnTo>
                <a:lnTo>
                  <a:pt x="38353" y="1248431"/>
                </a:lnTo>
                <a:lnTo>
                  <a:pt x="17648" y="1210284"/>
                </a:lnTo>
                <a:lnTo>
                  <a:pt x="4562" y="1168129"/>
                </a:lnTo>
                <a:lnTo>
                  <a:pt x="0" y="1122870"/>
                </a:lnTo>
                <a:lnTo>
                  <a:pt x="0" y="224574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967293" y="2490492"/>
            <a:ext cx="4030979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Foco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em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insumos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agrícolas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redução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dos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níveis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fome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desnutrição</a:t>
            </a:r>
            <a:r>
              <a:rPr dirty="0" sz="1600">
                <a:latin typeface="Calibri"/>
                <a:cs typeface="Calibri"/>
              </a:rPr>
              <a:t>, </a:t>
            </a:r>
            <a:r>
              <a:rPr dirty="0" sz="1600" spc="-10">
                <a:latin typeface="Calibri"/>
                <a:cs typeface="Calibri"/>
              </a:rPr>
              <a:t>principalmente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entre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os </a:t>
            </a:r>
            <a:r>
              <a:rPr dirty="0" sz="1600">
                <a:latin typeface="Calibri"/>
                <a:cs typeface="Calibri"/>
              </a:rPr>
              <a:t>mais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pobres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vulneráveis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59395" y="3731413"/>
            <a:ext cx="4234815" cy="1282700"/>
          </a:xfrm>
          <a:custGeom>
            <a:avLst/>
            <a:gdLst/>
            <a:ahLst/>
            <a:cxnLst/>
            <a:rect l="l" t="t" r="r" b="b"/>
            <a:pathLst>
              <a:path w="4234815" h="1282700">
                <a:moveTo>
                  <a:pt x="0" y="213779"/>
                </a:moveTo>
                <a:lnTo>
                  <a:pt x="5645" y="164763"/>
                </a:lnTo>
                <a:lnTo>
                  <a:pt x="21727" y="119767"/>
                </a:lnTo>
                <a:lnTo>
                  <a:pt x="46963" y="80074"/>
                </a:lnTo>
                <a:lnTo>
                  <a:pt x="80069" y="46967"/>
                </a:lnTo>
                <a:lnTo>
                  <a:pt x="119762" y="21730"/>
                </a:lnTo>
                <a:lnTo>
                  <a:pt x="164759" y="5646"/>
                </a:lnTo>
                <a:lnTo>
                  <a:pt x="213779" y="0"/>
                </a:lnTo>
                <a:lnTo>
                  <a:pt x="4020604" y="0"/>
                </a:lnTo>
                <a:lnTo>
                  <a:pt x="4069619" y="5646"/>
                </a:lnTo>
                <a:lnTo>
                  <a:pt x="4114615" y="21730"/>
                </a:lnTo>
                <a:lnTo>
                  <a:pt x="4154308" y="46967"/>
                </a:lnTo>
                <a:lnTo>
                  <a:pt x="4187415" y="80074"/>
                </a:lnTo>
                <a:lnTo>
                  <a:pt x="4212653" y="119767"/>
                </a:lnTo>
                <a:lnTo>
                  <a:pt x="4228736" y="164763"/>
                </a:lnTo>
                <a:lnTo>
                  <a:pt x="4234383" y="213779"/>
                </a:lnTo>
                <a:lnTo>
                  <a:pt x="4234383" y="1068844"/>
                </a:lnTo>
                <a:lnTo>
                  <a:pt x="4228736" y="1117863"/>
                </a:lnTo>
                <a:lnTo>
                  <a:pt x="4212653" y="1162861"/>
                </a:lnTo>
                <a:lnTo>
                  <a:pt x="4187415" y="1202554"/>
                </a:lnTo>
                <a:lnTo>
                  <a:pt x="4154308" y="1235660"/>
                </a:lnTo>
                <a:lnTo>
                  <a:pt x="4114615" y="1260895"/>
                </a:lnTo>
                <a:lnTo>
                  <a:pt x="4069619" y="1276978"/>
                </a:lnTo>
                <a:lnTo>
                  <a:pt x="4020604" y="1282623"/>
                </a:lnTo>
                <a:lnTo>
                  <a:pt x="213779" y="1282623"/>
                </a:lnTo>
                <a:lnTo>
                  <a:pt x="164759" y="1276978"/>
                </a:lnTo>
                <a:lnTo>
                  <a:pt x="119762" y="1260895"/>
                </a:lnTo>
                <a:lnTo>
                  <a:pt x="80069" y="1235660"/>
                </a:lnTo>
                <a:lnTo>
                  <a:pt x="46963" y="1202554"/>
                </a:lnTo>
                <a:lnTo>
                  <a:pt x="21727" y="1162861"/>
                </a:lnTo>
                <a:lnTo>
                  <a:pt x="5645" y="1117863"/>
                </a:lnTo>
                <a:lnTo>
                  <a:pt x="0" y="1068844"/>
                </a:lnTo>
                <a:lnTo>
                  <a:pt x="0" y="213779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845135" y="3982074"/>
            <a:ext cx="386334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Investimentos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em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capital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humano</a:t>
            </a:r>
            <a:r>
              <a:rPr dirty="0" sz="1600">
                <a:latin typeface="Calibri"/>
                <a:cs typeface="Calibri"/>
              </a:rPr>
              <a:t>,</a:t>
            </a:r>
            <a:r>
              <a:rPr dirty="0" sz="1600" spc="-10">
                <a:latin typeface="Calibri"/>
                <a:cs typeface="Calibri"/>
              </a:rPr>
              <a:t> resultando </a:t>
            </a:r>
            <a:r>
              <a:rPr dirty="0" sz="1600">
                <a:latin typeface="Calibri"/>
                <a:cs typeface="Calibri"/>
              </a:rPr>
              <a:t>em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partos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seguros,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nutritição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capacidade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de </a:t>
            </a:r>
            <a:r>
              <a:rPr dirty="0" sz="1600" spc="-10">
                <a:latin typeface="Calibri"/>
                <a:cs typeface="Calibri"/>
              </a:rPr>
              <a:t>crescimento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saudável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crianças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5007880" y="3724489"/>
            <a:ext cx="3145790" cy="1278255"/>
          </a:xfrm>
          <a:custGeom>
            <a:avLst/>
            <a:gdLst/>
            <a:ahLst/>
            <a:cxnLst/>
            <a:rect l="l" t="t" r="r" b="b"/>
            <a:pathLst>
              <a:path w="3145790" h="1278254">
                <a:moveTo>
                  <a:pt x="0" y="213004"/>
                </a:moveTo>
                <a:lnTo>
                  <a:pt x="5625" y="164164"/>
                </a:lnTo>
                <a:lnTo>
                  <a:pt x="21649" y="119330"/>
                </a:lnTo>
                <a:lnTo>
                  <a:pt x="46794" y="79780"/>
                </a:lnTo>
                <a:lnTo>
                  <a:pt x="79780" y="46794"/>
                </a:lnTo>
                <a:lnTo>
                  <a:pt x="119330" y="21649"/>
                </a:lnTo>
                <a:lnTo>
                  <a:pt x="164164" y="5625"/>
                </a:lnTo>
                <a:lnTo>
                  <a:pt x="213004" y="0"/>
                </a:lnTo>
                <a:lnTo>
                  <a:pt x="2932290" y="0"/>
                </a:lnTo>
                <a:lnTo>
                  <a:pt x="2981130" y="5625"/>
                </a:lnTo>
                <a:lnTo>
                  <a:pt x="3025964" y="21649"/>
                </a:lnTo>
                <a:lnTo>
                  <a:pt x="3065514" y="46794"/>
                </a:lnTo>
                <a:lnTo>
                  <a:pt x="3098500" y="79780"/>
                </a:lnTo>
                <a:lnTo>
                  <a:pt x="3123644" y="119330"/>
                </a:lnTo>
                <a:lnTo>
                  <a:pt x="3139669" y="164164"/>
                </a:lnTo>
                <a:lnTo>
                  <a:pt x="3145294" y="213004"/>
                </a:lnTo>
                <a:lnTo>
                  <a:pt x="3145294" y="1064971"/>
                </a:lnTo>
                <a:lnTo>
                  <a:pt x="3139669" y="1113806"/>
                </a:lnTo>
                <a:lnTo>
                  <a:pt x="3123644" y="1158637"/>
                </a:lnTo>
                <a:lnTo>
                  <a:pt x="3098500" y="1198184"/>
                </a:lnTo>
                <a:lnTo>
                  <a:pt x="3065514" y="1231169"/>
                </a:lnTo>
                <a:lnTo>
                  <a:pt x="3025964" y="1256313"/>
                </a:lnTo>
                <a:lnTo>
                  <a:pt x="2981130" y="1272337"/>
                </a:lnTo>
                <a:lnTo>
                  <a:pt x="2932290" y="1277962"/>
                </a:lnTo>
                <a:lnTo>
                  <a:pt x="213004" y="1277962"/>
                </a:lnTo>
                <a:lnTo>
                  <a:pt x="164164" y="1272337"/>
                </a:lnTo>
                <a:lnTo>
                  <a:pt x="119330" y="1256313"/>
                </a:lnTo>
                <a:lnTo>
                  <a:pt x="79780" y="1231169"/>
                </a:lnTo>
                <a:lnTo>
                  <a:pt x="46794" y="1198184"/>
                </a:lnTo>
                <a:lnTo>
                  <a:pt x="21649" y="1158637"/>
                </a:lnTo>
                <a:lnTo>
                  <a:pt x="5625" y="1113806"/>
                </a:lnTo>
                <a:lnTo>
                  <a:pt x="0" y="1064971"/>
                </a:lnTo>
                <a:lnTo>
                  <a:pt x="0" y="213004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210262" y="3728982"/>
            <a:ext cx="274066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Assegurar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desenvolvimento </a:t>
            </a:r>
            <a:r>
              <a:rPr dirty="0" sz="1600" b="1">
                <a:latin typeface="Calibri"/>
                <a:cs typeface="Calibri"/>
              </a:rPr>
              <a:t>empresarial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crescimento </a:t>
            </a:r>
            <a:r>
              <a:rPr dirty="0" sz="1600" b="1">
                <a:latin typeface="Calibri"/>
                <a:cs typeface="Calibri"/>
              </a:rPr>
              <a:t>econômico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dê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oportunidade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empoderamento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às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pessoas pobres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59395" y="5241044"/>
            <a:ext cx="7512684" cy="1340485"/>
          </a:xfrm>
          <a:custGeom>
            <a:avLst/>
            <a:gdLst/>
            <a:ahLst/>
            <a:cxnLst/>
            <a:rect l="l" t="t" r="r" b="b"/>
            <a:pathLst>
              <a:path w="7512684" h="1340484">
                <a:moveTo>
                  <a:pt x="0" y="223354"/>
                </a:moveTo>
                <a:lnTo>
                  <a:pt x="4537" y="178341"/>
                </a:lnTo>
                <a:lnTo>
                  <a:pt x="17552" y="136415"/>
                </a:lnTo>
                <a:lnTo>
                  <a:pt x="38145" y="98475"/>
                </a:lnTo>
                <a:lnTo>
                  <a:pt x="65419" y="65419"/>
                </a:lnTo>
                <a:lnTo>
                  <a:pt x="98475" y="38145"/>
                </a:lnTo>
                <a:lnTo>
                  <a:pt x="136415" y="17552"/>
                </a:lnTo>
                <a:lnTo>
                  <a:pt x="178341" y="4537"/>
                </a:lnTo>
                <a:lnTo>
                  <a:pt x="223354" y="0"/>
                </a:lnTo>
                <a:lnTo>
                  <a:pt x="7289050" y="0"/>
                </a:lnTo>
                <a:lnTo>
                  <a:pt x="7334068" y="4537"/>
                </a:lnTo>
                <a:lnTo>
                  <a:pt x="7375997" y="17552"/>
                </a:lnTo>
                <a:lnTo>
                  <a:pt x="7413939" y="38145"/>
                </a:lnTo>
                <a:lnTo>
                  <a:pt x="7446997" y="65419"/>
                </a:lnTo>
                <a:lnTo>
                  <a:pt x="7474272" y="98475"/>
                </a:lnTo>
                <a:lnTo>
                  <a:pt x="7494865" y="136415"/>
                </a:lnTo>
                <a:lnTo>
                  <a:pt x="7507880" y="178341"/>
                </a:lnTo>
                <a:lnTo>
                  <a:pt x="7512418" y="223354"/>
                </a:lnTo>
                <a:lnTo>
                  <a:pt x="7512418" y="1116761"/>
                </a:lnTo>
                <a:lnTo>
                  <a:pt x="7507880" y="1161776"/>
                </a:lnTo>
                <a:lnTo>
                  <a:pt x="7494865" y="1203703"/>
                </a:lnTo>
                <a:lnTo>
                  <a:pt x="7474272" y="1241645"/>
                </a:lnTo>
                <a:lnTo>
                  <a:pt x="7446997" y="1274703"/>
                </a:lnTo>
                <a:lnTo>
                  <a:pt x="7413939" y="1301979"/>
                </a:lnTo>
                <a:lnTo>
                  <a:pt x="7375997" y="1322575"/>
                </a:lnTo>
                <a:lnTo>
                  <a:pt x="7334068" y="1335591"/>
                </a:lnTo>
                <a:lnTo>
                  <a:pt x="7289050" y="1340129"/>
                </a:lnTo>
                <a:lnTo>
                  <a:pt x="223354" y="1340129"/>
                </a:lnTo>
                <a:lnTo>
                  <a:pt x="178341" y="1335591"/>
                </a:lnTo>
                <a:lnTo>
                  <a:pt x="136415" y="1322575"/>
                </a:lnTo>
                <a:lnTo>
                  <a:pt x="98475" y="1301979"/>
                </a:lnTo>
                <a:lnTo>
                  <a:pt x="65419" y="1274703"/>
                </a:lnTo>
                <a:lnTo>
                  <a:pt x="38145" y="1241645"/>
                </a:lnTo>
                <a:lnTo>
                  <a:pt x="17552" y="1203703"/>
                </a:lnTo>
                <a:lnTo>
                  <a:pt x="4537" y="1161776"/>
                </a:lnTo>
                <a:lnTo>
                  <a:pt x="0" y="1116761"/>
                </a:lnTo>
                <a:lnTo>
                  <a:pt x="0" y="223354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857379" y="5276612"/>
            <a:ext cx="711644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Desenvolvimento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sistemas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proteção</a:t>
            </a:r>
            <a:r>
              <a:rPr dirty="0" sz="1600" b="1">
                <a:latin typeface="Calibri"/>
                <a:cs typeface="Calibri"/>
              </a:rPr>
              <a:t> social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apoiar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aqueles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não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podem </a:t>
            </a:r>
            <a:r>
              <a:rPr dirty="0" sz="1600">
                <a:latin typeface="Calibri"/>
                <a:cs typeface="Calibri"/>
              </a:rPr>
              <a:t>se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sustentar</a:t>
            </a:r>
            <a:endParaRPr sz="1600">
              <a:latin typeface="Calibri"/>
              <a:cs typeface="Calibri"/>
            </a:endParaRPr>
          </a:p>
          <a:p>
            <a:pPr algn="ctr" marR="40005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Investimentos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em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capital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social,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construindo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instituições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fortes</a:t>
            </a:r>
            <a:endParaRPr sz="1600">
              <a:latin typeface="Calibri"/>
              <a:cs typeface="Calibri"/>
            </a:endParaRPr>
          </a:p>
          <a:p>
            <a:pPr algn="ctr" marL="169545" marR="163195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Foco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em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políticas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maior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valor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produzam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crescimento,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protejam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famílias contra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crises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aumentem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receita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8314670" y="5234120"/>
            <a:ext cx="2929890" cy="1346200"/>
          </a:xfrm>
          <a:custGeom>
            <a:avLst/>
            <a:gdLst/>
            <a:ahLst/>
            <a:cxnLst/>
            <a:rect l="l" t="t" r="r" b="b"/>
            <a:pathLst>
              <a:path w="2929890" h="1346200">
                <a:moveTo>
                  <a:pt x="0" y="224332"/>
                </a:moveTo>
                <a:lnTo>
                  <a:pt x="4557" y="179120"/>
                </a:lnTo>
                <a:lnTo>
                  <a:pt x="17630" y="137009"/>
                </a:lnTo>
                <a:lnTo>
                  <a:pt x="38314" y="98903"/>
                </a:lnTo>
                <a:lnTo>
                  <a:pt x="65708" y="65703"/>
                </a:lnTo>
                <a:lnTo>
                  <a:pt x="98909" y="38311"/>
                </a:lnTo>
                <a:lnTo>
                  <a:pt x="137015" y="17628"/>
                </a:lnTo>
                <a:lnTo>
                  <a:pt x="179123" y="4557"/>
                </a:lnTo>
                <a:lnTo>
                  <a:pt x="224332" y="0"/>
                </a:lnTo>
                <a:lnTo>
                  <a:pt x="2705303" y="0"/>
                </a:lnTo>
                <a:lnTo>
                  <a:pt x="2750512" y="4557"/>
                </a:lnTo>
                <a:lnTo>
                  <a:pt x="2792620" y="17628"/>
                </a:lnTo>
                <a:lnTo>
                  <a:pt x="2830726" y="38311"/>
                </a:lnTo>
                <a:lnTo>
                  <a:pt x="2863927" y="65703"/>
                </a:lnTo>
                <a:lnTo>
                  <a:pt x="2891321" y="98903"/>
                </a:lnTo>
                <a:lnTo>
                  <a:pt x="2912005" y="137009"/>
                </a:lnTo>
                <a:lnTo>
                  <a:pt x="2925078" y="179120"/>
                </a:lnTo>
                <a:lnTo>
                  <a:pt x="2929636" y="224332"/>
                </a:lnTo>
                <a:lnTo>
                  <a:pt x="2929636" y="1121651"/>
                </a:lnTo>
                <a:lnTo>
                  <a:pt x="2925078" y="1166864"/>
                </a:lnTo>
                <a:lnTo>
                  <a:pt x="2912005" y="1208976"/>
                </a:lnTo>
                <a:lnTo>
                  <a:pt x="2891321" y="1247084"/>
                </a:lnTo>
                <a:lnTo>
                  <a:pt x="2863927" y="1280287"/>
                </a:lnTo>
                <a:lnTo>
                  <a:pt x="2830726" y="1307681"/>
                </a:lnTo>
                <a:lnTo>
                  <a:pt x="2792620" y="1328366"/>
                </a:lnTo>
                <a:lnTo>
                  <a:pt x="2750512" y="1341438"/>
                </a:lnTo>
                <a:lnTo>
                  <a:pt x="2705303" y="1345996"/>
                </a:lnTo>
                <a:lnTo>
                  <a:pt x="224332" y="1345996"/>
                </a:lnTo>
                <a:lnTo>
                  <a:pt x="179123" y="1341438"/>
                </a:lnTo>
                <a:lnTo>
                  <a:pt x="137015" y="1328366"/>
                </a:lnTo>
                <a:lnTo>
                  <a:pt x="98909" y="1307681"/>
                </a:lnTo>
                <a:lnTo>
                  <a:pt x="65708" y="1280287"/>
                </a:lnTo>
                <a:lnTo>
                  <a:pt x="38314" y="1247084"/>
                </a:lnTo>
                <a:lnTo>
                  <a:pt x="17630" y="1208976"/>
                </a:lnTo>
                <a:lnTo>
                  <a:pt x="4557" y="1166864"/>
                </a:lnTo>
                <a:lnTo>
                  <a:pt x="0" y="1121651"/>
                </a:lnTo>
                <a:lnTo>
                  <a:pt x="0" y="224332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8517361" y="5394543"/>
            <a:ext cx="252539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Investimentos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em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estradas, </a:t>
            </a:r>
            <a:r>
              <a:rPr dirty="0" sz="1600" b="1">
                <a:latin typeface="Calibri"/>
                <a:cs typeface="Calibri"/>
              </a:rPr>
              <a:t>energia,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saneamento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básico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50" b="1">
                <a:latin typeface="Calibri"/>
                <a:cs typeface="Calibri"/>
              </a:rPr>
              <a:t>e </a:t>
            </a:r>
            <a:r>
              <a:rPr dirty="0" sz="1600" spc="-10" b="1">
                <a:latin typeface="Calibri"/>
                <a:cs typeface="Calibri"/>
              </a:rPr>
              <a:t>infraestrutura</a:t>
            </a:r>
            <a:r>
              <a:rPr dirty="0" sz="1600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forma </a:t>
            </a:r>
            <a:r>
              <a:rPr dirty="0" sz="1600" spc="-10">
                <a:latin typeface="Calibri"/>
                <a:cs typeface="Calibri"/>
              </a:rPr>
              <a:t>diversificada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</a:t>
            </a:r>
            <a:r>
              <a:rPr dirty="0" spc="-150"/>
              <a:t> </a:t>
            </a:r>
            <a:r>
              <a:rPr dirty="0" spc="-10"/>
              <a:t>Visão</a:t>
            </a:r>
            <a:r>
              <a:rPr dirty="0" spc="-190"/>
              <a:t> </a:t>
            </a:r>
            <a:r>
              <a:rPr dirty="0" spc="-25"/>
              <a:t>geral</a:t>
            </a:r>
            <a:r>
              <a:rPr dirty="0" spc="-170"/>
              <a:t> </a:t>
            </a:r>
            <a:r>
              <a:rPr dirty="0"/>
              <a:t>das</a:t>
            </a:r>
            <a:r>
              <a:rPr dirty="0" spc="-170"/>
              <a:t> </a:t>
            </a:r>
            <a:r>
              <a:rPr dirty="0" spc="-10"/>
              <a:t>crises</a:t>
            </a:r>
            <a:r>
              <a:rPr dirty="0" spc="-180"/>
              <a:t> </a:t>
            </a:r>
            <a:r>
              <a:rPr dirty="0" spc="-10"/>
              <a:t>globais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417667"/>
            <a:ext cx="3910329" cy="1986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lvl="1" marL="545465" indent="-5327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45465" algn="l"/>
              </a:tabLst>
            </a:pPr>
            <a:r>
              <a:rPr dirty="0" sz="2800">
                <a:latin typeface="Calibri"/>
                <a:cs typeface="Calibri"/>
              </a:rPr>
              <a:t>Mudanças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Climáticas</a:t>
            </a:r>
            <a:endParaRPr sz="2800">
              <a:latin typeface="Calibri"/>
              <a:cs typeface="Calibri"/>
            </a:endParaRPr>
          </a:p>
          <a:p>
            <a:pPr lvl="1" marL="545465" indent="-532765">
              <a:lnSpc>
                <a:spcPct val="100000"/>
              </a:lnSpc>
              <a:spcBef>
                <a:spcPts val="2675"/>
              </a:spcBef>
              <a:buAutoNum type="arabicPeriod"/>
              <a:tabLst>
                <a:tab pos="545465" algn="l"/>
              </a:tabLst>
            </a:pPr>
            <a:r>
              <a:rPr dirty="0" sz="2800">
                <a:latin typeface="Calibri"/>
                <a:cs typeface="Calibri"/>
              </a:rPr>
              <a:t>Pandemia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COVID-</a:t>
            </a:r>
            <a:r>
              <a:rPr dirty="0" sz="2800" spc="-25">
                <a:latin typeface="Calibri"/>
                <a:cs typeface="Calibri"/>
              </a:rPr>
              <a:t>19</a:t>
            </a:r>
            <a:endParaRPr sz="2800">
              <a:latin typeface="Calibri"/>
              <a:cs typeface="Calibri"/>
            </a:endParaRPr>
          </a:p>
          <a:p>
            <a:pPr lvl="1" marL="545465" indent="-53276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545465" algn="l"/>
              </a:tabLst>
            </a:pPr>
            <a:r>
              <a:rPr dirty="0" sz="2800" spc="-10">
                <a:latin typeface="Calibri"/>
                <a:cs typeface="Calibri"/>
              </a:rPr>
              <a:t>Conflitos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3014472" y="1517904"/>
            <a:ext cx="8815070" cy="5148580"/>
            <a:chOff x="3014472" y="1517904"/>
            <a:chExt cx="8815070" cy="514858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7595" y="1517904"/>
              <a:ext cx="3631690" cy="2482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2744" y="3038855"/>
              <a:ext cx="3852671" cy="24002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4472" y="4223004"/>
              <a:ext cx="3596639" cy="2442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3.1</a:t>
            </a:r>
            <a:r>
              <a:rPr dirty="0" spc="-175"/>
              <a:t> </a:t>
            </a:r>
            <a:r>
              <a:rPr dirty="0" spc="-35"/>
              <a:t>Mudanças</a:t>
            </a:r>
            <a:r>
              <a:rPr dirty="0" spc="-170"/>
              <a:t> </a:t>
            </a:r>
            <a:r>
              <a:rPr dirty="0" spc="-30"/>
              <a:t>Climáticas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63992" y="2418015"/>
            <a:ext cx="6146800" cy="2464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5910" marR="5080" indent="-28384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000" b="1">
                <a:latin typeface="Calibri"/>
                <a:cs typeface="Calibri"/>
              </a:rPr>
              <a:t>Riscos</a:t>
            </a:r>
            <a:r>
              <a:rPr dirty="0" sz="2000" spc="19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relacionados</a:t>
            </a:r>
            <a:r>
              <a:rPr dirty="0" sz="2000" spc="19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ao</a:t>
            </a:r>
            <a:r>
              <a:rPr dirty="0" sz="2000" spc="19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clima</a:t>
            </a:r>
            <a:r>
              <a:rPr dirty="0" sz="2000" spc="185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que</a:t>
            </a:r>
            <a:r>
              <a:rPr dirty="0" sz="2000" spc="19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agravam</a:t>
            </a:r>
            <a:r>
              <a:rPr dirty="0" sz="2000" spc="190" b="1">
                <a:latin typeface="Calibri"/>
                <a:cs typeface="Calibri"/>
              </a:rPr>
              <a:t>  </a:t>
            </a:r>
            <a:r>
              <a:rPr dirty="0" sz="2000" spc="-10" b="1">
                <a:latin typeface="Calibri"/>
                <a:cs typeface="Calibri"/>
              </a:rPr>
              <a:t>outros 	estressores</a:t>
            </a:r>
            <a:r>
              <a:rPr dirty="0" sz="2000" spc="-10">
                <a:latin typeface="Calibri"/>
                <a:cs typeface="Calibri"/>
              </a:rPr>
              <a:t>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muitas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vezes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resultados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negativos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para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meios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subsistência,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especialmente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pessoas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vivem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pobreza</a:t>
            </a:r>
            <a:endParaRPr sz="2000">
              <a:latin typeface="Calibri"/>
              <a:cs typeface="Calibri"/>
            </a:endParaRPr>
          </a:p>
          <a:p>
            <a:pPr algn="just" marL="295910" marR="5715" indent="-283845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000">
                <a:latin typeface="Calibri"/>
                <a:cs typeface="Calibri"/>
              </a:rPr>
              <a:t>Evidências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sugerem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mudanças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climáticas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pioram </a:t>
            </a:r>
            <a:r>
              <a:rPr dirty="0" sz="2000" spc="-10" b="1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4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pobreza</a:t>
            </a:r>
            <a:r>
              <a:rPr dirty="0" sz="2000" spc="4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existente,</a:t>
            </a:r>
            <a:r>
              <a:rPr dirty="0" sz="2000" spc="4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exacerbam</a:t>
            </a:r>
            <a:r>
              <a:rPr dirty="0" sz="2000" spc="45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as</a:t>
            </a:r>
            <a:r>
              <a:rPr dirty="0" sz="2000" spc="4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desigualdades</a:t>
            </a:r>
            <a:r>
              <a:rPr dirty="0" sz="2000" spc="40" b="1">
                <a:latin typeface="Calibri"/>
                <a:cs typeface="Calibri"/>
              </a:rPr>
              <a:t>  </a:t>
            </a:r>
            <a:r>
              <a:rPr dirty="0" sz="2000" spc="-50" b="1">
                <a:latin typeface="Calibri"/>
                <a:cs typeface="Calibri"/>
              </a:rPr>
              <a:t>e </a:t>
            </a:r>
            <a:r>
              <a:rPr dirty="0" sz="2000" spc="-50" b="1">
                <a:latin typeface="Calibri"/>
                <a:cs typeface="Calibri"/>
              </a:rPr>
              <a:t>	</a:t>
            </a:r>
            <a:r>
              <a:rPr dirty="0" sz="2000" b="1">
                <a:latin typeface="Calibri"/>
                <a:cs typeface="Calibri"/>
              </a:rPr>
              <a:t>desencadeiam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novas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vulnerabilidades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296545" indent="-283845">
              <a:lnSpc>
                <a:spcPct val="100000"/>
              </a:lnSpc>
              <a:buFont typeface="Arial MT"/>
              <a:buChar char="•"/>
              <a:tabLst>
                <a:tab pos="296545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mudança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climática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criará</a:t>
            </a:r>
            <a:r>
              <a:rPr dirty="0" sz="2000" spc="1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mais</a:t>
            </a:r>
            <a:r>
              <a:rPr dirty="0" sz="2000" spc="9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pobreza</a:t>
            </a:r>
            <a:r>
              <a:rPr dirty="0" sz="2000" spc="114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até</a:t>
            </a:r>
            <a:r>
              <a:rPr dirty="0" sz="2000" spc="10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2100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50250" y="5161416"/>
            <a:ext cx="5457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4670" algn="l"/>
                <a:tab pos="2190115" algn="l"/>
                <a:tab pos="4212590" algn="l"/>
              </a:tabLst>
            </a:pPr>
            <a:r>
              <a:rPr dirty="0" sz="2000" spc="-10">
                <a:latin typeface="Calibri"/>
                <a:cs typeface="Calibri"/>
              </a:rPr>
              <a:t>comprometerá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desenvolvimento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sustentável.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50504" y="4856515"/>
            <a:ext cx="585724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305" algn="l"/>
                <a:tab pos="2639695" algn="l"/>
                <a:tab pos="3029585" algn="l"/>
                <a:tab pos="3622675" algn="l"/>
                <a:tab pos="5716270" algn="l"/>
              </a:tabLst>
            </a:pPr>
            <a:r>
              <a:rPr dirty="0" sz="2000" spc="-10">
                <a:latin typeface="Calibri"/>
                <a:cs typeface="Calibri"/>
              </a:rPr>
              <a:t>países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desenvolvidos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em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desenvolvimento,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000" spc="-5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49995" y="5466317"/>
            <a:ext cx="585724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maioria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impactos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severos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projetada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áreas </a:t>
            </a:r>
            <a:r>
              <a:rPr dirty="0" sz="2000">
                <a:latin typeface="Calibri"/>
                <a:cs typeface="Calibri"/>
              </a:rPr>
              <a:t>urbanas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algumas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regiões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rurais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África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Subsaariana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Sudeste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Asiático.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7232650" y="2388506"/>
          <a:ext cx="4624070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300"/>
                <a:gridCol w="1511300"/>
                <a:gridCol w="1511300"/>
              </a:tblGrid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53695" marR="290195" indent="-58419">
                        <a:lnSpc>
                          <a:spcPct val="10000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Desastres Naturais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Agricultura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63550">
                        <a:lnSpc>
                          <a:spcPct val="100000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Saúde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256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46050" marR="141605" indent="63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Pessoas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em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situação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pobreza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perdem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mais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quando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ocorre</a:t>
                      </a:r>
                      <a:r>
                        <a:rPr dirty="0" sz="18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um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desastre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9855" marR="1028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Os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efeitos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das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mudanças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climáticas</a:t>
                      </a:r>
                      <a:r>
                        <a:rPr dirty="0" sz="18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na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agricultura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são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um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fator-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chave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do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impacto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sobre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pobreza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16205" marR="110489">
                        <a:lnSpc>
                          <a:spcPct val="100000"/>
                        </a:lnSpc>
                      </a:pPr>
                      <a:r>
                        <a:rPr dirty="0" sz="1800" spc="-30">
                          <a:latin typeface="Calibri"/>
                          <a:cs typeface="Calibri"/>
                        </a:rPr>
                        <a:t>Temperaturas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mais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quentes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aumentam</a:t>
                      </a:r>
                      <a:r>
                        <a:rPr dirty="0" sz="18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transmissão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doenças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81744" y="2596991"/>
            <a:ext cx="530466" cy="51580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79582" y="2588628"/>
            <a:ext cx="530467" cy="55976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79726" y="2509068"/>
            <a:ext cx="698988" cy="6989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244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3.1</a:t>
            </a:r>
            <a:r>
              <a:rPr dirty="0" spc="-170"/>
              <a:t> </a:t>
            </a:r>
            <a:r>
              <a:rPr dirty="0" spc="-35"/>
              <a:t>Mudanças</a:t>
            </a:r>
            <a:r>
              <a:rPr dirty="0" spc="-165"/>
              <a:t> </a:t>
            </a:r>
            <a:r>
              <a:rPr dirty="0" spc="-40"/>
              <a:t>Climáticas</a:t>
            </a:r>
            <a:r>
              <a:rPr dirty="0" spc="-160"/>
              <a:t> </a:t>
            </a:r>
            <a:r>
              <a:rPr dirty="0"/>
              <a:t>na</a:t>
            </a:r>
            <a:r>
              <a:rPr dirty="0" spc="-160"/>
              <a:t> </a:t>
            </a:r>
            <a:r>
              <a:rPr dirty="0" spc="-30"/>
              <a:t>América</a:t>
            </a:r>
            <a:r>
              <a:rPr dirty="0" spc="-170"/>
              <a:t> </a:t>
            </a:r>
            <a:r>
              <a:rPr dirty="0" spc="-10"/>
              <a:t>Latina</a:t>
            </a: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4103" y="2136228"/>
            <a:ext cx="3053633" cy="18329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05509" y="2084755"/>
            <a:ext cx="3053643" cy="1691297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525723" y="2134129"/>
            <a:ext cx="3521710" cy="2557780"/>
            <a:chOff x="3525723" y="2134129"/>
            <a:chExt cx="3521710" cy="255778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5723" y="2134129"/>
              <a:ext cx="2628773" cy="17336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80290" y="2843745"/>
              <a:ext cx="2466974" cy="18478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315578" y="3989588"/>
            <a:ext cx="2955925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3619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geleiras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tropicais perderam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30%</a:t>
            </a:r>
            <a:r>
              <a:rPr dirty="0" sz="1800" spc="3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25">
                <a:latin typeface="Calibri"/>
                <a:cs typeface="Calibri"/>
              </a:rPr>
              <a:t>sua </a:t>
            </a:r>
            <a:r>
              <a:rPr dirty="0" sz="1800">
                <a:latin typeface="Calibri"/>
                <a:cs typeface="Calibri"/>
              </a:rPr>
              <a:t>área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desde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década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1980.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perda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massa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gelo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recuo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geleiras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aumentam</a:t>
            </a:r>
            <a:endParaRPr sz="1800">
              <a:latin typeface="Calibri"/>
              <a:cs typeface="Calibri"/>
            </a:endParaRPr>
          </a:p>
          <a:p>
            <a:pPr algn="just" marL="13335" marR="5080" indent="51435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o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risco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escassez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água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na </a:t>
            </a:r>
            <a:r>
              <a:rPr dirty="0" sz="1800" b="1">
                <a:latin typeface="Calibri"/>
                <a:cs typeface="Calibri"/>
              </a:rPr>
              <a:t>região,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afetando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também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pre </a:t>
            </a:r>
            <a:r>
              <a:rPr dirty="0" sz="1800" b="1">
                <a:latin typeface="Calibri"/>
                <a:cs typeface="Calibri"/>
              </a:rPr>
              <a:t>stação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serviços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básicos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à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po </a:t>
            </a:r>
            <a:r>
              <a:rPr dirty="0" sz="1800" spc="-10" b="1">
                <a:latin typeface="Calibri"/>
                <a:cs typeface="Calibri"/>
              </a:rPr>
              <a:t>pulação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28467" y="3792077"/>
            <a:ext cx="444627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nível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3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região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está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subindo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um</a:t>
            </a:r>
            <a:r>
              <a:rPr dirty="0" sz="1800" spc="-25">
                <a:latin typeface="Calibri"/>
                <a:cs typeface="Calibri"/>
              </a:rPr>
              <a:t> rit </a:t>
            </a:r>
            <a:r>
              <a:rPr dirty="0" sz="1800">
                <a:latin typeface="Calibri"/>
                <a:cs typeface="Calibri"/>
              </a:rPr>
              <a:t>mo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rápido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3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média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global,</a:t>
            </a:r>
            <a:r>
              <a:rPr dirty="0" sz="1800" spc="-10">
                <a:latin typeface="Calibri"/>
                <a:cs typeface="Calibri"/>
              </a:rPr>
              <a:t> particul </a:t>
            </a:r>
            <a:r>
              <a:rPr dirty="0" sz="1800">
                <a:latin typeface="Calibri"/>
                <a:cs typeface="Calibri"/>
              </a:rPr>
              <a:t>armente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longo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costa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atlântica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América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Atlântico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Norte</a:t>
            </a:r>
            <a:r>
              <a:rPr dirty="0" sz="1800" spc="-10">
                <a:latin typeface="Calibri"/>
                <a:cs typeface="Calibri"/>
              </a:rPr>
              <a:t> subtropical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no </a:t>
            </a:r>
            <a:r>
              <a:rPr dirty="0" sz="1800">
                <a:latin typeface="Calibri"/>
                <a:cs typeface="Calibri"/>
              </a:rPr>
              <a:t>Golfo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México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(mais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ano).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84931" y="5588873"/>
            <a:ext cx="44577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 indent="-635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Todas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regiões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estão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experimentando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aument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temperatura.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Este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aumento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representa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risco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à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agricultura </a:t>
            </a:r>
            <a:r>
              <a:rPr dirty="0" sz="1800" b="1">
                <a:latin typeface="Calibri"/>
                <a:cs typeface="Calibri"/>
              </a:rPr>
              <a:t>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à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dependência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recursos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naturais</a:t>
            </a:r>
            <a:r>
              <a:rPr dirty="0" sz="1800" spc="-1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97156" y="4714021"/>
            <a:ext cx="317627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Secas,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inundações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deslizamento 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terra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afetam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agricultura,</a:t>
            </a:r>
            <a:r>
              <a:rPr dirty="0" sz="1800" spc="34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a 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atividades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econômicas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infra </a:t>
            </a:r>
            <a:r>
              <a:rPr dirty="0" sz="1800">
                <a:latin typeface="Calibri"/>
                <a:cs typeface="Calibri"/>
              </a:rPr>
              <a:t>estrutura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levam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migração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ao </a:t>
            </a:r>
            <a:r>
              <a:rPr dirty="0" sz="1800" spc="-10">
                <a:latin typeface="Calibri"/>
                <a:cs typeface="Calibri"/>
              </a:rPr>
              <a:t>deslocamento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populacional.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866" y="2331632"/>
            <a:ext cx="5632447" cy="397940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73092" y="6415221"/>
            <a:ext cx="22339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Source: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Campuzano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(2014)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244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3.1</a:t>
            </a:r>
            <a:r>
              <a:rPr dirty="0" spc="-170"/>
              <a:t> </a:t>
            </a:r>
            <a:r>
              <a:rPr dirty="0" spc="-35"/>
              <a:t>Mudanças</a:t>
            </a:r>
            <a:r>
              <a:rPr dirty="0" spc="-165"/>
              <a:t> </a:t>
            </a:r>
            <a:r>
              <a:rPr dirty="0" spc="-40"/>
              <a:t>Climáticas</a:t>
            </a:r>
            <a:r>
              <a:rPr dirty="0" spc="-160"/>
              <a:t> </a:t>
            </a:r>
            <a:r>
              <a:rPr dirty="0"/>
              <a:t>na</a:t>
            </a:r>
            <a:r>
              <a:rPr dirty="0" spc="-160"/>
              <a:t> </a:t>
            </a:r>
            <a:r>
              <a:rPr dirty="0" spc="-30"/>
              <a:t>América</a:t>
            </a:r>
            <a:r>
              <a:rPr dirty="0" spc="-170"/>
              <a:t> </a:t>
            </a:r>
            <a:r>
              <a:rPr dirty="0" spc="-10"/>
              <a:t>Latina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3.1</a:t>
            </a:r>
            <a:r>
              <a:rPr dirty="0" spc="-175"/>
              <a:t> </a:t>
            </a:r>
            <a:r>
              <a:rPr dirty="0" spc="-35"/>
              <a:t>Mudanças</a:t>
            </a:r>
            <a:r>
              <a:rPr dirty="0" spc="-160"/>
              <a:t> </a:t>
            </a:r>
            <a:r>
              <a:rPr dirty="0" spc="-40"/>
              <a:t>Climáticas</a:t>
            </a:r>
            <a:r>
              <a:rPr dirty="0" spc="-160"/>
              <a:t> </a:t>
            </a:r>
            <a:r>
              <a:rPr dirty="0"/>
              <a:t>na</a:t>
            </a:r>
            <a:r>
              <a:rPr dirty="0" spc="-155"/>
              <a:t> </a:t>
            </a:r>
            <a:r>
              <a:rPr dirty="0" spc="-10"/>
              <a:t>África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883948" y="2406002"/>
            <a:ext cx="6903084" cy="426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080" indent="-229235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1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África</a:t>
            </a:r>
            <a:r>
              <a:rPr dirty="0" sz="1700" spc="1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foi</a:t>
            </a:r>
            <a:r>
              <a:rPr dirty="0" sz="1700" spc="1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identificada</a:t>
            </a:r>
            <a:r>
              <a:rPr dirty="0" sz="1700" spc="1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como</a:t>
            </a:r>
            <a:r>
              <a:rPr dirty="0" sz="1700" spc="1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150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região</a:t>
            </a:r>
            <a:r>
              <a:rPr dirty="0" sz="1700" spc="15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mais</a:t>
            </a:r>
            <a:r>
              <a:rPr dirty="0" sz="1700" spc="15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vulnerável</a:t>
            </a:r>
            <a:r>
              <a:rPr dirty="0" sz="1700" spc="14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aos</a:t>
            </a:r>
            <a:r>
              <a:rPr dirty="0" sz="1700" spc="15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impactos</a:t>
            </a:r>
            <a:r>
              <a:rPr dirty="0" sz="1700" spc="160" b="1">
                <a:latin typeface="Calibri"/>
                <a:cs typeface="Calibri"/>
              </a:rPr>
              <a:t> </a:t>
            </a:r>
            <a:r>
              <a:rPr dirty="0" sz="1700" spc="-25" b="1">
                <a:latin typeface="Calibri"/>
                <a:cs typeface="Calibri"/>
              </a:rPr>
              <a:t>das </a:t>
            </a:r>
            <a:r>
              <a:rPr dirty="0" sz="1700" b="1">
                <a:latin typeface="Calibri"/>
                <a:cs typeface="Calibri"/>
              </a:rPr>
              <a:t>mudanças</a:t>
            </a:r>
            <a:r>
              <a:rPr dirty="0" sz="1700" spc="24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climáticas</a:t>
            </a:r>
            <a:r>
              <a:rPr dirty="0" sz="1700" spc="245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(Serdeczny</a:t>
            </a:r>
            <a:r>
              <a:rPr dirty="0" sz="1700" spc="2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</a:t>
            </a:r>
            <a:r>
              <a:rPr dirty="0" sz="1700" spc="2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al.,</a:t>
            </a:r>
            <a:r>
              <a:rPr dirty="0" sz="1700" spc="229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2017).</a:t>
            </a:r>
            <a:r>
              <a:rPr dirty="0" sz="1700" spc="2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É</a:t>
            </a:r>
            <a:r>
              <a:rPr dirty="0" sz="1700" spc="2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previsto</a:t>
            </a:r>
            <a:r>
              <a:rPr dirty="0" sz="1700" spc="2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que</a:t>
            </a:r>
            <a:r>
              <a:rPr dirty="0" sz="1700" spc="2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2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mudança </a:t>
            </a:r>
            <a:r>
              <a:rPr dirty="0" sz="1700">
                <a:latin typeface="Calibri"/>
                <a:cs typeface="Calibri"/>
              </a:rPr>
              <a:t>climática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leve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muitas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pessoas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à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pobreza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na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região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subsaariana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nos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próximos </a:t>
            </a:r>
            <a:r>
              <a:rPr dirty="0" sz="1700">
                <a:latin typeface="Calibri"/>
                <a:cs typeface="Calibri"/>
              </a:rPr>
              <a:t>anos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(Jafino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al.,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2020).</a:t>
            </a:r>
            <a:endParaRPr sz="1700">
              <a:latin typeface="Calibri"/>
              <a:cs typeface="Calibri"/>
            </a:endParaRPr>
          </a:p>
          <a:p>
            <a:pPr algn="just" marL="241300" marR="5715" indent="-229235">
              <a:lnSpc>
                <a:spcPct val="14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 b="1">
                <a:latin typeface="Calibri"/>
                <a:cs typeface="Calibri"/>
              </a:rPr>
              <a:t>As</a:t>
            </a:r>
            <a:r>
              <a:rPr dirty="0" sz="1700" spc="229" b="1">
                <a:latin typeface="Calibri"/>
                <a:cs typeface="Calibri"/>
              </a:rPr>
              <a:t>  </a:t>
            </a:r>
            <a:r>
              <a:rPr dirty="0" sz="1700" b="1">
                <a:latin typeface="Calibri"/>
                <a:cs typeface="Calibri"/>
              </a:rPr>
              <a:t>projeções</a:t>
            </a:r>
            <a:r>
              <a:rPr dirty="0" sz="1700" spc="235" b="1">
                <a:latin typeface="Calibri"/>
                <a:cs typeface="Calibri"/>
              </a:rPr>
              <a:t>  </a:t>
            </a:r>
            <a:r>
              <a:rPr dirty="0" sz="1700" b="1">
                <a:latin typeface="Calibri"/>
                <a:cs typeface="Calibri"/>
              </a:rPr>
              <a:t>de</a:t>
            </a:r>
            <a:r>
              <a:rPr dirty="0" sz="1700" spc="225" b="1">
                <a:latin typeface="Calibri"/>
                <a:cs typeface="Calibri"/>
              </a:rPr>
              <a:t>  </a:t>
            </a:r>
            <a:r>
              <a:rPr dirty="0" sz="1700" b="1">
                <a:latin typeface="Calibri"/>
                <a:cs typeface="Calibri"/>
              </a:rPr>
              <a:t>mudanças</a:t>
            </a:r>
            <a:r>
              <a:rPr dirty="0" sz="1700" spc="229" b="1">
                <a:latin typeface="Calibri"/>
                <a:cs typeface="Calibri"/>
              </a:rPr>
              <a:t>  </a:t>
            </a:r>
            <a:r>
              <a:rPr dirty="0" sz="1700" b="1">
                <a:latin typeface="Calibri"/>
                <a:cs typeface="Calibri"/>
              </a:rPr>
              <a:t>climáticas</a:t>
            </a:r>
            <a:r>
              <a:rPr dirty="0" sz="1700" spc="229" b="1">
                <a:latin typeface="Calibri"/>
                <a:cs typeface="Calibri"/>
              </a:rPr>
              <a:t>  </a:t>
            </a:r>
            <a:r>
              <a:rPr dirty="0" sz="1700" b="1">
                <a:latin typeface="Calibri"/>
                <a:cs typeface="Calibri"/>
              </a:rPr>
              <a:t>incluem</a:t>
            </a:r>
            <a:r>
              <a:rPr dirty="0" sz="1700">
                <a:latin typeface="Calibri"/>
                <a:cs typeface="Calibri"/>
              </a:rPr>
              <a:t>:</a:t>
            </a:r>
            <a:r>
              <a:rPr dirty="0" sz="1700" spc="225">
                <a:latin typeface="Calibri"/>
                <a:cs typeface="Calibri"/>
              </a:rPr>
              <a:t>  </a:t>
            </a:r>
            <a:r>
              <a:rPr dirty="0" sz="1700">
                <a:latin typeface="Calibri"/>
                <a:cs typeface="Calibri"/>
              </a:rPr>
              <a:t>uma</a:t>
            </a:r>
            <a:r>
              <a:rPr dirty="0" sz="1700" spc="229">
                <a:latin typeface="Calibri"/>
                <a:cs typeface="Calibri"/>
              </a:rPr>
              <a:t>  </a:t>
            </a:r>
            <a:r>
              <a:rPr dirty="0" sz="1700">
                <a:latin typeface="Calibri"/>
                <a:cs typeface="Calibri"/>
              </a:rPr>
              <a:t>tendência</a:t>
            </a:r>
            <a:r>
              <a:rPr dirty="0" sz="1700" spc="229">
                <a:latin typeface="Calibri"/>
                <a:cs typeface="Calibri"/>
              </a:rPr>
              <a:t>  </a:t>
            </a:r>
            <a:r>
              <a:rPr dirty="0" sz="1700" spc="-25">
                <a:latin typeface="Calibri"/>
                <a:cs typeface="Calibri"/>
              </a:rPr>
              <a:t>de </a:t>
            </a:r>
            <a:r>
              <a:rPr dirty="0" sz="1700">
                <a:latin typeface="Calibri"/>
                <a:cs typeface="Calibri"/>
              </a:rPr>
              <a:t>aquecimento,</a:t>
            </a:r>
            <a:r>
              <a:rPr dirty="0" sz="1700" spc="4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eventos</a:t>
            </a:r>
            <a:r>
              <a:rPr dirty="0" sz="1700" spc="459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</a:t>
            </a:r>
            <a:r>
              <a:rPr dirty="0" sz="1700" spc="459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calor</a:t>
            </a:r>
            <a:r>
              <a:rPr dirty="0" sz="1700" spc="4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extremo</a:t>
            </a:r>
            <a:r>
              <a:rPr dirty="0" sz="1700" spc="459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mais</a:t>
            </a:r>
            <a:r>
              <a:rPr dirty="0" sz="1700" spc="4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frequentes,</a:t>
            </a:r>
            <a:r>
              <a:rPr dirty="0" sz="1700" spc="4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aumento</a:t>
            </a:r>
            <a:r>
              <a:rPr dirty="0" sz="1700" spc="45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da </a:t>
            </a:r>
            <a:r>
              <a:rPr dirty="0" sz="1700">
                <a:latin typeface="Calibri"/>
                <a:cs typeface="Calibri"/>
              </a:rPr>
              <a:t>aridez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mudanças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nas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chuvas.</a:t>
            </a:r>
            <a:endParaRPr sz="1700">
              <a:latin typeface="Calibri"/>
              <a:cs typeface="Calibri"/>
            </a:endParaRPr>
          </a:p>
          <a:p>
            <a:pPr algn="just" marL="241300" marR="5715" indent="-228600">
              <a:lnSpc>
                <a:spcPct val="14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700">
                <a:latin typeface="Calibri"/>
                <a:cs typeface="Calibri"/>
              </a:rPr>
              <a:t>O</a:t>
            </a:r>
            <a:r>
              <a:rPr dirty="0" sz="1700" spc="3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impacto</a:t>
            </a:r>
            <a:r>
              <a:rPr dirty="0" sz="1700" spc="3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negativo</a:t>
            </a:r>
            <a:r>
              <a:rPr dirty="0" sz="1700" spc="3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das</a:t>
            </a:r>
            <a:r>
              <a:rPr dirty="0" sz="1700" spc="3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mudanças</a:t>
            </a:r>
            <a:r>
              <a:rPr dirty="0" sz="1700" spc="3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climáticas</a:t>
            </a:r>
            <a:r>
              <a:rPr dirty="0" sz="1700" spc="3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nos</a:t>
            </a:r>
            <a:r>
              <a:rPr dirty="0" sz="1700" spc="3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meios</a:t>
            </a:r>
            <a:r>
              <a:rPr dirty="0" sz="1700" spc="3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</a:t>
            </a:r>
            <a:r>
              <a:rPr dirty="0" sz="1700" spc="3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subsistência </a:t>
            </a:r>
            <a:r>
              <a:rPr dirty="0" sz="1700">
                <a:latin typeface="Calibri"/>
                <a:cs typeface="Calibri"/>
              </a:rPr>
              <a:t>agrícolas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resultará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em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uma</a:t>
            </a:r>
            <a:r>
              <a:rPr dirty="0" sz="1700" spc="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taxa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mais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alta</a:t>
            </a:r>
            <a:r>
              <a:rPr dirty="0" sz="1700" spc="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</a:t>
            </a:r>
            <a:r>
              <a:rPr dirty="0" sz="1700" spc="45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migração</a:t>
            </a:r>
            <a:r>
              <a:rPr dirty="0" sz="1700" spc="30" b="1">
                <a:latin typeface="Calibri"/>
                <a:cs typeface="Calibri"/>
              </a:rPr>
              <a:t> </a:t>
            </a:r>
            <a:r>
              <a:rPr dirty="0" sz="1700" spc="-20" b="1">
                <a:latin typeface="Calibri"/>
                <a:cs typeface="Calibri"/>
              </a:rPr>
              <a:t>rural-</a:t>
            </a:r>
            <a:r>
              <a:rPr dirty="0" sz="1700" b="1">
                <a:latin typeface="Calibri"/>
                <a:cs typeface="Calibri"/>
              </a:rPr>
              <a:t>urbana</a:t>
            </a:r>
            <a:r>
              <a:rPr dirty="0" sz="1700">
                <a:latin typeface="Calibri"/>
                <a:cs typeface="Calibri"/>
              </a:rPr>
              <a:t>,</a:t>
            </a:r>
            <a:r>
              <a:rPr dirty="0" sz="1700" spc="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</a:t>
            </a:r>
            <a:r>
              <a:rPr dirty="0" sz="1700" spc="5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que </a:t>
            </a:r>
            <a:r>
              <a:rPr dirty="0" sz="1700">
                <a:latin typeface="Calibri"/>
                <a:cs typeface="Calibri"/>
              </a:rPr>
              <a:t>agrava</a:t>
            </a:r>
            <a:r>
              <a:rPr dirty="0" sz="1700" spc="2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as</a:t>
            </a:r>
            <a:r>
              <a:rPr dirty="0" sz="1700" spc="2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condições</a:t>
            </a:r>
            <a:r>
              <a:rPr dirty="0" sz="1700" spc="28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econômicas</a:t>
            </a:r>
            <a:r>
              <a:rPr dirty="0" sz="1700" spc="2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das</a:t>
            </a:r>
            <a:r>
              <a:rPr dirty="0" sz="1700" spc="27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cidades</a:t>
            </a:r>
            <a:r>
              <a:rPr dirty="0" sz="1700" spc="27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africanas</a:t>
            </a:r>
            <a:r>
              <a:rPr dirty="0" sz="1700" spc="2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(Serdeczny</a:t>
            </a:r>
            <a:r>
              <a:rPr dirty="0" sz="1700" spc="2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et</a:t>
            </a:r>
            <a:r>
              <a:rPr dirty="0" sz="1700" spc="275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al., </a:t>
            </a:r>
            <a:r>
              <a:rPr dirty="0" sz="1700" spc="-10">
                <a:latin typeface="Calibri"/>
                <a:cs typeface="Calibri"/>
              </a:rPr>
              <a:t>2017).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039" y="2320807"/>
            <a:ext cx="2268569" cy="261448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326" y="5473725"/>
            <a:ext cx="2141123" cy="11975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01810" y="2319680"/>
            <a:ext cx="2103488" cy="118383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01810" y="3693820"/>
            <a:ext cx="2103488" cy="14176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01810" y="5249471"/>
            <a:ext cx="2131717" cy="13543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3.2</a:t>
            </a:r>
            <a:r>
              <a:rPr dirty="0" spc="-135"/>
              <a:t> </a:t>
            </a:r>
            <a:r>
              <a:rPr dirty="0" spc="-45"/>
              <a:t>Pandemia</a:t>
            </a:r>
            <a:r>
              <a:rPr dirty="0" spc="-140"/>
              <a:t> </a:t>
            </a:r>
            <a:r>
              <a:rPr dirty="0"/>
              <a:t>de</a:t>
            </a:r>
            <a:r>
              <a:rPr dirty="0" spc="-125"/>
              <a:t> </a:t>
            </a:r>
            <a:r>
              <a:rPr dirty="0" spc="-70"/>
              <a:t>COVID-</a:t>
            </a:r>
            <a:r>
              <a:rPr dirty="0" spc="-25"/>
              <a:t>19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2846832"/>
            <a:ext cx="5056631" cy="294589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757927" y="2376355"/>
            <a:ext cx="5941060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7180" marR="6350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Mesmo</a:t>
            </a:r>
            <a:r>
              <a:rPr dirty="0" sz="2400" spc="5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antes</a:t>
            </a:r>
            <a:r>
              <a:rPr dirty="0" sz="2400" spc="3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da</a:t>
            </a:r>
            <a:r>
              <a:rPr dirty="0" sz="2400" spc="35">
                <a:latin typeface="Calibri"/>
                <a:cs typeface="Calibri"/>
              </a:rPr>
              <a:t>  </a:t>
            </a:r>
            <a:r>
              <a:rPr dirty="0" sz="2400" spc="-20">
                <a:latin typeface="Calibri"/>
                <a:cs typeface="Calibri"/>
              </a:rPr>
              <a:t>COVID-</a:t>
            </a:r>
            <a:r>
              <a:rPr dirty="0" sz="2400">
                <a:latin typeface="Calibri"/>
                <a:cs typeface="Calibri"/>
              </a:rPr>
              <a:t>19,</a:t>
            </a:r>
            <a:r>
              <a:rPr dirty="0" sz="2400" spc="35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o</a:t>
            </a:r>
            <a:r>
              <a:rPr dirty="0" sz="2400" spc="35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mundo</a:t>
            </a:r>
            <a:r>
              <a:rPr dirty="0" sz="2400" spc="35" b="1">
                <a:latin typeface="Calibri"/>
                <a:cs typeface="Calibri"/>
              </a:rPr>
              <a:t>  </a:t>
            </a:r>
            <a:r>
              <a:rPr dirty="0" sz="2400" spc="-25" b="1">
                <a:latin typeface="Calibri"/>
                <a:cs typeface="Calibri"/>
              </a:rPr>
              <a:t>não </a:t>
            </a:r>
            <a:r>
              <a:rPr dirty="0" sz="2400" spc="-25" b="1">
                <a:latin typeface="Calibri"/>
                <a:cs typeface="Calibri"/>
              </a:rPr>
              <a:t>	</a:t>
            </a:r>
            <a:r>
              <a:rPr dirty="0" sz="2400" spc="-10" b="1">
                <a:latin typeface="Calibri"/>
                <a:cs typeface="Calibri"/>
              </a:rPr>
              <a:t>estava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caminho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para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alcançar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ODS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1</a:t>
            </a:r>
            <a:r>
              <a:rPr dirty="0" sz="2400" spc="-2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just" marL="297180" marR="5080" indent="-28511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409" b="1">
                <a:latin typeface="Calibri"/>
                <a:cs typeface="Calibri"/>
              </a:rPr>
              <a:t>  </a:t>
            </a:r>
            <a:r>
              <a:rPr dirty="0" sz="2400" spc="-30" b="1">
                <a:latin typeface="Calibri"/>
                <a:cs typeface="Calibri"/>
              </a:rPr>
              <a:t>COVID-</a:t>
            </a:r>
            <a:r>
              <a:rPr dirty="0" sz="2400" b="1">
                <a:latin typeface="Calibri"/>
                <a:cs typeface="Calibri"/>
              </a:rPr>
              <a:t>19</a:t>
            </a:r>
            <a:r>
              <a:rPr dirty="0" sz="2400" spc="415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reverteu</a:t>
            </a:r>
            <a:r>
              <a:rPr dirty="0" sz="2400" spc="415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grande</a:t>
            </a:r>
            <a:r>
              <a:rPr dirty="0" sz="2400" spc="420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parte</a:t>
            </a:r>
            <a:r>
              <a:rPr dirty="0" sz="2400" spc="415" b="1">
                <a:latin typeface="Calibri"/>
                <a:cs typeface="Calibri"/>
              </a:rPr>
              <a:t>  </a:t>
            </a:r>
            <a:r>
              <a:rPr dirty="0" sz="2400" spc="-25" b="1">
                <a:latin typeface="Calibri"/>
                <a:cs typeface="Calibri"/>
              </a:rPr>
              <a:t>do </a:t>
            </a:r>
            <a:r>
              <a:rPr dirty="0" sz="2400" spc="-25" b="1">
                <a:latin typeface="Calibri"/>
                <a:cs typeface="Calibri"/>
              </a:rPr>
              <a:t>	</a:t>
            </a:r>
            <a:r>
              <a:rPr dirty="0" sz="2400" b="1">
                <a:latin typeface="Calibri"/>
                <a:cs typeface="Calibri"/>
              </a:rPr>
              <a:t>progresso</a:t>
            </a:r>
            <a:r>
              <a:rPr dirty="0" sz="2400" spc="14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feito</a:t>
            </a:r>
            <a:r>
              <a:rPr dirty="0" sz="2400" spc="1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</a:t>
            </a:r>
            <a:r>
              <a:rPr dirty="0" sz="2400" spc="1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redução</a:t>
            </a:r>
            <a:r>
              <a:rPr dirty="0" sz="2400" spc="1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</a:t>
            </a:r>
            <a:r>
              <a:rPr dirty="0" sz="2400" spc="1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pobreza,</a:t>
            </a:r>
            <a:r>
              <a:rPr dirty="0" sz="2400" spc="1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com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5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pobreza</a:t>
            </a:r>
            <a:r>
              <a:rPr dirty="0" sz="2400" spc="5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extrema</a:t>
            </a:r>
            <a:r>
              <a:rPr dirty="0" sz="2400" spc="5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global</a:t>
            </a:r>
            <a:r>
              <a:rPr dirty="0" sz="2400" spc="5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aumentando</a:t>
            </a:r>
            <a:r>
              <a:rPr dirty="0" sz="2400" spc="50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em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2020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pela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primeira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vez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1998.</a:t>
            </a:r>
            <a:endParaRPr sz="2400">
              <a:latin typeface="Calibri"/>
              <a:cs typeface="Calibri"/>
            </a:endParaRPr>
          </a:p>
          <a:p>
            <a:pPr algn="just" marL="297180" marR="5080" indent="-28511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pobreza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extrema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passou</a:t>
            </a:r>
            <a:r>
              <a:rPr dirty="0" sz="2400" spc="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</a:t>
            </a:r>
            <a:r>
              <a:rPr dirty="0" sz="2400" spc="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8,4%</a:t>
            </a:r>
            <a:r>
              <a:rPr dirty="0" sz="2400" spc="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em</a:t>
            </a:r>
            <a:r>
              <a:rPr dirty="0" sz="2400" spc="8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2019 </a:t>
            </a:r>
            <a:r>
              <a:rPr dirty="0" sz="2400" spc="-20" b="1">
                <a:latin typeface="Calibri"/>
                <a:cs typeface="Calibri"/>
              </a:rPr>
              <a:t>	</a:t>
            </a:r>
            <a:r>
              <a:rPr dirty="0" sz="2400" b="1">
                <a:latin typeface="Calibri"/>
                <a:cs typeface="Calibri"/>
              </a:rPr>
              <a:t>para</a:t>
            </a:r>
            <a:r>
              <a:rPr dirty="0" sz="2400" spc="1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9,5%</a:t>
            </a:r>
            <a:r>
              <a:rPr dirty="0" sz="2400" spc="1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em</a:t>
            </a:r>
            <a:r>
              <a:rPr dirty="0" sz="2400" spc="1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2020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desfazendo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1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progresso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alcançado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desde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2016.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99" y="2270013"/>
            <a:ext cx="2737181" cy="43375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5891" y="3283344"/>
            <a:ext cx="2632199" cy="25762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905556" y="6183901"/>
            <a:ext cx="39795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Source: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Sustainable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Development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Report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(2022)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3.2</a:t>
            </a:r>
            <a:r>
              <a:rPr dirty="0" spc="-135"/>
              <a:t> </a:t>
            </a:r>
            <a:r>
              <a:rPr dirty="0" spc="-45"/>
              <a:t>Pandemia</a:t>
            </a:r>
            <a:r>
              <a:rPr dirty="0" spc="-140"/>
              <a:t> </a:t>
            </a:r>
            <a:r>
              <a:rPr dirty="0"/>
              <a:t>de</a:t>
            </a:r>
            <a:r>
              <a:rPr dirty="0" spc="-125"/>
              <a:t> </a:t>
            </a:r>
            <a:r>
              <a:rPr dirty="0" spc="-70"/>
              <a:t>COVID-</a:t>
            </a:r>
            <a:r>
              <a:rPr dirty="0" spc="-25"/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Sumário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5164" y="2141235"/>
            <a:ext cx="7323455" cy="36042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65760" indent="-35179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65760" algn="l"/>
              </a:tabLst>
            </a:pPr>
            <a:r>
              <a:rPr dirty="0" sz="2800" spc="-10">
                <a:latin typeface="Calibri"/>
                <a:cs typeface="Calibri"/>
              </a:rPr>
              <a:t>Introdução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aos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ODS</a:t>
            </a:r>
            <a:endParaRPr sz="2800">
              <a:latin typeface="Calibri"/>
              <a:cs typeface="Calibri"/>
            </a:endParaRPr>
          </a:p>
          <a:p>
            <a:pPr marL="365125" indent="-35179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65125" algn="l"/>
              </a:tabLst>
            </a:pPr>
            <a:r>
              <a:rPr dirty="0" sz="2800">
                <a:latin typeface="Calibri"/>
                <a:cs typeface="Calibri"/>
              </a:rPr>
              <a:t>Definindo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ODS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marL="365125" indent="-35179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65125" algn="l"/>
              </a:tabLst>
            </a:pPr>
            <a:r>
              <a:rPr dirty="0" sz="2800">
                <a:latin typeface="Calibri"/>
                <a:cs typeface="Calibri"/>
              </a:rPr>
              <a:t>Crises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globais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impactam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alcance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ODS</a:t>
            </a:r>
            <a:r>
              <a:rPr dirty="0" sz="2800" spc="-50">
                <a:latin typeface="Calibri"/>
                <a:cs typeface="Calibri"/>
              </a:rPr>
              <a:t> 1</a:t>
            </a:r>
            <a:endParaRPr sz="2800">
              <a:latin typeface="Calibri"/>
              <a:cs typeface="Calibri"/>
            </a:endParaRPr>
          </a:p>
          <a:p>
            <a:pPr marL="364490" indent="-35179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64490" algn="l"/>
              </a:tabLst>
            </a:pPr>
            <a:r>
              <a:rPr dirty="0" sz="2800" spc="-10">
                <a:latin typeface="Calibri"/>
                <a:cs typeface="Calibri"/>
              </a:rPr>
              <a:t>Progresso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ODS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  <a:p>
            <a:pPr marL="364490" indent="-35179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64490" algn="l"/>
              </a:tabLst>
            </a:pPr>
            <a:r>
              <a:rPr dirty="0" sz="2800">
                <a:latin typeface="Calibri"/>
                <a:cs typeface="Calibri"/>
              </a:rPr>
              <a:t>Estudos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caso</a:t>
            </a:r>
            <a:endParaRPr sz="2800">
              <a:latin typeface="Calibri"/>
              <a:cs typeface="Calibri"/>
            </a:endParaRPr>
          </a:p>
          <a:p>
            <a:pPr marL="364490" indent="-35179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64490" algn="l"/>
              </a:tabLst>
            </a:pPr>
            <a:r>
              <a:rPr dirty="0" sz="2800" spc="-10">
                <a:latin typeface="Calibri"/>
                <a:cs typeface="Calibri"/>
              </a:rPr>
              <a:t>Exercícios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Avaliação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Módulo</a:t>
            </a:r>
            <a:endParaRPr sz="2800">
              <a:latin typeface="Calibri"/>
              <a:cs typeface="Calibri"/>
            </a:endParaRPr>
          </a:p>
          <a:p>
            <a:pPr marL="364490" indent="-35179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64490" algn="l"/>
              </a:tabLst>
            </a:pPr>
            <a:r>
              <a:rPr dirty="0" sz="2800">
                <a:latin typeface="Calibri"/>
                <a:cs typeface="Calibri"/>
              </a:rPr>
              <a:t>Observações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finais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3.2</a:t>
            </a:r>
            <a:r>
              <a:rPr dirty="0" spc="-145"/>
              <a:t> </a:t>
            </a:r>
            <a:r>
              <a:rPr dirty="0" spc="-45"/>
              <a:t>Pandemia</a:t>
            </a:r>
            <a:r>
              <a:rPr dirty="0" spc="-150"/>
              <a:t> </a:t>
            </a:r>
            <a:r>
              <a:rPr dirty="0"/>
              <a:t>de</a:t>
            </a:r>
            <a:r>
              <a:rPr dirty="0" spc="-135"/>
              <a:t> </a:t>
            </a:r>
            <a:r>
              <a:rPr dirty="0" spc="-70"/>
              <a:t>COVID-</a:t>
            </a:r>
            <a:r>
              <a:rPr dirty="0"/>
              <a:t>19</a:t>
            </a:r>
            <a:r>
              <a:rPr dirty="0" spc="-165"/>
              <a:t> </a:t>
            </a:r>
            <a:r>
              <a:rPr dirty="0"/>
              <a:t>na</a:t>
            </a:r>
            <a:r>
              <a:rPr dirty="0" spc="-125"/>
              <a:t> </a:t>
            </a:r>
            <a:r>
              <a:rPr dirty="0" spc="-30"/>
              <a:t>América</a:t>
            </a:r>
            <a:r>
              <a:rPr dirty="0" spc="-145"/>
              <a:t> </a:t>
            </a:r>
            <a:r>
              <a:rPr dirty="0" spc="-10"/>
              <a:t>Latina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580065" y="2290631"/>
            <a:ext cx="9116060" cy="439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702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empresas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menor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porte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(que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representam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mais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50%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dos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empregos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região)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são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as </a:t>
            </a:r>
            <a:r>
              <a:rPr dirty="0" sz="1800">
                <a:latin typeface="Calibri"/>
                <a:cs typeface="Calibri"/>
              </a:rPr>
              <a:t>que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mais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sofrem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os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impactos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econômicos,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uma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parcela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preocupante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trabalhadores </a:t>
            </a:r>
            <a:r>
              <a:rPr dirty="0" sz="1800" b="1">
                <a:latin typeface="Calibri"/>
                <a:cs typeface="Calibri"/>
              </a:rPr>
              <a:t>não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tem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acesso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nenhum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tipo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medida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proteção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social.</a:t>
            </a:r>
            <a:endParaRPr sz="1800">
              <a:latin typeface="Calibri"/>
              <a:cs typeface="Calibri"/>
            </a:endParaRPr>
          </a:p>
          <a:p>
            <a:pPr algn="just" marL="299085" marR="5080" indent="-287020">
              <a:lnSpc>
                <a:spcPct val="150000"/>
              </a:lnSpc>
              <a:spcBef>
                <a:spcPts val="994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90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América</a:t>
            </a:r>
            <a:r>
              <a:rPr dirty="0" sz="1800" spc="95">
                <a:latin typeface="Calibri"/>
                <a:cs typeface="Calibri"/>
              </a:rPr>
              <a:t>  </a:t>
            </a:r>
            <a:r>
              <a:rPr dirty="0" sz="1800">
                <a:latin typeface="Calibri"/>
                <a:cs typeface="Calibri"/>
              </a:rPr>
              <a:t>Latina</a:t>
            </a:r>
            <a:r>
              <a:rPr dirty="0" sz="1800" spc="90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está</a:t>
            </a:r>
            <a:r>
              <a:rPr dirty="0" sz="1800" spc="90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entre</a:t>
            </a:r>
            <a:r>
              <a:rPr dirty="0" sz="1800" spc="85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as</a:t>
            </a:r>
            <a:r>
              <a:rPr dirty="0" sz="1800" spc="95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regiões</a:t>
            </a:r>
            <a:r>
              <a:rPr dirty="0" sz="1800" spc="90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com</a:t>
            </a:r>
            <a:r>
              <a:rPr dirty="0" sz="1800" spc="85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maior</a:t>
            </a:r>
            <a:r>
              <a:rPr dirty="0" sz="1800" spc="90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período</a:t>
            </a:r>
            <a:r>
              <a:rPr dirty="0" sz="1800" spc="90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95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interrupção</a:t>
            </a:r>
            <a:r>
              <a:rPr dirty="0" sz="1800" spc="90" b="1">
                <a:latin typeface="Calibri"/>
                <a:cs typeface="Calibri"/>
              </a:rPr>
              <a:t>  </a:t>
            </a:r>
            <a:r>
              <a:rPr dirty="0" sz="1800" b="1">
                <a:latin typeface="Calibri"/>
                <a:cs typeface="Calibri"/>
              </a:rPr>
              <a:t>das</a:t>
            </a:r>
            <a:r>
              <a:rPr dirty="0" sz="1800" spc="95" b="1">
                <a:latin typeface="Calibri"/>
                <a:cs typeface="Calibri"/>
              </a:rPr>
              <a:t>  </a:t>
            </a:r>
            <a:r>
              <a:rPr dirty="0" sz="1800" spc="-10" b="1">
                <a:latin typeface="Calibri"/>
                <a:cs typeface="Calibri"/>
              </a:rPr>
              <a:t>aulas </a:t>
            </a:r>
            <a:r>
              <a:rPr dirty="0" sz="1800" b="1">
                <a:latin typeface="Calibri"/>
                <a:cs typeface="Calibri"/>
              </a:rPr>
              <a:t>presenciais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fato</a:t>
            </a:r>
            <a:r>
              <a:rPr dirty="0" sz="1800" spc="4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que</a:t>
            </a:r>
            <a:r>
              <a:rPr dirty="0" sz="1800" spc="4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levou</a:t>
            </a:r>
            <a:r>
              <a:rPr dirty="0" sz="1800" spc="4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ao</a:t>
            </a:r>
            <a:r>
              <a:rPr dirty="0" sz="1800" spc="43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aumento</a:t>
            </a:r>
            <a:r>
              <a:rPr dirty="0" sz="1800" spc="4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43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lacuna</a:t>
            </a:r>
            <a:r>
              <a:rPr dirty="0" sz="1800" spc="4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nas</a:t>
            </a:r>
            <a:r>
              <a:rPr dirty="0" sz="1800" spc="4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oportunidades</a:t>
            </a:r>
            <a:r>
              <a:rPr dirty="0" sz="1800" spc="4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43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aprendizado</a:t>
            </a:r>
            <a:r>
              <a:rPr dirty="0" sz="1800" spc="44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e </a:t>
            </a:r>
            <a:r>
              <a:rPr dirty="0" sz="1800" spc="-10">
                <a:latin typeface="Calibri"/>
                <a:cs typeface="Calibri"/>
              </a:rPr>
              <a:t>desenvolvimento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habilidades.</a:t>
            </a:r>
            <a:endParaRPr sz="1800">
              <a:latin typeface="Calibri"/>
              <a:cs typeface="Calibri"/>
            </a:endParaRPr>
          </a:p>
          <a:p>
            <a:pPr algn="just" marL="299085" marR="5080" indent="-287020">
              <a:lnSpc>
                <a:spcPct val="150000"/>
              </a:lnSpc>
              <a:spcBef>
                <a:spcPts val="994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trabalho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remoto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agravou</a:t>
            </a:r>
            <a:r>
              <a:rPr dirty="0" sz="1800" spc="1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as</a:t>
            </a:r>
            <a:r>
              <a:rPr dirty="0" sz="1800" spc="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desigualdades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pois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pessoas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menor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renda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capita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não </a:t>
            </a:r>
            <a:r>
              <a:rPr dirty="0" sz="1800">
                <a:latin typeface="Calibri"/>
                <a:cs typeface="Calibri"/>
              </a:rPr>
              <a:t>têm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têm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acesso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limitado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conexão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internet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condições</a:t>
            </a:r>
            <a:r>
              <a:rPr dirty="0" sz="1800" spc="1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tecnológicas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para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trabalhar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e </a:t>
            </a:r>
            <a:r>
              <a:rPr dirty="0" sz="1800">
                <a:latin typeface="Calibri"/>
                <a:cs typeface="Calibri"/>
              </a:rPr>
              <a:t>estudar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remotamente.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pobreza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desigualdade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aumentaram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impacto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especialmente </a:t>
            </a:r>
            <a:r>
              <a:rPr dirty="0" sz="1800">
                <a:latin typeface="Calibri"/>
                <a:cs typeface="Calibri"/>
              </a:rPr>
              <a:t>sobre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jovens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populações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áreas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rurais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indígenas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(CEPAL,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2022a).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95602" y="2492857"/>
            <a:ext cx="2105025" cy="820419"/>
            <a:chOff x="395602" y="2492857"/>
            <a:chExt cx="2105025" cy="820419"/>
          </a:xfrm>
        </p:grpSpPr>
        <p:sp>
          <p:nvSpPr>
            <p:cNvPr id="10" name="object 10" descr=""/>
            <p:cNvSpPr/>
            <p:nvPr/>
          </p:nvSpPr>
          <p:spPr>
            <a:xfrm>
              <a:off x="401952" y="2499207"/>
              <a:ext cx="2092325" cy="807720"/>
            </a:xfrm>
            <a:custGeom>
              <a:avLst/>
              <a:gdLst/>
              <a:ahLst/>
              <a:cxnLst/>
              <a:rect l="l" t="t" r="r" b="b"/>
              <a:pathLst>
                <a:path w="2092325" h="807720">
                  <a:moveTo>
                    <a:pt x="1957412" y="0"/>
                  </a:moveTo>
                  <a:lnTo>
                    <a:pt x="134620" y="0"/>
                  </a:lnTo>
                  <a:lnTo>
                    <a:pt x="92070" y="6863"/>
                  </a:lnTo>
                  <a:lnTo>
                    <a:pt x="55116" y="25974"/>
                  </a:lnTo>
                  <a:lnTo>
                    <a:pt x="25974" y="55116"/>
                  </a:lnTo>
                  <a:lnTo>
                    <a:pt x="6863" y="92070"/>
                  </a:lnTo>
                  <a:lnTo>
                    <a:pt x="0" y="134620"/>
                  </a:lnTo>
                  <a:lnTo>
                    <a:pt x="0" y="673074"/>
                  </a:lnTo>
                  <a:lnTo>
                    <a:pt x="6863" y="715622"/>
                  </a:lnTo>
                  <a:lnTo>
                    <a:pt x="25974" y="752573"/>
                  </a:lnTo>
                  <a:lnTo>
                    <a:pt x="55116" y="781711"/>
                  </a:lnTo>
                  <a:lnTo>
                    <a:pt x="92070" y="800819"/>
                  </a:lnTo>
                  <a:lnTo>
                    <a:pt x="134620" y="807681"/>
                  </a:lnTo>
                  <a:lnTo>
                    <a:pt x="1957412" y="807681"/>
                  </a:lnTo>
                  <a:lnTo>
                    <a:pt x="1999962" y="800819"/>
                  </a:lnTo>
                  <a:lnTo>
                    <a:pt x="2036916" y="781711"/>
                  </a:lnTo>
                  <a:lnTo>
                    <a:pt x="2066058" y="752573"/>
                  </a:lnTo>
                  <a:lnTo>
                    <a:pt x="2085169" y="715622"/>
                  </a:lnTo>
                  <a:lnTo>
                    <a:pt x="2092032" y="673074"/>
                  </a:lnTo>
                  <a:lnTo>
                    <a:pt x="2092032" y="134620"/>
                  </a:lnTo>
                  <a:lnTo>
                    <a:pt x="2085169" y="92070"/>
                  </a:lnTo>
                  <a:lnTo>
                    <a:pt x="2066058" y="55116"/>
                  </a:lnTo>
                  <a:lnTo>
                    <a:pt x="2036916" y="25974"/>
                  </a:lnTo>
                  <a:lnTo>
                    <a:pt x="1999962" y="6863"/>
                  </a:lnTo>
                  <a:lnTo>
                    <a:pt x="1957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1952" y="2499207"/>
              <a:ext cx="2092325" cy="807720"/>
            </a:xfrm>
            <a:custGeom>
              <a:avLst/>
              <a:gdLst/>
              <a:ahLst/>
              <a:cxnLst/>
              <a:rect l="l" t="t" r="r" b="b"/>
              <a:pathLst>
                <a:path w="2092325" h="807720">
                  <a:moveTo>
                    <a:pt x="0" y="134620"/>
                  </a:moveTo>
                  <a:lnTo>
                    <a:pt x="6863" y="92070"/>
                  </a:lnTo>
                  <a:lnTo>
                    <a:pt x="25974" y="55116"/>
                  </a:lnTo>
                  <a:lnTo>
                    <a:pt x="55116" y="25974"/>
                  </a:lnTo>
                  <a:lnTo>
                    <a:pt x="92070" y="6863"/>
                  </a:lnTo>
                  <a:lnTo>
                    <a:pt x="134620" y="0"/>
                  </a:lnTo>
                  <a:lnTo>
                    <a:pt x="1957412" y="0"/>
                  </a:lnTo>
                  <a:lnTo>
                    <a:pt x="1999962" y="6863"/>
                  </a:lnTo>
                  <a:lnTo>
                    <a:pt x="2036916" y="25974"/>
                  </a:lnTo>
                  <a:lnTo>
                    <a:pt x="2066058" y="55116"/>
                  </a:lnTo>
                  <a:lnTo>
                    <a:pt x="2085169" y="92070"/>
                  </a:lnTo>
                  <a:lnTo>
                    <a:pt x="2092032" y="134620"/>
                  </a:lnTo>
                  <a:lnTo>
                    <a:pt x="2092032" y="673074"/>
                  </a:lnTo>
                  <a:lnTo>
                    <a:pt x="2085169" y="715622"/>
                  </a:lnTo>
                  <a:lnTo>
                    <a:pt x="2066058" y="752573"/>
                  </a:lnTo>
                  <a:lnTo>
                    <a:pt x="2036916" y="781711"/>
                  </a:lnTo>
                  <a:lnTo>
                    <a:pt x="1999962" y="800819"/>
                  </a:lnTo>
                  <a:lnTo>
                    <a:pt x="1957412" y="807681"/>
                  </a:lnTo>
                  <a:lnTo>
                    <a:pt x="134620" y="807681"/>
                  </a:lnTo>
                  <a:lnTo>
                    <a:pt x="92070" y="800819"/>
                  </a:lnTo>
                  <a:lnTo>
                    <a:pt x="55116" y="781711"/>
                  </a:lnTo>
                  <a:lnTo>
                    <a:pt x="25974" y="752573"/>
                  </a:lnTo>
                  <a:lnTo>
                    <a:pt x="6863" y="715622"/>
                  </a:lnTo>
                  <a:lnTo>
                    <a:pt x="0" y="673074"/>
                  </a:lnTo>
                  <a:lnTo>
                    <a:pt x="0" y="13462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815031" y="2713568"/>
            <a:ext cx="12668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latin typeface="Calibri"/>
                <a:cs typeface="Calibri"/>
              </a:rPr>
              <a:t>ECONOMIA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06039" y="5242674"/>
            <a:ext cx="2105025" cy="820419"/>
            <a:chOff x="406039" y="5242674"/>
            <a:chExt cx="2105025" cy="820419"/>
          </a:xfrm>
        </p:grpSpPr>
        <p:sp>
          <p:nvSpPr>
            <p:cNvPr id="14" name="object 14" descr=""/>
            <p:cNvSpPr/>
            <p:nvPr/>
          </p:nvSpPr>
          <p:spPr>
            <a:xfrm>
              <a:off x="412389" y="5249024"/>
              <a:ext cx="2092325" cy="807720"/>
            </a:xfrm>
            <a:custGeom>
              <a:avLst/>
              <a:gdLst/>
              <a:ahLst/>
              <a:cxnLst/>
              <a:rect l="l" t="t" r="r" b="b"/>
              <a:pathLst>
                <a:path w="2092325" h="807720">
                  <a:moveTo>
                    <a:pt x="1957412" y="0"/>
                  </a:moveTo>
                  <a:lnTo>
                    <a:pt x="134620" y="0"/>
                  </a:lnTo>
                  <a:lnTo>
                    <a:pt x="92070" y="6863"/>
                  </a:lnTo>
                  <a:lnTo>
                    <a:pt x="55116" y="25974"/>
                  </a:lnTo>
                  <a:lnTo>
                    <a:pt x="25974" y="55116"/>
                  </a:lnTo>
                  <a:lnTo>
                    <a:pt x="6863" y="92070"/>
                  </a:lnTo>
                  <a:lnTo>
                    <a:pt x="0" y="134619"/>
                  </a:lnTo>
                  <a:lnTo>
                    <a:pt x="0" y="673074"/>
                  </a:lnTo>
                  <a:lnTo>
                    <a:pt x="6863" y="715622"/>
                  </a:lnTo>
                  <a:lnTo>
                    <a:pt x="25974" y="752573"/>
                  </a:lnTo>
                  <a:lnTo>
                    <a:pt x="55116" y="781711"/>
                  </a:lnTo>
                  <a:lnTo>
                    <a:pt x="92070" y="800819"/>
                  </a:lnTo>
                  <a:lnTo>
                    <a:pt x="134620" y="807681"/>
                  </a:lnTo>
                  <a:lnTo>
                    <a:pt x="1957412" y="807681"/>
                  </a:lnTo>
                  <a:lnTo>
                    <a:pt x="1999962" y="800819"/>
                  </a:lnTo>
                  <a:lnTo>
                    <a:pt x="2036916" y="781711"/>
                  </a:lnTo>
                  <a:lnTo>
                    <a:pt x="2066058" y="752573"/>
                  </a:lnTo>
                  <a:lnTo>
                    <a:pt x="2085169" y="715622"/>
                  </a:lnTo>
                  <a:lnTo>
                    <a:pt x="2092032" y="673074"/>
                  </a:lnTo>
                  <a:lnTo>
                    <a:pt x="2092032" y="134619"/>
                  </a:lnTo>
                  <a:lnTo>
                    <a:pt x="2085169" y="92070"/>
                  </a:lnTo>
                  <a:lnTo>
                    <a:pt x="2066058" y="55116"/>
                  </a:lnTo>
                  <a:lnTo>
                    <a:pt x="2036916" y="25974"/>
                  </a:lnTo>
                  <a:lnTo>
                    <a:pt x="1999962" y="6863"/>
                  </a:lnTo>
                  <a:lnTo>
                    <a:pt x="1957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12389" y="5249024"/>
              <a:ext cx="2092325" cy="807720"/>
            </a:xfrm>
            <a:custGeom>
              <a:avLst/>
              <a:gdLst/>
              <a:ahLst/>
              <a:cxnLst/>
              <a:rect l="l" t="t" r="r" b="b"/>
              <a:pathLst>
                <a:path w="2092325" h="807720">
                  <a:moveTo>
                    <a:pt x="0" y="134619"/>
                  </a:moveTo>
                  <a:lnTo>
                    <a:pt x="6863" y="92070"/>
                  </a:lnTo>
                  <a:lnTo>
                    <a:pt x="25974" y="55116"/>
                  </a:lnTo>
                  <a:lnTo>
                    <a:pt x="55116" y="25974"/>
                  </a:lnTo>
                  <a:lnTo>
                    <a:pt x="92070" y="6863"/>
                  </a:lnTo>
                  <a:lnTo>
                    <a:pt x="134620" y="0"/>
                  </a:lnTo>
                  <a:lnTo>
                    <a:pt x="1957412" y="0"/>
                  </a:lnTo>
                  <a:lnTo>
                    <a:pt x="1999962" y="6863"/>
                  </a:lnTo>
                  <a:lnTo>
                    <a:pt x="2036916" y="25974"/>
                  </a:lnTo>
                  <a:lnTo>
                    <a:pt x="2066058" y="55116"/>
                  </a:lnTo>
                  <a:lnTo>
                    <a:pt x="2085169" y="92070"/>
                  </a:lnTo>
                  <a:lnTo>
                    <a:pt x="2092032" y="134619"/>
                  </a:lnTo>
                  <a:lnTo>
                    <a:pt x="2092032" y="673074"/>
                  </a:lnTo>
                  <a:lnTo>
                    <a:pt x="2085169" y="715622"/>
                  </a:lnTo>
                  <a:lnTo>
                    <a:pt x="2066058" y="752573"/>
                  </a:lnTo>
                  <a:lnTo>
                    <a:pt x="2036916" y="781711"/>
                  </a:lnTo>
                  <a:lnTo>
                    <a:pt x="1999962" y="800819"/>
                  </a:lnTo>
                  <a:lnTo>
                    <a:pt x="1957412" y="807681"/>
                  </a:lnTo>
                  <a:lnTo>
                    <a:pt x="134620" y="807681"/>
                  </a:lnTo>
                  <a:lnTo>
                    <a:pt x="92070" y="800819"/>
                  </a:lnTo>
                  <a:lnTo>
                    <a:pt x="55116" y="781711"/>
                  </a:lnTo>
                  <a:lnTo>
                    <a:pt x="25974" y="752573"/>
                  </a:lnTo>
                  <a:lnTo>
                    <a:pt x="6863" y="715622"/>
                  </a:lnTo>
                  <a:lnTo>
                    <a:pt x="0" y="673074"/>
                  </a:lnTo>
                  <a:lnTo>
                    <a:pt x="0" y="13461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41973" y="5463385"/>
            <a:ext cx="183197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latin typeface="Calibri"/>
                <a:cs typeface="Calibri"/>
              </a:rPr>
              <a:t>DESIGUALDADES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06040" y="3839010"/>
            <a:ext cx="2105025" cy="820419"/>
            <a:chOff x="406040" y="3839010"/>
            <a:chExt cx="2105025" cy="820419"/>
          </a:xfrm>
        </p:grpSpPr>
        <p:sp>
          <p:nvSpPr>
            <p:cNvPr id="18" name="object 18" descr=""/>
            <p:cNvSpPr/>
            <p:nvPr/>
          </p:nvSpPr>
          <p:spPr>
            <a:xfrm>
              <a:off x="412390" y="3845360"/>
              <a:ext cx="2092325" cy="807720"/>
            </a:xfrm>
            <a:custGeom>
              <a:avLst/>
              <a:gdLst/>
              <a:ahLst/>
              <a:cxnLst/>
              <a:rect l="l" t="t" r="r" b="b"/>
              <a:pathLst>
                <a:path w="2092325" h="807720">
                  <a:moveTo>
                    <a:pt x="1957412" y="0"/>
                  </a:moveTo>
                  <a:lnTo>
                    <a:pt x="134620" y="0"/>
                  </a:lnTo>
                  <a:lnTo>
                    <a:pt x="92070" y="6863"/>
                  </a:lnTo>
                  <a:lnTo>
                    <a:pt x="55116" y="25974"/>
                  </a:lnTo>
                  <a:lnTo>
                    <a:pt x="25974" y="55116"/>
                  </a:lnTo>
                  <a:lnTo>
                    <a:pt x="6863" y="92070"/>
                  </a:lnTo>
                  <a:lnTo>
                    <a:pt x="0" y="134619"/>
                  </a:lnTo>
                  <a:lnTo>
                    <a:pt x="0" y="673074"/>
                  </a:lnTo>
                  <a:lnTo>
                    <a:pt x="6863" y="715622"/>
                  </a:lnTo>
                  <a:lnTo>
                    <a:pt x="25974" y="752573"/>
                  </a:lnTo>
                  <a:lnTo>
                    <a:pt x="55116" y="781711"/>
                  </a:lnTo>
                  <a:lnTo>
                    <a:pt x="92070" y="800819"/>
                  </a:lnTo>
                  <a:lnTo>
                    <a:pt x="134620" y="807681"/>
                  </a:lnTo>
                  <a:lnTo>
                    <a:pt x="1957412" y="807681"/>
                  </a:lnTo>
                  <a:lnTo>
                    <a:pt x="1999962" y="800819"/>
                  </a:lnTo>
                  <a:lnTo>
                    <a:pt x="2036916" y="781711"/>
                  </a:lnTo>
                  <a:lnTo>
                    <a:pt x="2066058" y="752573"/>
                  </a:lnTo>
                  <a:lnTo>
                    <a:pt x="2085169" y="715622"/>
                  </a:lnTo>
                  <a:lnTo>
                    <a:pt x="2092032" y="673074"/>
                  </a:lnTo>
                  <a:lnTo>
                    <a:pt x="2092032" y="134619"/>
                  </a:lnTo>
                  <a:lnTo>
                    <a:pt x="2085169" y="92070"/>
                  </a:lnTo>
                  <a:lnTo>
                    <a:pt x="2066058" y="55116"/>
                  </a:lnTo>
                  <a:lnTo>
                    <a:pt x="2036916" y="25974"/>
                  </a:lnTo>
                  <a:lnTo>
                    <a:pt x="1999962" y="6863"/>
                  </a:lnTo>
                  <a:lnTo>
                    <a:pt x="19574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12390" y="3845360"/>
              <a:ext cx="2092325" cy="807720"/>
            </a:xfrm>
            <a:custGeom>
              <a:avLst/>
              <a:gdLst/>
              <a:ahLst/>
              <a:cxnLst/>
              <a:rect l="l" t="t" r="r" b="b"/>
              <a:pathLst>
                <a:path w="2092325" h="807720">
                  <a:moveTo>
                    <a:pt x="0" y="134619"/>
                  </a:moveTo>
                  <a:lnTo>
                    <a:pt x="6863" y="92070"/>
                  </a:lnTo>
                  <a:lnTo>
                    <a:pt x="25974" y="55116"/>
                  </a:lnTo>
                  <a:lnTo>
                    <a:pt x="55116" y="25974"/>
                  </a:lnTo>
                  <a:lnTo>
                    <a:pt x="92070" y="6863"/>
                  </a:lnTo>
                  <a:lnTo>
                    <a:pt x="134620" y="0"/>
                  </a:lnTo>
                  <a:lnTo>
                    <a:pt x="1957412" y="0"/>
                  </a:lnTo>
                  <a:lnTo>
                    <a:pt x="1999962" y="6863"/>
                  </a:lnTo>
                  <a:lnTo>
                    <a:pt x="2036916" y="25974"/>
                  </a:lnTo>
                  <a:lnTo>
                    <a:pt x="2066058" y="55116"/>
                  </a:lnTo>
                  <a:lnTo>
                    <a:pt x="2085169" y="92070"/>
                  </a:lnTo>
                  <a:lnTo>
                    <a:pt x="2092032" y="134619"/>
                  </a:lnTo>
                  <a:lnTo>
                    <a:pt x="2092032" y="673074"/>
                  </a:lnTo>
                  <a:lnTo>
                    <a:pt x="2085169" y="715622"/>
                  </a:lnTo>
                  <a:lnTo>
                    <a:pt x="2066058" y="752573"/>
                  </a:lnTo>
                  <a:lnTo>
                    <a:pt x="2036916" y="781711"/>
                  </a:lnTo>
                  <a:lnTo>
                    <a:pt x="1999962" y="800819"/>
                  </a:lnTo>
                  <a:lnTo>
                    <a:pt x="1957412" y="807681"/>
                  </a:lnTo>
                  <a:lnTo>
                    <a:pt x="134620" y="807681"/>
                  </a:lnTo>
                  <a:lnTo>
                    <a:pt x="92070" y="800819"/>
                  </a:lnTo>
                  <a:lnTo>
                    <a:pt x="55116" y="781711"/>
                  </a:lnTo>
                  <a:lnTo>
                    <a:pt x="25974" y="752573"/>
                  </a:lnTo>
                  <a:lnTo>
                    <a:pt x="6863" y="715622"/>
                  </a:lnTo>
                  <a:lnTo>
                    <a:pt x="0" y="673074"/>
                  </a:lnTo>
                  <a:lnTo>
                    <a:pt x="0" y="13461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831534" y="4059721"/>
            <a:ext cx="125412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latin typeface="Calibri"/>
                <a:cs typeface="Calibri"/>
              </a:rPr>
              <a:t>EDUCAÇÃO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64058" y="2657709"/>
            <a:ext cx="7539990" cy="242443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just" marL="12700" marR="5080">
              <a:lnSpc>
                <a:spcPts val="2380"/>
              </a:lnSpc>
              <a:spcBef>
                <a:spcPts val="390"/>
              </a:spcBef>
            </a:pPr>
            <a:r>
              <a:rPr dirty="0" sz="2200" b="1">
                <a:latin typeface="Calibri"/>
                <a:cs typeface="Calibri"/>
              </a:rPr>
              <a:t>O</a:t>
            </a:r>
            <a:r>
              <a:rPr dirty="0" sz="2200" spc="-7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impacto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econômico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da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pandemia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terá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um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impacto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duradouro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e </a:t>
            </a:r>
            <a:r>
              <a:rPr dirty="0" sz="2200">
                <a:latin typeface="Calibri"/>
                <a:cs typeface="Calibri"/>
              </a:rPr>
              <a:t>provavelmente</a:t>
            </a:r>
            <a:r>
              <a:rPr dirty="0" sz="2200" spc="170">
                <a:latin typeface="Calibri"/>
                <a:cs typeface="Calibri"/>
              </a:rPr>
              <a:t>  </a:t>
            </a:r>
            <a:r>
              <a:rPr dirty="0" sz="2200">
                <a:latin typeface="Calibri"/>
                <a:cs typeface="Calibri"/>
              </a:rPr>
              <a:t>negativo</a:t>
            </a:r>
            <a:r>
              <a:rPr dirty="0" sz="2200" spc="175">
                <a:latin typeface="Calibri"/>
                <a:cs typeface="Calibri"/>
              </a:rPr>
              <a:t>  </a:t>
            </a:r>
            <a:r>
              <a:rPr dirty="0" sz="2200">
                <a:latin typeface="Calibri"/>
                <a:cs typeface="Calibri"/>
              </a:rPr>
              <a:t>na</a:t>
            </a:r>
            <a:r>
              <a:rPr dirty="0" sz="2200" spc="180">
                <a:latin typeface="Calibri"/>
                <a:cs typeface="Calibri"/>
              </a:rPr>
              <a:t>  </a:t>
            </a:r>
            <a:r>
              <a:rPr dirty="0" sz="2200">
                <a:latin typeface="Calibri"/>
                <a:cs typeface="Calibri"/>
              </a:rPr>
              <a:t>maioria</a:t>
            </a:r>
            <a:r>
              <a:rPr dirty="0" sz="2200" spc="175">
                <a:latin typeface="Calibri"/>
                <a:cs typeface="Calibri"/>
              </a:rPr>
              <a:t>  </a:t>
            </a:r>
            <a:r>
              <a:rPr dirty="0" sz="2200">
                <a:latin typeface="Calibri"/>
                <a:cs typeface="Calibri"/>
              </a:rPr>
              <a:t>dos</a:t>
            </a:r>
            <a:r>
              <a:rPr dirty="0" sz="2200" spc="180">
                <a:latin typeface="Calibri"/>
                <a:cs typeface="Calibri"/>
              </a:rPr>
              <a:t>  </a:t>
            </a:r>
            <a:r>
              <a:rPr dirty="0" sz="2200">
                <a:latin typeface="Calibri"/>
                <a:cs typeface="Calibri"/>
              </a:rPr>
              <a:t>países</a:t>
            </a:r>
            <a:r>
              <a:rPr dirty="0" sz="2200" spc="175">
                <a:latin typeface="Calibri"/>
                <a:cs typeface="Calibri"/>
              </a:rPr>
              <a:t>  </a:t>
            </a:r>
            <a:r>
              <a:rPr dirty="0" sz="2200">
                <a:latin typeface="Calibri"/>
                <a:cs typeface="Calibri"/>
              </a:rPr>
              <a:t>africanos</a:t>
            </a:r>
            <a:r>
              <a:rPr dirty="0" sz="2200" spc="180">
                <a:latin typeface="Calibri"/>
                <a:cs typeface="Calibri"/>
              </a:rPr>
              <a:t>  </a:t>
            </a:r>
            <a:r>
              <a:rPr dirty="0" sz="2200" spc="-25">
                <a:latin typeface="Calibri"/>
                <a:cs typeface="Calibri"/>
              </a:rPr>
              <a:t>no </a:t>
            </a:r>
            <a:r>
              <a:rPr dirty="0" sz="2200">
                <a:latin typeface="Calibri"/>
                <a:cs typeface="Calibri"/>
              </a:rPr>
              <a:t>alcance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do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ODS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(Anyanwu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Salami,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2021).</a:t>
            </a:r>
            <a:endParaRPr sz="2200">
              <a:latin typeface="Calibri"/>
              <a:cs typeface="Calibri"/>
            </a:endParaRPr>
          </a:p>
          <a:p>
            <a:pPr algn="just" marL="12700" marR="5715" indent="-635">
              <a:lnSpc>
                <a:spcPts val="2380"/>
              </a:lnSpc>
              <a:spcBef>
                <a:spcPts val="985"/>
              </a:spcBef>
            </a:pPr>
            <a:r>
              <a:rPr dirty="0" sz="2200">
                <a:latin typeface="Calibri"/>
                <a:cs typeface="Calibri"/>
              </a:rPr>
              <a:t>Os</a:t>
            </a:r>
            <a:r>
              <a:rPr dirty="0" sz="2200" spc="220">
                <a:latin typeface="Calibri"/>
                <a:cs typeface="Calibri"/>
              </a:rPr>
              <a:t>   </a:t>
            </a:r>
            <a:r>
              <a:rPr dirty="0" sz="2200">
                <a:latin typeface="Calibri"/>
                <a:cs typeface="Calibri"/>
              </a:rPr>
              <a:t>bloqueios</a:t>
            </a:r>
            <a:r>
              <a:rPr dirty="0" sz="2200" spc="220">
                <a:latin typeface="Calibri"/>
                <a:cs typeface="Calibri"/>
              </a:rPr>
              <a:t>   </a:t>
            </a:r>
            <a:r>
              <a:rPr dirty="0" sz="2200">
                <a:latin typeface="Calibri"/>
                <a:cs typeface="Calibri"/>
              </a:rPr>
              <a:t>generalizados</a:t>
            </a:r>
            <a:r>
              <a:rPr dirty="0" sz="2200" spc="220">
                <a:latin typeface="Calibri"/>
                <a:cs typeface="Calibri"/>
              </a:rPr>
              <a:t>   </a:t>
            </a:r>
            <a:r>
              <a:rPr dirty="0" sz="2200">
                <a:latin typeface="Calibri"/>
                <a:cs typeface="Calibri"/>
              </a:rPr>
              <a:t>interromperam</a:t>
            </a:r>
            <a:r>
              <a:rPr dirty="0" sz="2200" spc="220">
                <a:latin typeface="Calibri"/>
                <a:cs typeface="Calibri"/>
              </a:rPr>
              <a:t>  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215">
                <a:latin typeface="Calibri"/>
                <a:cs typeface="Calibri"/>
              </a:rPr>
              <a:t>   </a:t>
            </a:r>
            <a:r>
              <a:rPr dirty="0" sz="2200" spc="-10">
                <a:latin typeface="Calibri"/>
                <a:cs typeface="Calibri"/>
              </a:rPr>
              <a:t>atividades </a:t>
            </a:r>
            <a:r>
              <a:rPr dirty="0" sz="2200">
                <a:latin typeface="Calibri"/>
                <a:cs typeface="Calibri"/>
              </a:rPr>
              <a:t>econômicas</a:t>
            </a:r>
            <a:r>
              <a:rPr dirty="0" sz="2200" spc="2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em</a:t>
            </a:r>
            <a:r>
              <a:rPr dirty="0" sz="2200" spc="204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todos</a:t>
            </a:r>
            <a:r>
              <a:rPr dirty="0" sz="2200" spc="2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os</a:t>
            </a:r>
            <a:r>
              <a:rPr dirty="0" sz="2200" spc="204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países</a:t>
            </a:r>
            <a:r>
              <a:rPr dirty="0" sz="2200" spc="2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</a:t>
            </a:r>
            <a:r>
              <a:rPr dirty="0" sz="2200" spc="210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impactaram</a:t>
            </a:r>
            <a:r>
              <a:rPr dirty="0" sz="2200" spc="21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negativamente</a:t>
            </a:r>
            <a:r>
              <a:rPr dirty="0" sz="2200" spc="220" b="1">
                <a:latin typeface="Calibri"/>
                <a:cs typeface="Calibri"/>
              </a:rPr>
              <a:t> </a:t>
            </a:r>
            <a:r>
              <a:rPr dirty="0" sz="2200" spc="-50" b="1">
                <a:latin typeface="Calibri"/>
                <a:cs typeface="Calibri"/>
              </a:rPr>
              <a:t>a </a:t>
            </a:r>
            <a:r>
              <a:rPr dirty="0" sz="2200" spc="-10" b="1">
                <a:latin typeface="Calibri"/>
                <a:cs typeface="Calibri"/>
              </a:rPr>
              <a:t>prestação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de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serviços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básicos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(Nações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Unidas,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2022).</a:t>
            </a:r>
            <a:endParaRPr sz="2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690"/>
              </a:spcBef>
            </a:pPr>
            <a:r>
              <a:rPr dirty="0" sz="2200" spc="-20">
                <a:latin typeface="Calibri"/>
                <a:cs typeface="Calibri"/>
              </a:rPr>
              <a:t>Estima-</a:t>
            </a:r>
            <a:r>
              <a:rPr dirty="0" sz="2200">
                <a:latin typeface="Calibri"/>
                <a:cs typeface="Calibri"/>
              </a:rPr>
              <a:t>se</a:t>
            </a:r>
            <a:r>
              <a:rPr dirty="0" sz="2200" spc="4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que</a:t>
            </a:r>
            <a:r>
              <a:rPr dirty="0" sz="2200" spc="4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</a:t>
            </a:r>
            <a:r>
              <a:rPr dirty="0" sz="2200" spc="434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PIB</a:t>
            </a:r>
            <a:r>
              <a:rPr dirty="0" sz="2200" spc="4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per</a:t>
            </a:r>
            <a:r>
              <a:rPr dirty="0" sz="2200" spc="4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capita</a:t>
            </a:r>
            <a:r>
              <a:rPr dirty="0" sz="2200" spc="409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africano</a:t>
            </a:r>
            <a:r>
              <a:rPr dirty="0" sz="2200" spc="4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tenha</a:t>
            </a:r>
            <a:r>
              <a:rPr dirty="0" sz="2200" spc="4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diminuído</a:t>
            </a:r>
            <a:r>
              <a:rPr dirty="0" sz="2200" spc="400" b="1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10%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4616" y="5023271"/>
            <a:ext cx="75374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1730" algn="l"/>
                <a:tab pos="1637030" algn="l"/>
                <a:tab pos="3133090" algn="l"/>
                <a:tab pos="3857625" algn="l"/>
                <a:tab pos="4785360" algn="l"/>
                <a:tab pos="5927090" algn="l"/>
                <a:tab pos="7239000" algn="l"/>
              </a:tabLst>
            </a:pPr>
            <a:r>
              <a:rPr dirty="0" sz="2200" spc="-10">
                <a:latin typeface="Calibri"/>
                <a:cs typeface="Calibri"/>
              </a:rPr>
              <a:t>devido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50">
                <a:latin typeface="Calibri"/>
                <a:cs typeface="Calibri"/>
              </a:rPr>
              <a:t>à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10">
                <a:latin typeface="Calibri"/>
                <a:cs typeface="Calibri"/>
              </a:rPr>
              <a:t>pandemia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25">
                <a:latin typeface="Calibri"/>
                <a:cs typeface="Calibri"/>
              </a:rPr>
              <a:t>em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20">
                <a:latin typeface="Calibri"/>
                <a:cs typeface="Calibri"/>
              </a:rPr>
              <a:t>2020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10">
                <a:latin typeface="Calibri"/>
                <a:cs typeface="Calibri"/>
              </a:rPr>
              <a:t>(Banco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10">
                <a:latin typeface="Calibri"/>
                <a:cs typeface="Calibri"/>
              </a:rPr>
              <a:t>Africano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25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4616" y="5229930"/>
            <a:ext cx="7538720" cy="1489075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45"/>
              </a:spcBef>
            </a:pPr>
            <a:r>
              <a:rPr dirty="0" sz="2200" spc="-10">
                <a:latin typeface="Calibri"/>
                <a:cs typeface="Calibri"/>
              </a:rPr>
              <a:t>Desenvolvimento,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2021).</a:t>
            </a:r>
            <a:endParaRPr sz="2200">
              <a:latin typeface="Calibri"/>
              <a:cs typeface="Calibri"/>
            </a:endParaRPr>
          </a:p>
          <a:p>
            <a:pPr algn="just" marL="12700" marR="5080">
              <a:lnSpc>
                <a:spcPts val="2380"/>
              </a:lnSpc>
              <a:spcBef>
                <a:spcPts val="1040"/>
              </a:spcBef>
            </a:pPr>
            <a:r>
              <a:rPr dirty="0" sz="2200">
                <a:latin typeface="Calibri"/>
                <a:cs typeface="Calibri"/>
              </a:rPr>
              <a:t>Tal</a:t>
            </a:r>
            <a:r>
              <a:rPr dirty="0" sz="2200" spc="409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contração</a:t>
            </a:r>
            <a:r>
              <a:rPr dirty="0" sz="2200" spc="4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resultaria</a:t>
            </a:r>
            <a:r>
              <a:rPr dirty="0" sz="2200" spc="40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em</a:t>
            </a:r>
            <a:r>
              <a:rPr dirty="0" sz="2200" spc="4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uma</a:t>
            </a:r>
            <a:r>
              <a:rPr dirty="0" sz="2200" spc="415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deterioração</a:t>
            </a:r>
            <a:r>
              <a:rPr dirty="0" sz="2200" spc="409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dos</a:t>
            </a:r>
            <a:r>
              <a:rPr dirty="0" sz="2200" spc="41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padrões</a:t>
            </a:r>
            <a:r>
              <a:rPr dirty="0" sz="2200" spc="409" b="1">
                <a:latin typeface="Calibri"/>
                <a:cs typeface="Calibri"/>
              </a:rPr>
              <a:t> </a:t>
            </a:r>
            <a:r>
              <a:rPr dirty="0" sz="2200" spc="-25" b="1">
                <a:latin typeface="Calibri"/>
                <a:cs typeface="Calibri"/>
              </a:rPr>
              <a:t>de </a:t>
            </a:r>
            <a:r>
              <a:rPr dirty="0" sz="2200" b="1">
                <a:latin typeface="Calibri"/>
                <a:cs typeface="Calibri"/>
              </a:rPr>
              <a:t>vida</a:t>
            </a:r>
            <a:r>
              <a:rPr dirty="0" sz="2200" spc="3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</a:t>
            </a:r>
            <a:r>
              <a:rPr dirty="0" sz="2200" spc="3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aumentaria</a:t>
            </a:r>
            <a:r>
              <a:rPr dirty="0" sz="2200" spc="36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</a:t>
            </a:r>
            <a:r>
              <a:rPr dirty="0" sz="2200" spc="3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número</a:t>
            </a:r>
            <a:r>
              <a:rPr dirty="0" sz="2200" spc="3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de</a:t>
            </a:r>
            <a:r>
              <a:rPr dirty="0" sz="2200" spc="3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pessoas</a:t>
            </a:r>
            <a:r>
              <a:rPr dirty="0" sz="2200" spc="3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vivendo</a:t>
            </a:r>
            <a:r>
              <a:rPr dirty="0" sz="2200" spc="35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em</a:t>
            </a:r>
            <a:r>
              <a:rPr dirty="0" sz="2200" spc="36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extrema pobreza.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0476" y="2685288"/>
            <a:ext cx="3599687" cy="344423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456350" y="6069940"/>
            <a:ext cx="31591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Fonte: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OMS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(2022)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-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Número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casos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3.2</a:t>
            </a:r>
            <a:r>
              <a:rPr dirty="0" spc="-140"/>
              <a:t> </a:t>
            </a:r>
            <a:r>
              <a:rPr dirty="0" spc="-45"/>
              <a:t>Pandemia</a:t>
            </a:r>
            <a:r>
              <a:rPr dirty="0" spc="-140"/>
              <a:t> </a:t>
            </a:r>
            <a:r>
              <a:rPr dirty="0"/>
              <a:t>de</a:t>
            </a:r>
            <a:r>
              <a:rPr dirty="0" spc="-125"/>
              <a:t> </a:t>
            </a:r>
            <a:r>
              <a:rPr dirty="0" spc="-70"/>
              <a:t>COVID-</a:t>
            </a:r>
            <a:r>
              <a:rPr dirty="0"/>
              <a:t>19</a:t>
            </a:r>
            <a:r>
              <a:rPr dirty="0" spc="-155"/>
              <a:t> </a:t>
            </a:r>
            <a:r>
              <a:rPr dirty="0"/>
              <a:t>na</a:t>
            </a:r>
            <a:r>
              <a:rPr dirty="0" spc="-120"/>
              <a:t> </a:t>
            </a:r>
            <a:r>
              <a:rPr dirty="0" spc="-10"/>
              <a:t>África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542" y="1419122"/>
            <a:ext cx="278828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3.3</a:t>
            </a:r>
            <a:r>
              <a:rPr dirty="0" spc="-135"/>
              <a:t> </a:t>
            </a:r>
            <a:r>
              <a:rPr dirty="0" spc="-35"/>
              <a:t>Conflitos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95900" y="2100072"/>
            <a:ext cx="6499859" cy="390143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48252" y="2534805"/>
            <a:ext cx="3251835" cy="139573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Conflitos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globais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Conflitos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locais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99085" algn="l"/>
                <a:tab pos="1508760" algn="l"/>
                <a:tab pos="2769235" algn="l"/>
              </a:tabLst>
            </a:pPr>
            <a:r>
              <a:rPr dirty="0" sz="2400" spc="-10">
                <a:latin typeface="Calibri"/>
                <a:cs typeface="Calibri"/>
              </a:rPr>
              <a:t>Grandes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ameaças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que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34764" y="3868305"/>
            <a:ext cx="26752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0770" algn="l"/>
              </a:tabLst>
            </a:pPr>
            <a:r>
              <a:rPr dirty="0" sz="2400" spc="-10">
                <a:latin typeface="Calibri"/>
                <a:cs typeface="Calibri"/>
              </a:rPr>
              <a:t>crise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humanitária,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55916" y="3539121"/>
            <a:ext cx="965835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0480" marR="5080" indent="-18415">
              <a:lnSpc>
                <a:spcPts val="2590"/>
              </a:lnSpc>
              <a:spcBef>
                <a:spcPts val="425"/>
              </a:spcBef>
            </a:pPr>
            <a:r>
              <a:rPr dirty="0" sz="2400" spc="-10">
                <a:latin typeface="Calibri"/>
                <a:cs typeface="Calibri"/>
              </a:rPr>
              <a:t>causam choque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34764" y="4197489"/>
            <a:ext cx="408686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latin typeface="Calibri"/>
                <a:cs typeface="Calibri"/>
              </a:rPr>
              <a:t>econômico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impedem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alcance </a:t>
            </a:r>
            <a:r>
              <a:rPr dirty="0" sz="2400">
                <a:latin typeface="Calibri"/>
                <a:cs typeface="Calibri"/>
              </a:rPr>
              <a:t>dos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388460" y="6073288"/>
            <a:ext cx="2045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Fonte: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Armstrong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(2022)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65467" y="1563594"/>
            <a:ext cx="55683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32230" marR="5080" indent="-132016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Países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tiveram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confrontos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armados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envolvendo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forças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estatais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e/ou </a:t>
            </a:r>
            <a:r>
              <a:rPr dirty="0" sz="1600">
                <a:latin typeface="Calibri"/>
                <a:cs typeface="Calibri"/>
              </a:rPr>
              <a:t>grupos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rebeldes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relatados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3.3</a:t>
            </a:r>
            <a:r>
              <a:rPr dirty="0" spc="-160"/>
              <a:t> </a:t>
            </a:r>
            <a:r>
              <a:rPr dirty="0" spc="-35"/>
              <a:t>Conflitos</a:t>
            </a:r>
            <a:r>
              <a:rPr dirty="0" spc="-160"/>
              <a:t> </a:t>
            </a:r>
            <a:r>
              <a:rPr dirty="0"/>
              <a:t>na</a:t>
            </a:r>
            <a:r>
              <a:rPr dirty="0" spc="-140"/>
              <a:t> </a:t>
            </a:r>
            <a:r>
              <a:rPr dirty="0" spc="-30"/>
              <a:t>América</a:t>
            </a:r>
            <a:r>
              <a:rPr dirty="0" spc="-165"/>
              <a:t> </a:t>
            </a:r>
            <a:r>
              <a:rPr dirty="0" spc="-10"/>
              <a:t>Latina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67261" y="2234459"/>
            <a:ext cx="10862310" cy="424624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algn="just" marL="239395" marR="8255" indent="-227329">
              <a:lnSpc>
                <a:spcPct val="80000"/>
              </a:lnSpc>
              <a:spcBef>
                <a:spcPts val="76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3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economia</a:t>
            </a:r>
            <a:r>
              <a:rPr dirty="0" sz="2800" spc="3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da</a:t>
            </a:r>
            <a:r>
              <a:rPr dirty="0" sz="2800" spc="3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região</a:t>
            </a:r>
            <a:r>
              <a:rPr dirty="0" sz="2800" spc="3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é</a:t>
            </a:r>
            <a:r>
              <a:rPr dirty="0" sz="2800" spc="37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extremamente</a:t>
            </a:r>
            <a:r>
              <a:rPr dirty="0" sz="2800" spc="375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dependente</a:t>
            </a:r>
            <a:r>
              <a:rPr dirty="0" sz="2800" spc="385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dos</a:t>
            </a:r>
            <a:r>
              <a:rPr dirty="0" sz="2800" spc="375" b="1">
                <a:latin typeface="Calibri"/>
                <a:cs typeface="Calibri"/>
              </a:rPr>
              <a:t>  </a:t>
            </a:r>
            <a:r>
              <a:rPr dirty="0" sz="2800" spc="-10" b="1">
                <a:latin typeface="Calibri"/>
                <a:cs typeface="Calibri"/>
              </a:rPr>
              <a:t>preços </a:t>
            </a:r>
            <a:r>
              <a:rPr dirty="0" sz="2800" spc="-1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internacionais</a:t>
            </a:r>
            <a:r>
              <a:rPr dirty="0" sz="2800" spc="55" b="1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6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região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sente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rapidamente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os</a:t>
            </a:r>
            <a:r>
              <a:rPr dirty="0" sz="2800" spc="5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impactos</a:t>
            </a:r>
            <a:r>
              <a:rPr dirty="0" sz="2800" spc="6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das</a:t>
            </a:r>
            <a:r>
              <a:rPr dirty="0" sz="2800" spc="6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crises 	internacionais.</a:t>
            </a:r>
            <a:endParaRPr sz="2800">
              <a:latin typeface="Calibri"/>
              <a:cs typeface="Calibri"/>
            </a:endParaRPr>
          </a:p>
          <a:p>
            <a:pPr algn="just" marL="240029" marR="5080" indent="-227329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6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região</a:t>
            </a:r>
            <a:r>
              <a:rPr dirty="0" sz="2800" spc="6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foi</a:t>
            </a:r>
            <a:r>
              <a:rPr dirty="0" sz="2800" spc="6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afetada</a:t>
            </a:r>
            <a:r>
              <a:rPr dirty="0" sz="2800" spc="6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6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forma</a:t>
            </a:r>
            <a:r>
              <a:rPr dirty="0" sz="2800" spc="6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desigual,</a:t>
            </a:r>
            <a:r>
              <a:rPr dirty="0" sz="2800" spc="6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</a:t>
            </a:r>
            <a:r>
              <a:rPr dirty="0" sz="2800" spc="6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alguns</a:t>
            </a:r>
            <a:r>
              <a:rPr dirty="0" sz="2800" spc="6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países</a:t>
            </a:r>
            <a:r>
              <a:rPr dirty="0" sz="2800" spc="6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6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setores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severamente</a:t>
            </a:r>
            <a:r>
              <a:rPr dirty="0" sz="2800" spc="1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atingidos.</a:t>
            </a:r>
            <a:r>
              <a:rPr dirty="0" sz="2800" spc="195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Desaceleração</a:t>
            </a:r>
            <a:r>
              <a:rPr dirty="0" sz="2800" spc="2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econômica</a:t>
            </a:r>
            <a:r>
              <a:rPr dirty="0" sz="2800" spc="2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</a:t>
            </a:r>
            <a:r>
              <a:rPr dirty="0" sz="2800" spc="19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comercial,</a:t>
            </a:r>
            <a:r>
              <a:rPr dirty="0" sz="2800" spc="19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inflação </a:t>
            </a:r>
            <a:r>
              <a:rPr dirty="0" sz="2800" spc="-10" b="1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e</a:t>
            </a:r>
            <a:r>
              <a:rPr dirty="0" sz="2800" spc="1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recuperação</a:t>
            </a:r>
            <a:r>
              <a:rPr dirty="0" sz="2800" spc="1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lenta</a:t>
            </a:r>
            <a:r>
              <a:rPr dirty="0" sz="2800" spc="1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</a:t>
            </a:r>
            <a:r>
              <a:rPr dirty="0" sz="2800" spc="1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incompleta</a:t>
            </a:r>
            <a:r>
              <a:rPr dirty="0" sz="2800" spc="150" b="1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mercado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1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trabalho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--</a:t>
            </a:r>
            <a:r>
              <a:rPr dirty="0" sz="2800">
                <a:latin typeface="Calibri"/>
                <a:cs typeface="Calibri"/>
              </a:rPr>
              <a:t>&gt;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aumento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dos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níveis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pobreza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(CEPAL,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2022b).</a:t>
            </a:r>
            <a:endParaRPr sz="2800">
              <a:latin typeface="Calibri"/>
              <a:cs typeface="Calibri"/>
            </a:endParaRPr>
          </a:p>
          <a:p>
            <a:pPr algn="just" marL="240029" indent="-227329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grande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desafio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é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aumento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preços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dos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alimentos</a:t>
            </a:r>
            <a:r>
              <a:rPr dirty="0" sz="2800" spc="-1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algn="just" marL="239395" marR="5715" indent="-227329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4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crises</a:t>
            </a:r>
            <a:r>
              <a:rPr dirty="0" sz="2800" spc="4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regionais</a:t>
            </a:r>
            <a:r>
              <a:rPr dirty="0" sz="2800" spc="4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</a:t>
            </a:r>
            <a:r>
              <a:rPr dirty="0" sz="2800" spc="4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América</a:t>
            </a:r>
            <a:r>
              <a:rPr dirty="0" sz="2800" spc="4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Latina</a:t>
            </a:r>
            <a:r>
              <a:rPr dirty="0" sz="2800" spc="459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4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no</a:t>
            </a:r>
            <a:r>
              <a:rPr dirty="0" sz="2800" spc="4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Caribe</a:t>
            </a:r>
            <a:r>
              <a:rPr dirty="0" sz="2800" spc="4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também</a:t>
            </a:r>
            <a:r>
              <a:rPr dirty="0" sz="2800" spc="4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agravam</a:t>
            </a:r>
            <a:r>
              <a:rPr dirty="0" sz="2800" spc="45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o </a:t>
            </a:r>
            <a:r>
              <a:rPr dirty="0" sz="2800" spc="-50">
                <a:latin typeface="Calibri"/>
                <a:cs typeface="Calibri"/>
              </a:rPr>
              <a:t>	</a:t>
            </a:r>
            <a:r>
              <a:rPr dirty="0" sz="2800" b="1">
                <a:latin typeface="Calibri"/>
                <a:cs typeface="Calibri"/>
              </a:rPr>
              <a:t>desafio</a:t>
            </a:r>
            <a:r>
              <a:rPr dirty="0" sz="2800" spc="24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da</a:t>
            </a:r>
            <a:r>
              <a:rPr dirty="0" sz="2800" spc="235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pobreza</a:t>
            </a:r>
            <a:r>
              <a:rPr dirty="0" sz="2800">
                <a:latin typeface="Calibri"/>
                <a:cs typeface="Calibri"/>
              </a:rPr>
              <a:t>.</a:t>
            </a:r>
            <a:r>
              <a:rPr dirty="0" sz="2800" spc="2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Conflitos</a:t>
            </a:r>
            <a:r>
              <a:rPr dirty="0" sz="2800" spc="2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são</a:t>
            </a:r>
            <a:r>
              <a:rPr dirty="0" sz="2800" spc="23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observados</a:t>
            </a:r>
            <a:r>
              <a:rPr dirty="0" sz="2800" spc="2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na</a:t>
            </a:r>
            <a:r>
              <a:rPr dirty="0" sz="2800" spc="24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Colômbia,</a:t>
            </a:r>
            <a:r>
              <a:rPr dirty="0" sz="2800" spc="240">
                <a:latin typeface="Calibri"/>
                <a:cs typeface="Calibri"/>
              </a:rPr>
              <a:t>  </a:t>
            </a:r>
            <a:r>
              <a:rPr dirty="0" sz="2800" spc="-10">
                <a:latin typeface="Calibri"/>
                <a:cs typeface="Calibri"/>
              </a:rPr>
              <a:t>Chile,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 spc="-20">
                <a:latin typeface="Calibri"/>
                <a:cs typeface="Calibri"/>
              </a:rPr>
              <a:t>Venezuela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Haiti.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3.3</a:t>
            </a:r>
            <a:r>
              <a:rPr dirty="0" spc="-150"/>
              <a:t> </a:t>
            </a:r>
            <a:r>
              <a:rPr dirty="0" spc="-35"/>
              <a:t>Conflitos</a:t>
            </a:r>
            <a:r>
              <a:rPr dirty="0" spc="-155"/>
              <a:t> </a:t>
            </a:r>
            <a:r>
              <a:rPr dirty="0"/>
              <a:t>na</a:t>
            </a:r>
            <a:r>
              <a:rPr dirty="0" spc="-130"/>
              <a:t> </a:t>
            </a:r>
            <a:r>
              <a:rPr dirty="0" spc="-10"/>
              <a:t>África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77468" y="2240229"/>
            <a:ext cx="4093845" cy="1769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2200">
                <a:latin typeface="Calibri"/>
                <a:cs typeface="Calibri"/>
              </a:rPr>
              <a:t>Existe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uma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estreita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correlação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entre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regiões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conflito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(de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2015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a </a:t>
            </a:r>
            <a:r>
              <a:rPr dirty="0" sz="2200">
                <a:latin typeface="Calibri"/>
                <a:cs typeface="Calibri"/>
              </a:rPr>
              <a:t>2021)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países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mais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pobres</a:t>
            </a:r>
            <a:r>
              <a:rPr dirty="0" sz="2200" spc="-25">
                <a:latin typeface="Calibri"/>
                <a:cs typeface="Calibri"/>
              </a:rPr>
              <a:t> da </a:t>
            </a:r>
            <a:r>
              <a:rPr dirty="0" sz="2200">
                <a:latin typeface="Calibri"/>
                <a:cs typeface="Calibri"/>
              </a:rPr>
              <a:t>África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em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2021.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51158" y="2413267"/>
            <a:ext cx="6709814" cy="3747876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376688" y="6386984"/>
            <a:ext cx="6442710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02429"/>
                </a:solidFill>
                <a:latin typeface="Tahoma"/>
                <a:cs typeface="Tahoma"/>
              </a:rPr>
              <a:t>Os</a:t>
            </a:r>
            <a:r>
              <a:rPr dirty="0" sz="1100" spc="-90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02429"/>
                </a:solidFill>
                <a:latin typeface="Tahoma"/>
                <a:cs typeface="Tahoma"/>
              </a:rPr>
              <a:t>principais</a:t>
            </a:r>
            <a:r>
              <a:rPr dirty="0" sz="1100" spc="-8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02429"/>
                </a:solidFill>
                <a:latin typeface="Tahoma"/>
                <a:cs typeface="Tahoma"/>
              </a:rPr>
              <a:t>conflitos</a:t>
            </a:r>
            <a:r>
              <a:rPr dirty="0" sz="1100" spc="-8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202429"/>
                </a:solidFill>
                <a:latin typeface="Tahoma"/>
                <a:cs typeface="Tahoma"/>
              </a:rPr>
              <a:t>na</a:t>
            </a:r>
            <a:r>
              <a:rPr dirty="0" sz="1100" spc="-9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202429"/>
                </a:solidFill>
                <a:latin typeface="Tahoma"/>
                <a:cs typeface="Tahoma"/>
              </a:rPr>
              <a:t>África</a:t>
            </a:r>
            <a:r>
              <a:rPr dirty="0" sz="1100" spc="-8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02429"/>
                </a:solidFill>
                <a:latin typeface="Tahoma"/>
                <a:cs typeface="Tahoma"/>
              </a:rPr>
              <a:t>acontecem</a:t>
            </a:r>
            <a:r>
              <a:rPr dirty="0" sz="1100" spc="-100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02429"/>
                </a:solidFill>
                <a:latin typeface="Tahoma"/>
                <a:cs typeface="Tahoma"/>
              </a:rPr>
              <a:t>nos</a:t>
            </a:r>
            <a:r>
              <a:rPr dirty="0" sz="1100" spc="-8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202429"/>
                </a:solidFill>
                <a:latin typeface="Tahoma"/>
                <a:cs typeface="Tahoma"/>
              </a:rPr>
              <a:t>seguintes</a:t>
            </a:r>
            <a:r>
              <a:rPr dirty="0" sz="1100" spc="-8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202429"/>
                </a:solidFill>
                <a:latin typeface="Tahoma"/>
                <a:cs typeface="Tahoma"/>
              </a:rPr>
              <a:t>países:</a:t>
            </a:r>
            <a:r>
              <a:rPr dirty="0" sz="1100" spc="-10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02429"/>
                </a:solidFill>
                <a:latin typeface="Tahoma"/>
                <a:cs typeface="Tahoma"/>
              </a:rPr>
              <a:t>Sudão</a:t>
            </a:r>
            <a:r>
              <a:rPr dirty="0" sz="1100" spc="-70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202429"/>
                </a:solidFill>
                <a:latin typeface="Tahoma"/>
                <a:cs typeface="Tahoma"/>
              </a:rPr>
              <a:t>e</a:t>
            </a:r>
            <a:r>
              <a:rPr dirty="0" sz="1100" spc="-8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02429"/>
                </a:solidFill>
                <a:latin typeface="Tahoma"/>
                <a:cs typeface="Tahoma"/>
              </a:rPr>
              <a:t>Sudão</a:t>
            </a:r>
            <a:r>
              <a:rPr dirty="0" sz="1100" spc="-7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02429"/>
                </a:solidFill>
                <a:latin typeface="Tahoma"/>
                <a:cs typeface="Tahoma"/>
              </a:rPr>
              <a:t>do</a:t>
            </a:r>
            <a:r>
              <a:rPr dirty="0" sz="1100" spc="-90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202429"/>
                </a:solidFill>
                <a:latin typeface="Tahoma"/>
                <a:cs typeface="Tahoma"/>
              </a:rPr>
              <a:t>Sul,</a:t>
            </a:r>
            <a:r>
              <a:rPr dirty="0" sz="1100" spc="-7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202429"/>
                </a:solidFill>
                <a:latin typeface="Tahoma"/>
                <a:cs typeface="Tahoma"/>
              </a:rPr>
              <a:t>Nigéria,</a:t>
            </a:r>
            <a:r>
              <a:rPr dirty="0" sz="1100" spc="-90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40">
                <a:solidFill>
                  <a:srgbClr val="202429"/>
                </a:solidFill>
                <a:latin typeface="Tahoma"/>
                <a:cs typeface="Tahoma"/>
              </a:rPr>
              <a:t>Ruanda,</a:t>
            </a:r>
            <a:r>
              <a:rPr dirty="0" sz="1100" spc="-9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02429"/>
                </a:solidFill>
                <a:latin typeface="Tahoma"/>
                <a:cs typeface="Tahoma"/>
              </a:rPr>
              <a:t>Mali, </a:t>
            </a:r>
            <a:r>
              <a:rPr dirty="0" sz="1100" spc="-25">
                <a:solidFill>
                  <a:srgbClr val="202429"/>
                </a:solidFill>
                <a:latin typeface="Tahoma"/>
                <a:cs typeface="Tahoma"/>
              </a:rPr>
              <a:t>Burundi,</a:t>
            </a:r>
            <a:r>
              <a:rPr dirty="0" sz="1100" spc="-70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20">
                <a:solidFill>
                  <a:srgbClr val="202429"/>
                </a:solidFill>
                <a:latin typeface="Tahoma"/>
                <a:cs typeface="Tahoma"/>
              </a:rPr>
              <a:t>República</a:t>
            </a:r>
            <a:r>
              <a:rPr dirty="0" sz="1100" spc="-9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202429"/>
                </a:solidFill>
                <a:latin typeface="Tahoma"/>
                <a:cs typeface="Tahoma"/>
              </a:rPr>
              <a:t>Democrática</a:t>
            </a:r>
            <a:r>
              <a:rPr dirty="0" sz="1100" spc="-90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02429"/>
                </a:solidFill>
                <a:latin typeface="Tahoma"/>
                <a:cs typeface="Tahoma"/>
              </a:rPr>
              <a:t>do</a:t>
            </a:r>
            <a:r>
              <a:rPr dirty="0" sz="1100" spc="-90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30">
                <a:solidFill>
                  <a:srgbClr val="202429"/>
                </a:solidFill>
                <a:latin typeface="Tahoma"/>
                <a:cs typeface="Tahoma"/>
              </a:rPr>
              <a:t>Congo</a:t>
            </a:r>
            <a:r>
              <a:rPr dirty="0" sz="1100" spc="-85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35">
                <a:solidFill>
                  <a:srgbClr val="202429"/>
                </a:solidFill>
                <a:latin typeface="Tahoma"/>
                <a:cs typeface="Tahoma"/>
              </a:rPr>
              <a:t>e</a:t>
            </a:r>
            <a:r>
              <a:rPr dirty="0" sz="1100" spc="-70">
                <a:solidFill>
                  <a:srgbClr val="202429"/>
                </a:solidFill>
                <a:latin typeface="Tahoma"/>
                <a:cs typeface="Tahoma"/>
              </a:rPr>
              <a:t> </a:t>
            </a:r>
            <a:r>
              <a:rPr dirty="0" sz="1100" spc="-10">
                <a:solidFill>
                  <a:srgbClr val="202429"/>
                </a:solidFill>
                <a:latin typeface="Tahoma"/>
                <a:cs typeface="Tahoma"/>
              </a:rPr>
              <a:t>Angola.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08" y="4202471"/>
            <a:ext cx="3570744" cy="237776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3.3</a:t>
            </a:r>
            <a:r>
              <a:rPr dirty="0" spc="-150"/>
              <a:t> </a:t>
            </a:r>
            <a:r>
              <a:rPr dirty="0" spc="-35"/>
              <a:t>Conflitos</a:t>
            </a:r>
            <a:r>
              <a:rPr dirty="0" spc="-155"/>
              <a:t> </a:t>
            </a:r>
            <a:r>
              <a:rPr dirty="0"/>
              <a:t>na</a:t>
            </a:r>
            <a:r>
              <a:rPr dirty="0" spc="-130"/>
              <a:t> </a:t>
            </a:r>
            <a:r>
              <a:rPr dirty="0" spc="-10"/>
              <a:t>África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16939" y="2274341"/>
            <a:ext cx="10765790" cy="97663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just" marL="12700" marR="5080">
              <a:lnSpc>
                <a:spcPct val="80000"/>
              </a:lnSpc>
              <a:spcBef>
                <a:spcPts val="675"/>
              </a:spcBef>
            </a:pP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3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2022,</a:t>
            </a:r>
            <a:r>
              <a:rPr dirty="0" sz="2400" spc="3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os</a:t>
            </a:r>
            <a:r>
              <a:rPr dirty="0" sz="2400" spc="2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10</a:t>
            </a:r>
            <a:r>
              <a:rPr dirty="0" sz="2400" spc="3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países</a:t>
            </a:r>
            <a:r>
              <a:rPr dirty="0" sz="2400" spc="3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mais</a:t>
            </a:r>
            <a:r>
              <a:rPr dirty="0" sz="2400" spc="3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pobres</a:t>
            </a:r>
            <a:r>
              <a:rPr dirty="0" sz="2400" spc="2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</a:t>
            </a:r>
            <a:r>
              <a:rPr dirty="0" sz="2400" spc="2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mundo</a:t>
            </a:r>
            <a:r>
              <a:rPr dirty="0" sz="2400" spc="3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estavam</a:t>
            </a:r>
            <a:r>
              <a:rPr dirty="0" sz="2400" spc="3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todos</a:t>
            </a:r>
            <a:r>
              <a:rPr dirty="0" sz="2400" spc="2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localizados</a:t>
            </a:r>
            <a:r>
              <a:rPr dirty="0" sz="2400" spc="3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</a:t>
            </a:r>
            <a:r>
              <a:rPr dirty="0" sz="2400" spc="3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África. </a:t>
            </a:r>
            <a:r>
              <a:rPr dirty="0" sz="2400">
                <a:latin typeface="Calibri"/>
                <a:cs typeface="Calibri"/>
              </a:rPr>
              <a:t>Todos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os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países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mais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pobres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(exceto</a:t>
            </a:r>
            <a:r>
              <a:rPr dirty="0" sz="2400" spc="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Malawi)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passaram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por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conflitos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contínuos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desde </a:t>
            </a:r>
            <a:r>
              <a:rPr dirty="0" sz="2400">
                <a:latin typeface="Calibri"/>
                <a:cs typeface="Calibri"/>
              </a:rPr>
              <a:t>sua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independência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criação.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332711" y="3426793"/>
            <a:ext cx="3014345" cy="1005205"/>
            <a:chOff x="1332711" y="3426793"/>
            <a:chExt cx="3014345" cy="1005205"/>
          </a:xfrm>
        </p:grpSpPr>
        <p:sp>
          <p:nvSpPr>
            <p:cNvPr id="10" name="object 10" descr=""/>
            <p:cNvSpPr/>
            <p:nvPr/>
          </p:nvSpPr>
          <p:spPr>
            <a:xfrm>
              <a:off x="1339062" y="3433143"/>
              <a:ext cx="3001645" cy="992505"/>
            </a:xfrm>
            <a:custGeom>
              <a:avLst/>
              <a:gdLst/>
              <a:ahLst/>
              <a:cxnLst/>
              <a:rect l="l" t="t" r="r" b="b"/>
              <a:pathLst>
                <a:path w="3001645" h="992504">
                  <a:moveTo>
                    <a:pt x="2836176" y="0"/>
                  </a:moveTo>
                  <a:lnTo>
                    <a:pt x="165341" y="0"/>
                  </a:lnTo>
                  <a:lnTo>
                    <a:pt x="121387" y="5906"/>
                  </a:lnTo>
                  <a:lnTo>
                    <a:pt x="81891" y="22574"/>
                  </a:lnTo>
                  <a:lnTo>
                    <a:pt x="48428" y="48428"/>
                  </a:lnTo>
                  <a:lnTo>
                    <a:pt x="22574" y="81891"/>
                  </a:lnTo>
                  <a:lnTo>
                    <a:pt x="5906" y="121387"/>
                  </a:lnTo>
                  <a:lnTo>
                    <a:pt x="0" y="165341"/>
                  </a:lnTo>
                  <a:lnTo>
                    <a:pt x="0" y="826693"/>
                  </a:lnTo>
                  <a:lnTo>
                    <a:pt x="5906" y="870647"/>
                  </a:lnTo>
                  <a:lnTo>
                    <a:pt x="22574" y="910143"/>
                  </a:lnTo>
                  <a:lnTo>
                    <a:pt x="48428" y="943606"/>
                  </a:lnTo>
                  <a:lnTo>
                    <a:pt x="81891" y="969460"/>
                  </a:lnTo>
                  <a:lnTo>
                    <a:pt x="121387" y="986128"/>
                  </a:lnTo>
                  <a:lnTo>
                    <a:pt x="165341" y="992035"/>
                  </a:lnTo>
                  <a:lnTo>
                    <a:pt x="2836176" y="992035"/>
                  </a:lnTo>
                  <a:lnTo>
                    <a:pt x="2880130" y="986128"/>
                  </a:lnTo>
                  <a:lnTo>
                    <a:pt x="2919626" y="969460"/>
                  </a:lnTo>
                  <a:lnTo>
                    <a:pt x="2953089" y="943606"/>
                  </a:lnTo>
                  <a:lnTo>
                    <a:pt x="2978943" y="910143"/>
                  </a:lnTo>
                  <a:lnTo>
                    <a:pt x="2995611" y="870647"/>
                  </a:lnTo>
                  <a:lnTo>
                    <a:pt x="3001518" y="826693"/>
                  </a:lnTo>
                  <a:lnTo>
                    <a:pt x="3001518" y="165341"/>
                  </a:lnTo>
                  <a:lnTo>
                    <a:pt x="2995611" y="121387"/>
                  </a:lnTo>
                  <a:lnTo>
                    <a:pt x="2978943" y="81891"/>
                  </a:lnTo>
                  <a:lnTo>
                    <a:pt x="2953089" y="48428"/>
                  </a:lnTo>
                  <a:lnTo>
                    <a:pt x="2919626" y="22574"/>
                  </a:lnTo>
                  <a:lnTo>
                    <a:pt x="2880130" y="5906"/>
                  </a:lnTo>
                  <a:lnTo>
                    <a:pt x="283617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39061" y="3433143"/>
              <a:ext cx="3001645" cy="992505"/>
            </a:xfrm>
            <a:custGeom>
              <a:avLst/>
              <a:gdLst/>
              <a:ahLst/>
              <a:cxnLst/>
              <a:rect l="l" t="t" r="r" b="b"/>
              <a:pathLst>
                <a:path w="3001645" h="992504">
                  <a:moveTo>
                    <a:pt x="0" y="165341"/>
                  </a:moveTo>
                  <a:lnTo>
                    <a:pt x="5906" y="121387"/>
                  </a:lnTo>
                  <a:lnTo>
                    <a:pt x="22574" y="81891"/>
                  </a:lnTo>
                  <a:lnTo>
                    <a:pt x="48428" y="48428"/>
                  </a:lnTo>
                  <a:lnTo>
                    <a:pt x="81891" y="22574"/>
                  </a:lnTo>
                  <a:lnTo>
                    <a:pt x="121387" y="5906"/>
                  </a:lnTo>
                  <a:lnTo>
                    <a:pt x="165341" y="0"/>
                  </a:lnTo>
                  <a:lnTo>
                    <a:pt x="2836176" y="0"/>
                  </a:lnTo>
                  <a:lnTo>
                    <a:pt x="2880130" y="5906"/>
                  </a:lnTo>
                  <a:lnTo>
                    <a:pt x="2919626" y="22574"/>
                  </a:lnTo>
                  <a:lnTo>
                    <a:pt x="2953089" y="48428"/>
                  </a:lnTo>
                  <a:lnTo>
                    <a:pt x="2978943" y="81891"/>
                  </a:lnTo>
                  <a:lnTo>
                    <a:pt x="2995611" y="121387"/>
                  </a:lnTo>
                  <a:lnTo>
                    <a:pt x="3001518" y="165341"/>
                  </a:lnTo>
                  <a:lnTo>
                    <a:pt x="3001518" y="826693"/>
                  </a:lnTo>
                  <a:lnTo>
                    <a:pt x="2995611" y="870647"/>
                  </a:lnTo>
                  <a:lnTo>
                    <a:pt x="2978943" y="910143"/>
                  </a:lnTo>
                  <a:lnTo>
                    <a:pt x="2953089" y="943606"/>
                  </a:lnTo>
                  <a:lnTo>
                    <a:pt x="2919626" y="969460"/>
                  </a:lnTo>
                  <a:lnTo>
                    <a:pt x="2880130" y="986128"/>
                  </a:lnTo>
                  <a:lnTo>
                    <a:pt x="2836176" y="992035"/>
                  </a:lnTo>
                  <a:lnTo>
                    <a:pt x="165341" y="992035"/>
                  </a:lnTo>
                  <a:lnTo>
                    <a:pt x="121387" y="986128"/>
                  </a:lnTo>
                  <a:lnTo>
                    <a:pt x="81891" y="969460"/>
                  </a:lnTo>
                  <a:lnTo>
                    <a:pt x="48428" y="943606"/>
                  </a:lnTo>
                  <a:lnTo>
                    <a:pt x="22574" y="910143"/>
                  </a:lnTo>
                  <a:lnTo>
                    <a:pt x="5906" y="870647"/>
                  </a:lnTo>
                  <a:lnTo>
                    <a:pt x="0" y="826693"/>
                  </a:lnTo>
                  <a:lnTo>
                    <a:pt x="0" y="1653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521498" y="3538508"/>
            <a:ext cx="263652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Persistência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ressurgimento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de </a:t>
            </a:r>
            <a:r>
              <a:rPr dirty="0" sz="1600">
                <a:latin typeface="Calibri"/>
                <a:cs typeface="Calibri"/>
              </a:rPr>
              <a:t>áreas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controladas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pelo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governo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grupos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militares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859208" y="3429573"/>
            <a:ext cx="3223260" cy="1005205"/>
            <a:chOff x="7859208" y="3429573"/>
            <a:chExt cx="3223260" cy="1005205"/>
          </a:xfrm>
        </p:grpSpPr>
        <p:sp>
          <p:nvSpPr>
            <p:cNvPr id="14" name="object 14" descr=""/>
            <p:cNvSpPr/>
            <p:nvPr/>
          </p:nvSpPr>
          <p:spPr>
            <a:xfrm>
              <a:off x="7865558" y="3435923"/>
              <a:ext cx="3210560" cy="992505"/>
            </a:xfrm>
            <a:custGeom>
              <a:avLst/>
              <a:gdLst/>
              <a:ahLst/>
              <a:cxnLst/>
              <a:rect l="l" t="t" r="r" b="b"/>
              <a:pathLst>
                <a:path w="3210559" h="992504">
                  <a:moveTo>
                    <a:pt x="3044939" y="0"/>
                  </a:moveTo>
                  <a:lnTo>
                    <a:pt x="165341" y="0"/>
                  </a:lnTo>
                  <a:lnTo>
                    <a:pt x="121387" y="5906"/>
                  </a:lnTo>
                  <a:lnTo>
                    <a:pt x="81891" y="22574"/>
                  </a:lnTo>
                  <a:lnTo>
                    <a:pt x="48428" y="48428"/>
                  </a:lnTo>
                  <a:lnTo>
                    <a:pt x="22574" y="81891"/>
                  </a:lnTo>
                  <a:lnTo>
                    <a:pt x="5906" y="121387"/>
                  </a:lnTo>
                  <a:lnTo>
                    <a:pt x="0" y="165341"/>
                  </a:lnTo>
                  <a:lnTo>
                    <a:pt x="0" y="826693"/>
                  </a:lnTo>
                  <a:lnTo>
                    <a:pt x="5906" y="870647"/>
                  </a:lnTo>
                  <a:lnTo>
                    <a:pt x="22574" y="910143"/>
                  </a:lnTo>
                  <a:lnTo>
                    <a:pt x="48428" y="943606"/>
                  </a:lnTo>
                  <a:lnTo>
                    <a:pt x="81891" y="969460"/>
                  </a:lnTo>
                  <a:lnTo>
                    <a:pt x="121387" y="986128"/>
                  </a:lnTo>
                  <a:lnTo>
                    <a:pt x="165341" y="992035"/>
                  </a:lnTo>
                  <a:lnTo>
                    <a:pt x="3044939" y="992035"/>
                  </a:lnTo>
                  <a:lnTo>
                    <a:pt x="3088897" y="986128"/>
                  </a:lnTo>
                  <a:lnTo>
                    <a:pt x="3128394" y="969460"/>
                  </a:lnTo>
                  <a:lnTo>
                    <a:pt x="3161857" y="943606"/>
                  </a:lnTo>
                  <a:lnTo>
                    <a:pt x="3187708" y="910143"/>
                  </a:lnTo>
                  <a:lnTo>
                    <a:pt x="3204375" y="870647"/>
                  </a:lnTo>
                  <a:lnTo>
                    <a:pt x="3210280" y="826693"/>
                  </a:lnTo>
                  <a:lnTo>
                    <a:pt x="3210280" y="165341"/>
                  </a:lnTo>
                  <a:lnTo>
                    <a:pt x="3204375" y="121387"/>
                  </a:lnTo>
                  <a:lnTo>
                    <a:pt x="3187708" y="81891"/>
                  </a:lnTo>
                  <a:lnTo>
                    <a:pt x="3161857" y="48428"/>
                  </a:lnTo>
                  <a:lnTo>
                    <a:pt x="3128394" y="22574"/>
                  </a:lnTo>
                  <a:lnTo>
                    <a:pt x="3088897" y="5906"/>
                  </a:lnTo>
                  <a:lnTo>
                    <a:pt x="3044939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865558" y="3435923"/>
              <a:ext cx="3210560" cy="992505"/>
            </a:xfrm>
            <a:custGeom>
              <a:avLst/>
              <a:gdLst/>
              <a:ahLst/>
              <a:cxnLst/>
              <a:rect l="l" t="t" r="r" b="b"/>
              <a:pathLst>
                <a:path w="3210559" h="992504">
                  <a:moveTo>
                    <a:pt x="0" y="165341"/>
                  </a:moveTo>
                  <a:lnTo>
                    <a:pt x="5906" y="121387"/>
                  </a:lnTo>
                  <a:lnTo>
                    <a:pt x="22574" y="81891"/>
                  </a:lnTo>
                  <a:lnTo>
                    <a:pt x="48428" y="48428"/>
                  </a:lnTo>
                  <a:lnTo>
                    <a:pt x="81891" y="22574"/>
                  </a:lnTo>
                  <a:lnTo>
                    <a:pt x="121387" y="5906"/>
                  </a:lnTo>
                  <a:lnTo>
                    <a:pt x="165341" y="0"/>
                  </a:lnTo>
                  <a:lnTo>
                    <a:pt x="3044939" y="0"/>
                  </a:lnTo>
                  <a:lnTo>
                    <a:pt x="3088897" y="5906"/>
                  </a:lnTo>
                  <a:lnTo>
                    <a:pt x="3128394" y="22574"/>
                  </a:lnTo>
                  <a:lnTo>
                    <a:pt x="3161857" y="48428"/>
                  </a:lnTo>
                  <a:lnTo>
                    <a:pt x="3187708" y="81891"/>
                  </a:lnTo>
                  <a:lnTo>
                    <a:pt x="3204375" y="121387"/>
                  </a:lnTo>
                  <a:lnTo>
                    <a:pt x="3210280" y="165341"/>
                  </a:lnTo>
                  <a:lnTo>
                    <a:pt x="3210280" y="826693"/>
                  </a:lnTo>
                  <a:lnTo>
                    <a:pt x="3204375" y="870647"/>
                  </a:lnTo>
                  <a:lnTo>
                    <a:pt x="3187708" y="910143"/>
                  </a:lnTo>
                  <a:lnTo>
                    <a:pt x="3161857" y="943606"/>
                  </a:lnTo>
                  <a:lnTo>
                    <a:pt x="3128394" y="969460"/>
                  </a:lnTo>
                  <a:lnTo>
                    <a:pt x="3088897" y="986128"/>
                  </a:lnTo>
                  <a:lnTo>
                    <a:pt x="3044939" y="992035"/>
                  </a:lnTo>
                  <a:lnTo>
                    <a:pt x="165341" y="992035"/>
                  </a:lnTo>
                  <a:lnTo>
                    <a:pt x="121387" y="986128"/>
                  </a:lnTo>
                  <a:lnTo>
                    <a:pt x="81891" y="969460"/>
                  </a:lnTo>
                  <a:lnTo>
                    <a:pt x="48428" y="943606"/>
                  </a:lnTo>
                  <a:lnTo>
                    <a:pt x="22574" y="910143"/>
                  </a:lnTo>
                  <a:lnTo>
                    <a:pt x="5906" y="870647"/>
                  </a:lnTo>
                  <a:lnTo>
                    <a:pt x="0" y="826693"/>
                  </a:lnTo>
                  <a:lnTo>
                    <a:pt x="0" y="1653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8082654" y="3541290"/>
            <a:ext cx="277495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Instabilidade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política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meio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de </a:t>
            </a:r>
            <a:r>
              <a:rPr dirty="0" sz="1600">
                <a:latin typeface="Calibri"/>
                <a:cs typeface="Calibri"/>
              </a:rPr>
              <a:t>golpes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violentos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eleições disputadas.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483580" y="3426099"/>
            <a:ext cx="3233420" cy="1005205"/>
            <a:chOff x="4483580" y="3426099"/>
            <a:chExt cx="3233420" cy="1005205"/>
          </a:xfrm>
        </p:grpSpPr>
        <p:sp>
          <p:nvSpPr>
            <p:cNvPr id="18" name="object 18" descr=""/>
            <p:cNvSpPr/>
            <p:nvPr/>
          </p:nvSpPr>
          <p:spPr>
            <a:xfrm>
              <a:off x="4489930" y="3432449"/>
              <a:ext cx="3220720" cy="992505"/>
            </a:xfrm>
            <a:custGeom>
              <a:avLst/>
              <a:gdLst/>
              <a:ahLst/>
              <a:cxnLst/>
              <a:rect l="l" t="t" r="r" b="b"/>
              <a:pathLst>
                <a:path w="3220720" h="992504">
                  <a:moveTo>
                    <a:pt x="3055378" y="0"/>
                  </a:moveTo>
                  <a:lnTo>
                    <a:pt x="165341" y="0"/>
                  </a:lnTo>
                  <a:lnTo>
                    <a:pt x="121387" y="5906"/>
                  </a:lnTo>
                  <a:lnTo>
                    <a:pt x="81891" y="22574"/>
                  </a:lnTo>
                  <a:lnTo>
                    <a:pt x="48428" y="48428"/>
                  </a:lnTo>
                  <a:lnTo>
                    <a:pt x="22574" y="81891"/>
                  </a:lnTo>
                  <a:lnTo>
                    <a:pt x="5906" y="121387"/>
                  </a:lnTo>
                  <a:lnTo>
                    <a:pt x="0" y="165341"/>
                  </a:lnTo>
                  <a:lnTo>
                    <a:pt x="0" y="826693"/>
                  </a:lnTo>
                  <a:lnTo>
                    <a:pt x="5906" y="870647"/>
                  </a:lnTo>
                  <a:lnTo>
                    <a:pt x="22574" y="910143"/>
                  </a:lnTo>
                  <a:lnTo>
                    <a:pt x="48428" y="943606"/>
                  </a:lnTo>
                  <a:lnTo>
                    <a:pt x="81891" y="969460"/>
                  </a:lnTo>
                  <a:lnTo>
                    <a:pt x="121387" y="986128"/>
                  </a:lnTo>
                  <a:lnTo>
                    <a:pt x="165341" y="992035"/>
                  </a:lnTo>
                  <a:lnTo>
                    <a:pt x="3055378" y="992035"/>
                  </a:lnTo>
                  <a:lnTo>
                    <a:pt x="3099332" y="986128"/>
                  </a:lnTo>
                  <a:lnTo>
                    <a:pt x="3138828" y="969460"/>
                  </a:lnTo>
                  <a:lnTo>
                    <a:pt x="3172291" y="943606"/>
                  </a:lnTo>
                  <a:lnTo>
                    <a:pt x="3198145" y="910143"/>
                  </a:lnTo>
                  <a:lnTo>
                    <a:pt x="3214813" y="870647"/>
                  </a:lnTo>
                  <a:lnTo>
                    <a:pt x="3220720" y="826693"/>
                  </a:lnTo>
                  <a:lnTo>
                    <a:pt x="3220720" y="165341"/>
                  </a:lnTo>
                  <a:lnTo>
                    <a:pt x="3214813" y="121387"/>
                  </a:lnTo>
                  <a:lnTo>
                    <a:pt x="3198145" y="81891"/>
                  </a:lnTo>
                  <a:lnTo>
                    <a:pt x="3172291" y="48428"/>
                  </a:lnTo>
                  <a:lnTo>
                    <a:pt x="3138828" y="22574"/>
                  </a:lnTo>
                  <a:lnTo>
                    <a:pt x="3099332" y="5906"/>
                  </a:lnTo>
                  <a:lnTo>
                    <a:pt x="305537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489930" y="3432449"/>
              <a:ext cx="3220720" cy="992505"/>
            </a:xfrm>
            <a:custGeom>
              <a:avLst/>
              <a:gdLst/>
              <a:ahLst/>
              <a:cxnLst/>
              <a:rect l="l" t="t" r="r" b="b"/>
              <a:pathLst>
                <a:path w="3220720" h="992504">
                  <a:moveTo>
                    <a:pt x="0" y="165341"/>
                  </a:moveTo>
                  <a:lnTo>
                    <a:pt x="5906" y="121387"/>
                  </a:lnTo>
                  <a:lnTo>
                    <a:pt x="22574" y="81891"/>
                  </a:lnTo>
                  <a:lnTo>
                    <a:pt x="48428" y="48428"/>
                  </a:lnTo>
                  <a:lnTo>
                    <a:pt x="81891" y="22574"/>
                  </a:lnTo>
                  <a:lnTo>
                    <a:pt x="121387" y="5906"/>
                  </a:lnTo>
                  <a:lnTo>
                    <a:pt x="165341" y="0"/>
                  </a:lnTo>
                  <a:lnTo>
                    <a:pt x="3055378" y="0"/>
                  </a:lnTo>
                  <a:lnTo>
                    <a:pt x="3099336" y="5906"/>
                  </a:lnTo>
                  <a:lnTo>
                    <a:pt x="3138834" y="22574"/>
                  </a:lnTo>
                  <a:lnTo>
                    <a:pt x="3172296" y="48428"/>
                  </a:lnTo>
                  <a:lnTo>
                    <a:pt x="3198148" y="81891"/>
                  </a:lnTo>
                  <a:lnTo>
                    <a:pt x="3214814" y="121387"/>
                  </a:lnTo>
                  <a:lnTo>
                    <a:pt x="3220720" y="165341"/>
                  </a:lnTo>
                  <a:lnTo>
                    <a:pt x="3220720" y="826693"/>
                  </a:lnTo>
                  <a:lnTo>
                    <a:pt x="3214814" y="870647"/>
                  </a:lnTo>
                  <a:lnTo>
                    <a:pt x="3198148" y="910143"/>
                  </a:lnTo>
                  <a:lnTo>
                    <a:pt x="3172296" y="943606"/>
                  </a:lnTo>
                  <a:lnTo>
                    <a:pt x="3138834" y="969460"/>
                  </a:lnTo>
                  <a:lnTo>
                    <a:pt x="3099336" y="986128"/>
                  </a:lnTo>
                  <a:lnTo>
                    <a:pt x="3055378" y="992035"/>
                  </a:lnTo>
                  <a:lnTo>
                    <a:pt x="165341" y="992035"/>
                  </a:lnTo>
                  <a:lnTo>
                    <a:pt x="121387" y="986128"/>
                  </a:lnTo>
                  <a:lnTo>
                    <a:pt x="81891" y="969460"/>
                  </a:lnTo>
                  <a:lnTo>
                    <a:pt x="48428" y="943606"/>
                  </a:lnTo>
                  <a:lnTo>
                    <a:pt x="22574" y="910143"/>
                  </a:lnTo>
                  <a:lnTo>
                    <a:pt x="5906" y="870647"/>
                  </a:lnTo>
                  <a:lnTo>
                    <a:pt x="0" y="826693"/>
                  </a:lnTo>
                  <a:lnTo>
                    <a:pt x="0" y="1653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4884267" y="3537812"/>
            <a:ext cx="243268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Confrontos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recorrentes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entre </a:t>
            </a:r>
            <a:r>
              <a:rPr dirty="0" sz="1600" spc="-10">
                <a:latin typeface="Calibri"/>
                <a:cs typeface="Calibri"/>
              </a:rPr>
              <a:t>forças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governo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grupos extremistas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392815" y="4854491"/>
            <a:ext cx="3014345" cy="845185"/>
            <a:chOff x="1392815" y="4854491"/>
            <a:chExt cx="3014345" cy="845185"/>
          </a:xfrm>
        </p:grpSpPr>
        <p:sp>
          <p:nvSpPr>
            <p:cNvPr id="22" name="object 22" descr=""/>
            <p:cNvSpPr/>
            <p:nvPr/>
          </p:nvSpPr>
          <p:spPr>
            <a:xfrm>
              <a:off x="1399165" y="4860841"/>
              <a:ext cx="3001645" cy="832485"/>
            </a:xfrm>
            <a:custGeom>
              <a:avLst/>
              <a:gdLst/>
              <a:ahLst/>
              <a:cxnLst/>
              <a:rect l="l" t="t" r="r" b="b"/>
              <a:pathLst>
                <a:path w="3001645" h="832485">
                  <a:moveTo>
                    <a:pt x="2862808" y="0"/>
                  </a:moveTo>
                  <a:lnTo>
                    <a:pt x="138709" y="0"/>
                  </a:lnTo>
                  <a:lnTo>
                    <a:pt x="94866" y="7071"/>
                  </a:lnTo>
                  <a:lnTo>
                    <a:pt x="56789" y="26763"/>
                  </a:lnTo>
                  <a:lnTo>
                    <a:pt x="26763" y="56789"/>
                  </a:lnTo>
                  <a:lnTo>
                    <a:pt x="7071" y="94866"/>
                  </a:lnTo>
                  <a:lnTo>
                    <a:pt x="0" y="138709"/>
                  </a:lnTo>
                  <a:lnTo>
                    <a:pt x="0" y="693547"/>
                  </a:lnTo>
                  <a:lnTo>
                    <a:pt x="7071" y="737389"/>
                  </a:lnTo>
                  <a:lnTo>
                    <a:pt x="26763" y="775466"/>
                  </a:lnTo>
                  <a:lnTo>
                    <a:pt x="56789" y="805493"/>
                  </a:lnTo>
                  <a:lnTo>
                    <a:pt x="94866" y="825184"/>
                  </a:lnTo>
                  <a:lnTo>
                    <a:pt x="138709" y="832256"/>
                  </a:lnTo>
                  <a:lnTo>
                    <a:pt x="2862808" y="832256"/>
                  </a:lnTo>
                  <a:lnTo>
                    <a:pt x="2906651" y="825184"/>
                  </a:lnTo>
                  <a:lnTo>
                    <a:pt x="2944728" y="805493"/>
                  </a:lnTo>
                  <a:lnTo>
                    <a:pt x="2974754" y="775466"/>
                  </a:lnTo>
                  <a:lnTo>
                    <a:pt x="2994446" y="737389"/>
                  </a:lnTo>
                  <a:lnTo>
                    <a:pt x="3001518" y="693547"/>
                  </a:lnTo>
                  <a:lnTo>
                    <a:pt x="3001518" y="138709"/>
                  </a:lnTo>
                  <a:lnTo>
                    <a:pt x="2994446" y="94866"/>
                  </a:lnTo>
                  <a:lnTo>
                    <a:pt x="2974754" y="56789"/>
                  </a:lnTo>
                  <a:lnTo>
                    <a:pt x="2944728" y="26763"/>
                  </a:lnTo>
                  <a:lnTo>
                    <a:pt x="2906651" y="7071"/>
                  </a:lnTo>
                  <a:lnTo>
                    <a:pt x="2862808" y="0"/>
                  </a:lnTo>
                  <a:close/>
                </a:path>
              </a:pathLst>
            </a:custGeom>
            <a:solidFill>
              <a:srgbClr val="E2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399165" y="4860841"/>
              <a:ext cx="3001645" cy="832485"/>
            </a:xfrm>
            <a:custGeom>
              <a:avLst/>
              <a:gdLst/>
              <a:ahLst/>
              <a:cxnLst/>
              <a:rect l="l" t="t" r="r" b="b"/>
              <a:pathLst>
                <a:path w="3001645" h="832485">
                  <a:moveTo>
                    <a:pt x="0" y="138709"/>
                  </a:moveTo>
                  <a:lnTo>
                    <a:pt x="7071" y="94866"/>
                  </a:lnTo>
                  <a:lnTo>
                    <a:pt x="26763" y="56789"/>
                  </a:lnTo>
                  <a:lnTo>
                    <a:pt x="56789" y="26763"/>
                  </a:lnTo>
                  <a:lnTo>
                    <a:pt x="94866" y="7071"/>
                  </a:lnTo>
                  <a:lnTo>
                    <a:pt x="138709" y="0"/>
                  </a:lnTo>
                  <a:lnTo>
                    <a:pt x="2862808" y="0"/>
                  </a:lnTo>
                  <a:lnTo>
                    <a:pt x="2906651" y="7071"/>
                  </a:lnTo>
                  <a:lnTo>
                    <a:pt x="2944728" y="26763"/>
                  </a:lnTo>
                  <a:lnTo>
                    <a:pt x="2974754" y="56789"/>
                  </a:lnTo>
                  <a:lnTo>
                    <a:pt x="2994446" y="94866"/>
                  </a:lnTo>
                  <a:lnTo>
                    <a:pt x="3001518" y="138709"/>
                  </a:lnTo>
                  <a:lnTo>
                    <a:pt x="3001518" y="693547"/>
                  </a:lnTo>
                  <a:lnTo>
                    <a:pt x="2994446" y="737389"/>
                  </a:lnTo>
                  <a:lnTo>
                    <a:pt x="2974754" y="775466"/>
                  </a:lnTo>
                  <a:lnTo>
                    <a:pt x="2944728" y="805493"/>
                  </a:lnTo>
                  <a:lnTo>
                    <a:pt x="2906651" y="825184"/>
                  </a:lnTo>
                  <a:lnTo>
                    <a:pt x="2862808" y="832256"/>
                  </a:lnTo>
                  <a:lnTo>
                    <a:pt x="138709" y="832256"/>
                  </a:lnTo>
                  <a:lnTo>
                    <a:pt x="94866" y="825184"/>
                  </a:lnTo>
                  <a:lnTo>
                    <a:pt x="56789" y="805493"/>
                  </a:lnTo>
                  <a:lnTo>
                    <a:pt x="26763" y="775466"/>
                  </a:lnTo>
                  <a:lnTo>
                    <a:pt x="7071" y="737389"/>
                  </a:lnTo>
                  <a:lnTo>
                    <a:pt x="0" y="693547"/>
                  </a:lnTo>
                  <a:lnTo>
                    <a:pt x="0" y="13870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030863" y="5130158"/>
            <a:ext cx="17367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Corrupção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endêmica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919311" y="4857272"/>
            <a:ext cx="3223260" cy="845185"/>
            <a:chOff x="7919311" y="4857272"/>
            <a:chExt cx="3223260" cy="845185"/>
          </a:xfrm>
        </p:grpSpPr>
        <p:sp>
          <p:nvSpPr>
            <p:cNvPr id="26" name="object 26" descr=""/>
            <p:cNvSpPr/>
            <p:nvPr/>
          </p:nvSpPr>
          <p:spPr>
            <a:xfrm>
              <a:off x="7925661" y="4863622"/>
              <a:ext cx="3210560" cy="832485"/>
            </a:xfrm>
            <a:custGeom>
              <a:avLst/>
              <a:gdLst/>
              <a:ahLst/>
              <a:cxnLst/>
              <a:rect l="l" t="t" r="r" b="b"/>
              <a:pathLst>
                <a:path w="3210559" h="832485">
                  <a:moveTo>
                    <a:pt x="3071571" y="0"/>
                  </a:moveTo>
                  <a:lnTo>
                    <a:pt x="138709" y="0"/>
                  </a:lnTo>
                  <a:lnTo>
                    <a:pt x="94866" y="7071"/>
                  </a:lnTo>
                  <a:lnTo>
                    <a:pt x="56789" y="26763"/>
                  </a:lnTo>
                  <a:lnTo>
                    <a:pt x="26763" y="56789"/>
                  </a:lnTo>
                  <a:lnTo>
                    <a:pt x="7071" y="94866"/>
                  </a:lnTo>
                  <a:lnTo>
                    <a:pt x="0" y="138709"/>
                  </a:lnTo>
                  <a:lnTo>
                    <a:pt x="0" y="693547"/>
                  </a:lnTo>
                  <a:lnTo>
                    <a:pt x="7071" y="737389"/>
                  </a:lnTo>
                  <a:lnTo>
                    <a:pt x="26763" y="775466"/>
                  </a:lnTo>
                  <a:lnTo>
                    <a:pt x="56789" y="805493"/>
                  </a:lnTo>
                  <a:lnTo>
                    <a:pt x="94866" y="825184"/>
                  </a:lnTo>
                  <a:lnTo>
                    <a:pt x="138709" y="832256"/>
                  </a:lnTo>
                  <a:lnTo>
                    <a:pt x="3071571" y="832256"/>
                  </a:lnTo>
                  <a:lnTo>
                    <a:pt x="3115413" y="825184"/>
                  </a:lnTo>
                  <a:lnTo>
                    <a:pt x="3153490" y="805493"/>
                  </a:lnTo>
                  <a:lnTo>
                    <a:pt x="3183517" y="775466"/>
                  </a:lnTo>
                  <a:lnTo>
                    <a:pt x="3203209" y="737389"/>
                  </a:lnTo>
                  <a:lnTo>
                    <a:pt x="3210280" y="693547"/>
                  </a:lnTo>
                  <a:lnTo>
                    <a:pt x="3210280" y="138709"/>
                  </a:lnTo>
                  <a:lnTo>
                    <a:pt x="3203209" y="94866"/>
                  </a:lnTo>
                  <a:lnTo>
                    <a:pt x="3183517" y="56789"/>
                  </a:lnTo>
                  <a:lnTo>
                    <a:pt x="3153490" y="26763"/>
                  </a:lnTo>
                  <a:lnTo>
                    <a:pt x="3115413" y="7071"/>
                  </a:lnTo>
                  <a:lnTo>
                    <a:pt x="3071571" y="0"/>
                  </a:lnTo>
                  <a:close/>
                </a:path>
              </a:pathLst>
            </a:custGeom>
            <a:solidFill>
              <a:srgbClr val="E2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925661" y="4863622"/>
              <a:ext cx="3210560" cy="832485"/>
            </a:xfrm>
            <a:custGeom>
              <a:avLst/>
              <a:gdLst/>
              <a:ahLst/>
              <a:cxnLst/>
              <a:rect l="l" t="t" r="r" b="b"/>
              <a:pathLst>
                <a:path w="3210559" h="832485">
                  <a:moveTo>
                    <a:pt x="0" y="138709"/>
                  </a:moveTo>
                  <a:lnTo>
                    <a:pt x="7071" y="94866"/>
                  </a:lnTo>
                  <a:lnTo>
                    <a:pt x="26763" y="56789"/>
                  </a:lnTo>
                  <a:lnTo>
                    <a:pt x="56789" y="26763"/>
                  </a:lnTo>
                  <a:lnTo>
                    <a:pt x="94866" y="7071"/>
                  </a:lnTo>
                  <a:lnTo>
                    <a:pt x="138709" y="0"/>
                  </a:lnTo>
                  <a:lnTo>
                    <a:pt x="3071571" y="0"/>
                  </a:lnTo>
                  <a:lnTo>
                    <a:pt x="3115413" y="7071"/>
                  </a:lnTo>
                  <a:lnTo>
                    <a:pt x="3153490" y="26763"/>
                  </a:lnTo>
                  <a:lnTo>
                    <a:pt x="3183517" y="56789"/>
                  </a:lnTo>
                  <a:lnTo>
                    <a:pt x="3203209" y="94866"/>
                  </a:lnTo>
                  <a:lnTo>
                    <a:pt x="3210280" y="138709"/>
                  </a:lnTo>
                  <a:lnTo>
                    <a:pt x="3210280" y="693547"/>
                  </a:lnTo>
                  <a:lnTo>
                    <a:pt x="3203209" y="737389"/>
                  </a:lnTo>
                  <a:lnTo>
                    <a:pt x="3183517" y="775466"/>
                  </a:lnTo>
                  <a:lnTo>
                    <a:pt x="3153490" y="805493"/>
                  </a:lnTo>
                  <a:lnTo>
                    <a:pt x="3115413" y="825184"/>
                  </a:lnTo>
                  <a:lnTo>
                    <a:pt x="3071571" y="832256"/>
                  </a:lnTo>
                  <a:lnTo>
                    <a:pt x="138709" y="832256"/>
                  </a:lnTo>
                  <a:lnTo>
                    <a:pt x="94866" y="825184"/>
                  </a:lnTo>
                  <a:lnTo>
                    <a:pt x="56789" y="805493"/>
                  </a:lnTo>
                  <a:lnTo>
                    <a:pt x="26763" y="775466"/>
                  </a:lnTo>
                  <a:lnTo>
                    <a:pt x="7071" y="737389"/>
                  </a:lnTo>
                  <a:lnTo>
                    <a:pt x="0" y="693547"/>
                  </a:lnTo>
                  <a:lnTo>
                    <a:pt x="0" y="13870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073163" y="5011018"/>
            <a:ext cx="29140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Falta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acesso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serviços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saúde </a:t>
            </a:r>
            <a:r>
              <a:rPr dirty="0" sz="1600">
                <a:latin typeface="Calibri"/>
                <a:cs typeface="Calibri"/>
              </a:rPr>
              <a:t>para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lidar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doenças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endêmicas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4543682" y="4853794"/>
            <a:ext cx="3233420" cy="833119"/>
            <a:chOff x="4543682" y="4853794"/>
            <a:chExt cx="3233420" cy="833119"/>
          </a:xfrm>
        </p:grpSpPr>
        <p:sp>
          <p:nvSpPr>
            <p:cNvPr id="30" name="object 30" descr=""/>
            <p:cNvSpPr/>
            <p:nvPr/>
          </p:nvSpPr>
          <p:spPr>
            <a:xfrm>
              <a:off x="4550032" y="4860144"/>
              <a:ext cx="3220720" cy="820419"/>
            </a:xfrm>
            <a:custGeom>
              <a:avLst/>
              <a:gdLst/>
              <a:ahLst/>
              <a:cxnLst/>
              <a:rect l="l" t="t" r="r" b="b"/>
              <a:pathLst>
                <a:path w="3220720" h="820420">
                  <a:moveTo>
                    <a:pt x="3084055" y="0"/>
                  </a:moveTo>
                  <a:lnTo>
                    <a:pt x="136664" y="0"/>
                  </a:lnTo>
                  <a:lnTo>
                    <a:pt x="93468" y="6967"/>
                  </a:lnTo>
                  <a:lnTo>
                    <a:pt x="55953" y="26368"/>
                  </a:lnTo>
                  <a:lnTo>
                    <a:pt x="26368" y="55953"/>
                  </a:lnTo>
                  <a:lnTo>
                    <a:pt x="6967" y="93468"/>
                  </a:lnTo>
                  <a:lnTo>
                    <a:pt x="0" y="136664"/>
                  </a:lnTo>
                  <a:lnTo>
                    <a:pt x="0" y="683310"/>
                  </a:lnTo>
                  <a:lnTo>
                    <a:pt x="6967" y="726506"/>
                  </a:lnTo>
                  <a:lnTo>
                    <a:pt x="26368" y="764022"/>
                  </a:lnTo>
                  <a:lnTo>
                    <a:pt x="55953" y="793606"/>
                  </a:lnTo>
                  <a:lnTo>
                    <a:pt x="93468" y="813008"/>
                  </a:lnTo>
                  <a:lnTo>
                    <a:pt x="136664" y="819975"/>
                  </a:lnTo>
                  <a:lnTo>
                    <a:pt x="3084055" y="819975"/>
                  </a:lnTo>
                  <a:lnTo>
                    <a:pt x="3127256" y="813008"/>
                  </a:lnTo>
                  <a:lnTo>
                    <a:pt x="3164772" y="793606"/>
                  </a:lnTo>
                  <a:lnTo>
                    <a:pt x="3194354" y="764022"/>
                  </a:lnTo>
                  <a:lnTo>
                    <a:pt x="3213753" y="726506"/>
                  </a:lnTo>
                  <a:lnTo>
                    <a:pt x="3220720" y="683310"/>
                  </a:lnTo>
                  <a:lnTo>
                    <a:pt x="3220720" y="136664"/>
                  </a:lnTo>
                  <a:lnTo>
                    <a:pt x="3213753" y="93468"/>
                  </a:lnTo>
                  <a:lnTo>
                    <a:pt x="3194354" y="55953"/>
                  </a:lnTo>
                  <a:lnTo>
                    <a:pt x="3164772" y="26368"/>
                  </a:lnTo>
                  <a:lnTo>
                    <a:pt x="3127256" y="6967"/>
                  </a:lnTo>
                  <a:lnTo>
                    <a:pt x="3084055" y="0"/>
                  </a:lnTo>
                  <a:close/>
                </a:path>
              </a:pathLst>
            </a:custGeom>
            <a:solidFill>
              <a:srgbClr val="E2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550032" y="4860144"/>
              <a:ext cx="3220720" cy="820419"/>
            </a:xfrm>
            <a:custGeom>
              <a:avLst/>
              <a:gdLst/>
              <a:ahLst/>
              <a:cxnLst/>
              <a:rect l="l" t="t" r="r" b="b"/>
              <a:pathLst>
                <a:path w="3220720" h="820420">
                  <a:moveTo>
                    <a:pt x="0" y="136664"/>
                  </a:moveTo>
                  <a:lnTo>
                    <a:pt x="6967" y="93468"/>
                  </a:lnTo>
                  <a:lnTo>
                    <a:pt x="26368" y="55953"/>
                  </a:lnTo>
                  <a:lnTo>
                    <a:pt x="55953" y="26368"/>
                  </a:lnTo>
                  <a:lnTo>
                    <a:pt x="93468" y="6967"/>
                  </a:lnTo>
                  <a:lnTo>
                    <a:pt x="136664" y="0"/>
                  </a:lnTo>
                  <a:lnTo>
                    <a:pt x="3084055" y="0"/>
                  </a:lnTo>
                  <a:lnTo>
                    <a:pt x="3127256" y="6967"/>
                  </a:lnTo>
                  <a:lnTo>
                    <a:pt x="3164772" y="26368"/>
                  </a:lnTo>
                  <a:lnTo>
                    <a:pt x="3194354" y="55953"/>
                  </a:lnTo>
                  <a:lnTo>
                    <a:pt x="3213753" y="93468"/>
                  </a:lnTo>
                  <a:lnTo>
                    <a:pt x="3220720" y="136664"/>
                  </a:lnTo>
                  <a:lnTo>
                    <a:pt x="3220720" y="683310"/>
                  </a:lnTo>
                  <a:lnTo>
                    <a:pt x="3213753" y="726506"/>
                  </a:lnTo>
                  <a:lnTo>
                    <a:pt x="3194354" y="764022"/>
                  </a:lnTo>
                  <a:lnTo>
                    <a:pt x="3164772" y="793606"/>
                  </a:lnTo>
                  <a:lnTo>
                    <a:pt x="3127256" y="813008"/>
                  </a:lnTo>
                  <a:lnTo>
                    <a:pt x="3084055" y="819975"/>
                  </a:lnTo>
                  <a:lnTo>
                    <a:pt x="136664" y="819975"/>
                  </a:lnTo>
                  <a:lnTo>
                    <a:pt x="93468" y="813008"/>
                  </a:lnTo>
                  <a:lnTo>
                    <a:pt x="55953" y="793606"/>
                  </a:lnTo>
                  <a:lnTo>
                    <a:pt x="26368" y="764022"/>
                  </a:lnTo>
                  <a:lnTo>
                    <a:pt x="6967" y="726506"/>
                  </a:lnTo>
                  <a:lnTo>
                    <a:pt x="0" y="683310"/>
                  </a:lnTo>
                  <a:lnTo>
                    <a:pt x="0" y="13666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4681164" y="5001397"/>
            <a:ext cx="29597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Falta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infraestrutura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necessária </a:t>
            </a:r>
            <a:r>
              <a:rPr dirty="0" sz="1600">
                <a:latin typeface="Calibri"/>
                <a:cs typeface="Calibri"/>
              </a:rPr>
              <a:t>para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desenvolvimento econômico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219711" y="5828544"/>
            <a:ext cx="3223260" cy="845185"/>
            <a:chOff x="6219711" y="5828544"/>
            <a:chExt cx="3223260" cy="845185"/>
          </a:xfrm>
        </p:grpSpPr>
        <p:sp>
          <p:nvSpPr>
            <p:cNvPr id="34" name="object 34" descr=""/>
            <p:cNvSpPr/>
            <p:nvPr/>
          </p:nvSpPr>
          <p:spPr>
            <a:xfrm>
              <a:off x="6226061" y="5834894"/>
              <a:ext cx="3210560" cy="832485"/>
            </a:xfrm>
            <a:custGeom>
              <a:avLst/>
              <a:gdLst/>
              <a:ahLst/>
              <a:cxnLst/>
              <a:rect l="l" t="t" r="r" b="b"/>
              <a:pathLst>
                <a:path w="3210559" h="832484">
                  <a:moveTo>
                    <a:pt x="3071571" y="0"/>
                  </a:moveTo>
                  <a:lnTo>
                    <a:pt x="138709" y="0"/>
                  </a:lnTo>
                  <a:lnTo>
                    <a:pt x="94866" y="7071"/>
                  </a:lnTo>
                  <a:lnTo>
                    <a:pt x="56789" y="26763"/>
                  </a:lnTo>
                  <a:lnTo>
                    <a:pt x="26763" y="56789"/>
                  </a:lnTo>
                  <a:lnTo>
                    <a:pt x="7071" y="94866"/>
                  </a:lnTo>
                  <a:lnTo>
                    <a:pt x="0" y="138709"/>
                  </a:lnTo>
                  <a:lnTo>
                    <a:pt x="0" y="693547"/>
                  </a:lnTo>
                  <a:lnTo>
                    <a:pt x="7071" y="737389"/>
                  </a:lnTo>
                  <a:lnTo>
                    <a:pt x="26763" y="775466"/>
                  </a:lnTo>
                  <a:lnTo>
                    <a:pt x="56789" y="805493"/>
                  </a:lnTo>
                  <a:lnTo>
                    <a:pt x="94866" y="825184"/>
                  </a:lnTo>
                  <a:lnTo>
                    <a:pt x="138709" y="832256"/>
                  </a:lnTo>
                  <a:lnTo>
                    <a:pt x="3071571" y="832256"/>
                  </a:lnTo>
                  <a:lnTo>
                    <a:pt x="3115413" y="825184"/>
                  </a:lnTo>
                  <a:lnTo>
                    <a:pt x="3153490" y="805493"/>
                  </a:lnTo>
                  <a:lnTo>
                    <a:pt x="3183517" y="775466"/>
                  </a:lnTo>
                  <a:lnTo>
                    <a:pt x="3203209" y="737389"/>
                  </a:lnTo>
                  <a:lnTo>
                    <a:pt x="3210280" y="693547"/>
                  </a:lnTo>
                  <a:lnTo>
                    <a:pt x="3210280" y="138709"/>
                  </a:lnTo>
                  <a:lnTo>
                    <a:pt x="3203209" y="94866"/>
                  </a:lnTo>
                  <a:lnTo>
                    <a:pt x="3183517" y="56789"/>
                  </a:lnTo>
                  <a:lnTo>
                    <a:pt x="3153490" y="26763"/>
                  </a:lnTo>
                  <a:lnTo>
                    <a:pt x="3115413" y="7071"/>
                  </a:lnTo>
                  <a:lnTo>
                    <a:pt x="3071571" y="0"/>
                  </a:lnTo>
                  <a:close/>
                </a:path>
              </a:pathLst>
            </a:custGeom>
            <a:solidFill>
              <a:srgbClr val="E2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226061" y="5834894"/>
              <a:ext cx="3210560" cy="832485"/>
            </a:xfrm>
            <a:custGeom>
              <a:avLst/>
              <a:gdLst/>
              <a:ahLst/>
              <a:cxnLst/>
              <a:rect l="l" t="t" r="r" b="b"/>
              <a:pathLst>
                <a:path w="3210559" h="832484">
                  <a:moveTo>
                    <a:pt x="0" y="138709"/>
                  </a:moveTo>
                  <a:lnTo>
                    <a:pt x="7071" y="94866"/>
                  </a:lnTo>
                  <a:lnTo>
                    <a:pt x="26763" y="56789"/>
                  </a:lnTo>
                  <a:lnTo>
                    <a:pt x="56789" y="26763"/>
                  </a:lnTo>
                  <a:lnTo>
                    <a:pt x="94866" y="7071"/>
                  </a:lnTo>
                  <a:lnTo>
                    <a:pt x="138709" y="0"/>
                  </a:lnTo>
                  <a:lnTo>
                    <a:pt x="3071571" y="0"/>
                  </a:lnTo>
                  <a:lnTo>
                    <a:pt x="3115413" y="7071"/>
                  </a:lnTo>
                  <a:lnTo>
                    <a:pt x="3153490" y="26763"/>
                  </a:lnTo>
                  <a:lnTo>
                    <a:pt x="3183517" y="56789"/>
                  </a:lnTo>
                  <a:lnTo>
                    <a:pt x="3203209" y="94866"/>
                  </a:lnTo>
                  <a:lnTo>
                    <a:pt x="3210280" y="138709"/>
                  </a:lnTo>
                  <a:lnTo>
                    <a:pt x="3210280" y="693547"/>
                  </a:lnTo>
                  <a:lnTo>
                    <a:pt x="3203209" y="737389"/>
                  </a:lnTo>
                  <a:lnTo>
                    <a:pt x="3183517" y="775466"/>
                  </a:lnTo>
                  <a:lnTo>
                    <a:pt x="3153490" y="805493"/>
                  </a:lnTo>
                  <a:lnTo>
                    <a:pt x="3115413" y="825184"/>
                  </a:lnTo>
                  <a:lnTo>
                    <a:pt x="3071571" y="832256"/>
                  </a:lnTo>
                  <a:lnTo>
                    <a:pt x="138709" y="832256"/>
                  </a:lnTo>
                  <a:lnTo>
                    <a:pt x="94866" y="825184"/>
                  </a:lnTo>
                  <a:lnTo>
                    <a:pt x="56789" y="805493"/>
                  </a:lnTo>
                  <a:lnTo>
                    <a:pt x="26763" y="775466"/>
                  </a:lnTo>
                  <a:lnTo>
                    <a:pt x="7071" y="737389"/>
                  </a:lnTo>
                  <a:lnTo>
                    <a:pt x="0" y="693547"/>
                  </a:lnTo>
                  <a:lnTo>
                    <a:pt x="0" y="13870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6430076" y="5860370"/>
            <a:ext cx="280225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Falta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diversidade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econômica </a:t>
            </a:r>
            <a:r>
              <a:rPr dirty="0" sz="1600" spc="-50">
                <a:latin typeface="Calibri"/>
                <a:cs typeface="Calibri"/>
              </a:rPr>
              <a:t>e </a:t>
            </a:r>
            <a:r>
              <a:rPr dirty="0" sz="1600">
                <a:latin typeface="Calibri"/>
                <a:cs typeface="Calibri"/>
              </a:rPr>
              <a:t>dependência</a:t>
            </a:r>
            <a:r>
              <a:rPr dirty="0" sz="1600" spc="-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econômica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contínua </a:t>
            </a:r>
            <a:r>
              <a:rPr dirty="0" sz="1600">
                <a:latin typeface="Calibri"/>
                <a:cs typeface="Calibri"/>
              </a:rPr>
              <a:t>da </a:t>
            </a:r>
            <a:r>
              <a:rPr dirty="0" sz="1600" spc="-10">
                <a:latin typeface="Calibri"/>
                <a:cs typeface="Calibri"/>
              </a:rPr>
              <a:t>agricultura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844082" y="5825064"/>
            <a:ext cx="3233420" cy="833119"/>
            <a:chOff x="2844082" y="5825064"/>
            <a:chExt cx="3233420" cy="833119"/>
          </a:xfrm>
        </p:grpSpPr>
        <p:sp>
          <p:nvSpPr>
            <p:cNvPr id="38" name="object 38" descr=""/>
            <p:cNvSpPr/>
            <p:nvPr/>
          </p:nvSpPr>
          <p:spPr>
            <a:xfrm>
              <a:off x="2850432" y="5831414"/>
              <a:ext cx="3220720" cy="820419"/>
            </a:xfrm>
            <a:custGeom>
              <a:avLst/>
              <a:gdLst/>
              <a:ahLst/>
              <a:cxnLst/>
              <a:rect l="l" t="t" r="r" b="b"/>
              <a:pathLst>
                <a:path w="3220720" h="820420">
                  <a:moveTo>
                    <a:pt x="3084055" y="0"/>
                  </a:moveTo>
                  <a:lnTo>
                    <a:pt x="136664" y="0"/>
                  </a:lnTo>
                  <a:lnTo>
                    <a:pt x="93468" y="6967"/>
                  </a:lnTo>
                  <a:lnTo>
                    <a:pt x="55953" y="26368"/>
                  </a:lnTo>
                  <a:lnTo>
                    <a:pt x="26368" y="55953"/>
                  </a:lnTo>
                  <a:lnTo>
                    <a:pt x="6967" y="93468"/>
                  </a:lnTo>
                  <a:lnTo>
                    <a:pt x="0" y="136664"/>
                  </a:lnTo>
                  <a:lnTo>
                    <a:pt x="0" y="683310"/>
                  </a:lnTo>
                  <a:lnTo>
                    <a:pt x="6967" y="726506"/>
                  </a:lnTo>
                  <a:lnTo>
                    <a:pt x="26368" y="764022"/>
                  </a:lnTo>
                  <a:lnTo>
                    <a:pt x="55953" y="793606"/>
                  </a:lnTo>
                  <a:lnTo>
                    <a:pt x="93468" y="813008"/>
                  </a:lnTo>
                  <a:lnTo>
                    <a:pt x="136664" y="819975"/>
                  </a:lnTo>
                  <a:lnTo>
                    <a:pt x="3084055" y="819975"/>
                  </a:lnTo>
                  <a:lnTo>
                    <a:pt x="3127256" y="813008"/>
                  </a:lnTo>
                  <a:lnTo>
                    <a:pt x="3164772" y="793606"/>
                  </a:lnTo>
                  <a:lnTo>
                    <a:pt x="3194354" y="764022"/>
                  </a:lnTo>
                  <a:lnTo>
                    <a:pt x="3213753" y="726506"/>
                  </a:lnTo>
                  <a:lnTo>
                    <a:pt x="3220720" y="683310"/>
                  </a:lnTo>
                  <a:lnTo>
                    <a:pt x="3220720" y="136664"/>
                  </a:lnTo>
                  <a:lnTo>
                    <a:pt x="3213753" y="93468"/>
                  </a:lnTo>
                  <a:lnTo>
                    <a:pt x="3194354" y="55953"/>
                  </a:lnTo>
                  <a:lnTo>
                    <a:pt x="3164772" y="26368"/>
                  </a:lnTo>
                  <a:lnTo>
                    <a:pt x="3127256" y="6967"/>
                  </a:lnTo>
                  <a:lnTo>
                    <a:pt x="3084055" y="0"/>
                  </a:lnTo>
                  <a:close/>
                </a:path>
              </a:pathLst>
            </a:custGeom>
            <a:solidFill>
              <a:srgbClr val="E2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850432" y="5831414"/>
              <a:ext cx="3220720" cy="820419"/>
            </a:xfrm>
            <a:custGeom>
              <a:avLst/>
              <a:gdLst/>
              <a:ahLst/>
              <a:cxnLst/>
              <a:rect l="l" t="t" r="r" b="b"/>
              <a:pathLst>
                <a:path w="3220720" h="820420">
                  <a:moveTo>
                    <a:pt x="0" y="136664"/>
                  </a:moveTo>
                  <a:lnTo>
                    <a:pt x="6967" y="93468"/>
                  </a:lnTo>
                  <a:lnTo>
                    <a:pt x="26368" y="55953"/>
                  </a:lnTo>
                  <a:lnTo>
                    <a:pt x="55953" y="26368"/>
                  </a:lnTo>
                  <a:lnTo>
                    <a:pt x="93468" y="6967"/>
                  </a:lnTo>
                  <a:lnTo>
                    <a:pt x="136664" y="0"/>
                  </a:lnTo>
                  <a:lnTo>
                    <a:pt x="3084055" y="0"/>
                  </a:lnTo>
                  <a:lnTo>
                    <a:pt x="3127256" y="6967"/>
                  </a:lnTo>
                  <a:lnTo>
                    <a:pt x="3164772" y="26368"/>
                  </a:lnTo>
                  <a:lnTo>
                    <a:pt x="3194354" y="55953"/>
                  </a:lnTo>
                  <a:lnTo>
                    <a:pt x="3213753" y="93468"/>
                  </a:lnTo>
                  <a:lnTo>
                    <a:pt x="3220720" y="136664"/>
                  </a:lnTo>
                  <a:lnTo>
                    <a:pt x="3220720" y="683310"/>
                  </a:lnTo>
                  <a:lnTo>
                    <a:pt x="3213753" y="726506"/>
                  </a:lnTo>
                  <a:lnTo>
                    <a:pt x="3194354" y="764022"/>
                  </a:lnTo>
                  <a:lnTo>
                    <a:pt x="3164772" y="793606"/>
                  </a:lnTo>
                  <a:lnTo>
                    <a:pt x="3127256" y="813008"/>
                  </a:lnTo>
                  <a:lnTo>
                    <a:pt x="3084055" y="819975"/>
                  </a:lnTo>
                  <a:lnTo>
                    <a:pt x="136664" y="819975"/>
                  </a:lnTo>
                  <a:lnTo>
                    <a:pt x="93468" y="813008"/>
                  </a:lnTo>
                  <a:lnTo>
                    <a:pt x="55953" y="793606"/>
                  </a:lnTo>
                  <a:lnTo>
                    <a:pt x="26368" y="764022"/>
                  </a:lnTo>
                  <a:lnTo>
                    <a:pt x="6967" y="726506"/>
                  </a:lnTo>
                  <a:lnTo>
                    <a:pt x="0" y="683310"/>
                  </a:lnTo>
                  <a:lnTo>
                    <a:pt x="0" y="13666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3316809" y="6094587"/>
            <a:ext cx="2287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Níveis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altos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desemprego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1401093" y="4515463"/>
            <a:ext cx="9672955" cy="233679"/>
          </a:xfrm>
          <a:custGeom>
            <a:avLst/>
            <a:gdLst/>
            <a:ahLst/>
            <a:cxnLst/>
            <a:rect l="l" t="t" r="r" b="b"/>
            <a:pathLst>
              <a:path w="9672955" h="233679">
                <a:moveTo>
                  <a:pt x="9672485" y="0"/>
                </a:moveTo>
                <a:lnTo>
                  <a:pt x="9670955" y="45451"/>
                </a:lnTo>
                <a:lnTo>
                  <a:pt x="9666784" y="82565"/>
                </a:lnTo>
                <a:lnTo>
                  <a:pt x="9660596" y="107588"/>
                </a:lnTo>
                <a:lnTo>
                  <a:pt x="9653016" y="116763"/>
                </a:lnTo>
                <a:lnTo>
                  <a:pt x="4855705" y="116763"/>
                </a:lnTo>
                <a:lnTo>
                  <a:pt x="4848132" y="125939"/>
                </a:lnTo>
                <a:lnTo>
                  <a:pt x="4841948" y="150961"/>
                </a:lnTo>
                <a:lnTo>
                  <a:pt x="4837778" y="188076"/>
                </a:lnTo>
                <a:lnTo>
                  <a:pt x="4836248" y="233527"/>
                </a:lnTo>
                <a:lnTo>
                  <a:pt x="4834717" y="188076"/>
                </a:lnTo>
                <a:lnTo>
                  <a:pt x="4830543" y="150961"/>
                </a:lnTo>
                <a:lnTo>
                  <a:pt x="4824354" y="125939"/>
                </a:lnTo>
                <a:lnTo>
                  <a:pt x="4816779" y="116763"/>
                </a:lnTo>
                <a:lnTo>
                  <a:pt x="19469" y="116763"/>
                </a:lnTo>
                <a:lnTo>
                  <a:pt x="11888" y="107588"/>
                </a:lnTo>
                <a:lnTo>
                  <a:pt x="5700" y="82565"/>
                </a:lnTo>
                <a:lnTo>
                  <a:pt x="1529" y="45451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4.</a:t>
            </a:r>
            <a:r>
              <a:rPr dirty="0" spc="-125"/>
              <a:t> </a:t>
            </a:r>
            <a:r>
              <a:rPr dirty="0" spc="-50"/>
              <a:t>Progresso</a:t>
            </a:r>
            <a:r>
              <a:rPr dirty="0" spc="-170"/>
              <a:t> </a:t>
            </a:r>
            <a:r>
              <a:rPr dirty="0"/>
              <a:t>em</a:t>
            </a:r>
            <a:r>
              <a:rPr dirty="0" spc="-175"/>
              <a:t> </a:t>
            </a:r>
            <a:r>
              <a:rPr dirty="0" spc="-35"/>
              <a:t>direção</a:t>
            </a:r>
            <a:r>
              <a:rPr dirty="0" spc="-175"/>
              <a:t> </a:t>
            </a:r>
            <a:r>
              <a:rPr dirty="0"/>
              <a:t>ao</a:t>
            </a:r>
            <a:r>
              <a:rPr dirty="0" spc="-135"/>
              <a:t> </a:t>
            </a:r>
            <a:r>
              <a:rPr dirty="0" spc="-30"/>
              <a:t>alcance</a:t>
            </a:r>
            <a:r>
              <a:rPr dirty="0" spc="-175"/>
              <a:t> </a:t>
            </a:r>
            <a:r>
              <a:rPr dirty="0"/>
              <a:t>do</a:t>
            </a:r>
            <a:r>
              <a:rPr dirty="0" spc="-160"/>
              <a:t> </a:t>
            </a:r>
            <a:r>
              <a:rPr dirty="0"/>
              <a:t>ODS</a:t>
            </a:r>
            <a:r>
              <a:rPr dirty="0" spc="-170"/>
              <a:t> </a:t>
            </a:r>
            <a:r>
              <a:rPr dirty="0" spc="-50"/>
              <a:t>1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98583" y="2390833"/>
            <a:ext cx="10617200" cy="406400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240029" marR="6350" indent="-227329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b="1">
                <a:latin typeface="Calibri"/>
                <a:cs typeface="Calibri"/>
              </a:rPr>
              <a:t>Entre</a:t>
            </a:r>
            <a:r>
              <a:rPr dirty="0" sz="2400" spc="2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2015</a:t>
            </a:r>
            <a:r>
              <a:rPr dirty="0" sz="2400" spc="2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</a:t>
            </a:r>
            <a:r>
              <a:rPr dirty="0" sz="2400" spc="2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2018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pobreza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global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continuou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seu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declínio</a:t>
            </a:r>
            <a:r>
              <a:rPr dirty="0" sz="2400" spc="2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histórico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caindo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de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10,1%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2015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8,6%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em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2018</a:t>
            </a:r>
            <a:r>
              <a:rPr dirty="0" sz="2400" spc="-1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just" marL="240029" marR="5715" indent="-227329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Devido</a:t>
            </a:r>
            <a:r>
              <a:rPr dirty="0" sz="2400" spc="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à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pandemia,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taxa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pobreza</a:t>
            </a:r>
            <a:r>
              <a:rPr dirty="0" sz="2400" spc="114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aumentou</a:t>
            </a:r>
            <a:r>
              <a:rPr dirty="0" sz="2400" spc="10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acentuadamente</a:t>
            </a:r>
            <a:r>
              <a:rPr dirty="0" sz="2400" spc="1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para</a:t>
            </a:r>
            <a:r>
              <a:rPr dirty="0" sz="2400" spc="114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9,2%</a:t>
            </a:r>
            <a:r>
              <a:rPr dirty="0" sz="2400" spc="114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em </a:t>
            </a:r>
            <a:r>
              <a:rPr dirty="0" sz="2400" spc="-25" b="1">
                <a:latin typeface="Calibri"/>
                <a:cs typeface="Calibri"/>
              </a:rPr>
              <a:t>	</a:t>
            </a:r>
            <a:r>
              <a:rPr dirty="0" sz="2400" spc="-10" b="1">
                <a:latin typeface="Calibri"/>
                <a:cs typeface="Calibri"/>
              </a:rPr>
              <a:t>2020.</a:t>
            </a:r>
            <a:endParaRPr sz="2400">
              <a:latin typeface="Calibri"/>
              <a:cs typeface="Calibri"/>
            </a:endParaRPr>
          </a:p>
          <a:p>
            <a:pPr algn="just" marL="240029" marR="5080" indent="-227329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Essa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reversão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precedentes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está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sendo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ainda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mais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exacerbada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pelo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aumento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da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inflação</a:t>
            </a:r>
            <a:r>
              <a:rPr dirty="0" sz="2400" spc="14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1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pelos</a:t>
            </a:r>
            <a:r>
              <a:rPr dirty="0" sz="2400" spc="14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impactos</a:t>
            </a:r>
            <a:r>
              <a:rPr dirty="0" sz="2400" spc="1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da</a:t>
            </a:r>
            <a:r>
              <a:rPr dirty="0" sz="2400" spc="14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guerra</a:t>
            </a:r>
            <a:r>
              <a:rPr dirty="0" sz="2400" spc="1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na</a:t>
            </a:r>
            <a:r>
              <a:rPr dirty="0" sz="2400" spc="1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Ucrânia.</a:t>
            </a:r>
            <a:r>
              <a:rPr dirty="0" sz="2400" spc="140">
                <a:latin typeface="Calibri"/>
                <a:cs typeface="Calibri"/>
              </a:rPr>
              <a:t>  </a:t>
            </a:r>
            <a:r>
              <a:rPr dirty="0" sz="2400" spc="-20">
                <a:latin typeface="Calibri"/>
                <a:cs typeface="Calibri"/>
              </a:rPr>
              <a:t>Estima-</a:t>
            </a:r>
            <a:r>
              <a:rPr dirty="0" sz="2400">
                <a:latin typeface="Calibri"/>
                <a:cs typeface="Calibri"/>
              </a:rPr>
              <a:t>se</a:t>
            </a:r>
            <a:r>
              <a:rPr dirty="0" sz="2400" spc="1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que</a:t>
            </a:r>
            <a:r>
              <a:rPr dirty="0" sz="2400" spc="14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essas</a:t>
            </a:r>
            <a:r>
              <a:rPr dirty="0" sz="2400" spc="145">
                <a:latin typeface="Calibri"/>
                <a:cs typeface="Calibri"/>
              </a:rPr>
              <a:t>  </a:t>
            </a:r>
            <a:r>
              <a:rPr dirty="0" sz="2400" spc="-10" b="1">
                <a:latin typeface="Calibri"/>
                <a:cs typeface="Calibri"/>
              </a:rPr>
              <a:t>crises </a:t>
            </a:r>
            <a:r>
              <a:rPr dirty="0" sz="2400" spc="-10" b="1">
                <a:latin typeface="Calibri"/>
                <a:cs typeface="Calibri"/>
              </a:rPr>
              <a:t>	</a:t>
            </a:r>
            <a:r>
              <a:rPr dirty="0" sz="2400" b="1">
                <a:latin typeface="Calibri"/>
                <a:cs typeface="Calibri"/>
              </a:rPr>
              <a:t>combinadas</a:t>
            </a:r>
            <a:r>
              <a:rPr dirty="0" sz="2400" spc="459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levarão</a:t>
            </a:r>
            <a:r>
              <a:rPr dirty="0" sz="2400" spc="4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4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mais</a:t>
            </a:r>
            <a:r>
              <a:rPr dirty="0" sz="2400" spc="459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75</a:t>
            </a:r>
            <a:r>
              <a:rPr dirty="0" sz="2400" spc="459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459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95</a:t>
            </a:r>
            <a:r>
              <a:rPr dirty="0" sz="2400" spc="4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milhões</a:t>
            </a:r>
            <a:r>
              <a:rPr dirty="0" sz="2400" spc="4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</a:t>
            </a:r>
            <a:r>
              <a:rPr dirty="0" sz="2400" spc="4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pessoas</a:t>
            </a:r>
            <a:r>
              <a:rPr dirty="0" sz="2400" spc="4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vivendo</a:t>
            </a:r>
            <a:r>
              <a:rPr dirty="0" sz="2400" spc="4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em</a:t>
            </a:r>
            <a:r>
              <a:rPr dirty="0" sz="2400" spc="459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extrema </a:t>
            </a:r>
            <a:r>
              <a:rPr dirty="0" sz="2400" spc="-10" b="1">
                <a:latin typeface="Calibri"/>
                <a:cs typeface="Calibri"/>
              </a:rPr>
              <a:t>	</a:t>
            </a:r>
            <a:r>
              <a:rPr dirty="0" sz="2400" b="1">
                <a:latin typeface="Calibri"/>
                <a:cs typeface="Calibri"/>
              </a:rPr>
              <a:t>pobreza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em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2022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comparação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projeções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pré-</a:t>
            </a:r>
            <a:r>
              <a:rPr dirty="0" sz="2400" spc="-10">
                <a:latin typeface="Calibri"/>
                <a:cs typeface="Calibri"/>
              </a:rPr>
              <a:t>pandêmicas.</a:t>
            </a:r>
            <a:endParaRPr sz="2400">
              <a:latin typeface="Calibri"/>
              <a:cs typeface="Calibri"/>
            </a:endParaRPr>
          </a:p>
          <a:p>
            <a:pPr algn="just" marL="240029" marR="5080" indent="-227329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b="1">
                <a:latin typeface="Calibri"/>
                <a:cs typeface="Calibri"/>
              </a:rPr>
              <a:t>As</a:t>
            </a:r>
            <a:r>
              <a:rPr dirty="0" sz="2400" spc="1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perdas</a:t>
            </a:r>
            <a:r>
              <a:rPr dirty="0" sz="2400" spc="1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foram</a:t>
            </a:r>
            <a:r>
              <a:rPr dirty="0" sz="2400" spc="1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muito</a:t>
            </a:r>
            <a:r>
              <a:rPr dirty="0" sz="2400" spc="1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maiores</a:t>
            </a:r>
            <a:r>
              <a:rPr dirty="0" sz="2400" spc="1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para</a:t>
            </a:r>
            <a:r>
              <a:rPr dirty="0" sz="2400" spc="1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os</a:t>
            </a:r>
            <a:r>
              <a:rPr dirty="0" sz="2400" spc="1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países</a:t>
            </a:r>
            <a:r>
              <a:rPr dirty="0" sz="2400" spc="1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</a:t>
            </a:r>
            <a:r>
              <a:rPr dirty="0" sz="2400" spc="1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baixa</a:t>
            </a:r>
            <a:r>
              <a:rPr dirty="0" sz="2400" spc="1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renda</a:t>
            </a:r>
            <a:r>
              <a:rPr dirty="0" sz="2400">
                <a:latin typeface="Calibri"/>
                <a:cs typeface="Calibri"/>
              </a:rPr>
              <a:t>.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Embora</a:t>
            </a:r>
            <a:r>
              <a:rPr dirty="0" sz="2400" spc="1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taxa</a:t>
            </a:r>
            <a:r>
              <a:rPr dirty="0" sz="2400" spc="1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de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pobreza</a:t>
            </a:r>
            <a:r>
              <a:rPr dirty="0" sz="2400" spc="3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tenha</a:t>
            </a:r>
            <a:r>
              <a:rPr dirty="0" sz="2400" spc="3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diminuído</a:t>
            </a:r>
            <a:r>
              <a:rPr dirty="0" sz="2400" spc="3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3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2021-</a:t>
            </a:r>
            <a:r>
              <a:rPr dirty="0" sz="2400">
                <a:latin typeface="Calibri"/>
                <a:cs typeface="Calibri"/>
              </a:rPr>
              <a:t>2022,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ela</a:t>
            </a:r>
            <a:r>
              <a:rPr dirty="0" sz="2400" spc="3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ainda</a:t>
            </a:r>
            <a:r>
              <a:rPr dirty="0" sz="2400" spc="3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é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maior</a:t>
            </a:r>
            <a:r>
              <a:rPr dirty="0" sz="2400" spc="3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</a:t>
            </a:r>
            <a:r>
              <a:rPr dirty="0" sz="2400" spc="3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que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3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nível</a:t>
            </a:r>
            <a:r>
              <a:rPr dirty="0" sz="2400" spc="39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pré- </a:t>
            </a:r>
            <a:r>
              <a:rPr dirty="0" sz="2400" spc="-2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pandêmico.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16939" y="2417667"/>
            <a:ext cx="5889625" cy="1986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lvl="1" marL="545465" indent="-532765">
              <a:lnSpc>
                <a:spcPct val="100000"/>
              </a:lnSpc>
              <a:spcBef>
                <a:spcPts val="95"/>
              </a:spcBef>
              <a:buFont typeface="Calibri"/>
              <a:buAutoNum type="arabicPeriod"/>
              <a:tabLst>
                <a:tab pos="545465" algn="l"/>
              </a:tabLst>
            </a:pPr>
            <a:r>
              <a:rPr dirty="0" sz="2800" spc="-10">
                <a:latin typeface="Calibri"/>
                <a:cs typeface="Calibri"/>
              </a:rPr>
              <a:t>Progresso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regional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América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Latina</a:t>
            </a:r>
            <a:endParaRPr sz="2800">
              <a:latin typeface="Calibri"/>
              <a:cs typeface="Calibri"/>
            </a:endParaRPr>
          </a:p>
          <a:p>
            <a:pPr lvl="1" marL="545465" indent="-532765">
              <a:lnSpc>
                <a:spcPct val="100000"/>
              </a:lnSpc>
              <a:spcBef>
                <a:spcPts val="2675"/>
              </a:spcBef>
              <a:buAutoNum type="arabicPeriod"/>
              <a:tabLst>
                <a:tab pos="545465" algn="l"/>
              </a:tabLst>
            </a:pPr>
            <a:r>
              <a:rPr dirty="0" sz="2800" spc="-10">
                <a:latin typeface="Calibri"/>
                <a:cs typeface="Calibri"/>
              </a:rPr>
              <a:t>Progresso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regional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África</a:t>
            </a:r>
            <a:endParaRPr sz="2800">
              <a:latin typeface="Calibri"/>
              <a:cs typeface="Calibri"/>
            </a:endParaRPr>
          </a:p>
          <a:p>
            <a:pPr lvl="1" marL="545465" indent="-53276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545465" algn="l"/>
              </a:tabLst>
            </a:pPr>
            <a:r>
              <a:rPr dirty="0" sz="2800">
                <a:latin typeface="Calibri"/>
                <a:cs typeface="Calibri"/>
              </a:rPr>
              <a:t>Progresso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regional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Europa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4.</a:t>
            </a:r>
            <a:r>
              <a:rPr dirty="0" spc="-125"/>
              <a:t> </a:t>
            </a:r>
            <a:r>
              <a:rPr dirty="0" spc="-50"/>
              <a:t>Progresso</a:t>
            </a:r>
            <a:r>
              <a:rPr dirty="0" spc="-170"/>
              <a:t> </a:t>
            </a:r>
            <a:r>
              <a:rPr dirty="0"/>
              <a:t>em</a:t>
            </a:r>
            <a:r>
              <a:rPr dirty="0" spc="-175"/>
              <a:t> </a:t>
            </a:r>
            <a:r>
              <a:rPr dirty="0" spc="-35"/>
              <a:t>direção</a:t>
            </a:r>
            <a:r>
              <a:rPr dirty="0" spc="-175"/>
              <a:t> </a:t>
            </a:r>
            <a:r>
              <a:rPr dirty="0"/>
              <a:t>ao</a:t>
            </a:r>
            <a:r>
              <a:rPr dirty="0" spc="-135"/>
              <a:t> </a:t>
            </a:r>
            <a:r>
              <a:rPr dirty="0" spc="-30"/>
              <a:t>alcance</a:t>
            </a:r>
            <a:r>
              <a:rPr dirty="0" spc="-175"/>
              <a:t> </a:t>
            </a:r>
            <a:r>
              <a:rPr dirty="0"/>
              <a:t>do</a:t>
            </a:r>
            <a:r>
              <a:rPr dirty="0" spc="-160"/>
              <a:t> </a:t>
            </a:r>
            <a:r>
              <a:rPr dirty="0"/>
              <a:t>ODS</a:t>
            </a:r>
            <a:r>
              <a:rPr dirty="0" spc="-170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173" rIns="0" bIns="0" rtlCol="0" vert="horz">
            <a:spAutoFit/>
          </a:bodyPr>
          <a:lstStyle/>
          <a:p>
            <a:pPr marL="271780">
              <a:lnSpc>
                <a:spcPct val="100000"/>
              </a:lnSpc>
              <a:spcBef>
                <a:spcPts val="105"/>
              </a:spcBef>
            </a:pPr>
            <a:r>
              <a:rPr dirty="0"/>
              <a:t>4.</a:t>
            </a:r>
            <a:r>
              <a:rPr dirty="0" spc="-114"/>
              <a:t> </a:t>
            </a:r>
            <a:r>
              <a:rPr dirty="0" spc="-50"/>
              <a:t>Progresso</a:t>
            </a:r>
            <a:r>
              <a:rPr dirty="0" spc="-165"/>
              <a:t> </a:t>
            </a:r>
            <a:r>
              <a:rPr dirty="0"/>
              <a:t>na</a:t>
            </a:r>
            <a:r>
              <a:rPr dirty="0" spc="-135"/>
              <a:t> </a:t>
            </a:r>
            <a:r>
              <a:rPr dirty="0" spc="-30"/>
              <a:t>América</a:t>
            </a:r>
            <a:r>
              <a:rPr dirty="0" spc="-160"/>
              <a:t> </a:t>
            </a:r>
            <a:r>
              <a:rPr dirty="0" spc="-10"/>
              <a:t>Latina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19969" y="2350965"/>
            <a:ext cx="10925175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255" indent="-8255">
              <a:lnSpc>
                <a:spcPct val="100000"/>
              </a:lnSpc>
              <a:spcBef>
                <a:spcPts val="100"/>
              </a:spcBef>
              <a:buSzPct val="95833"/>
              <a:buFont typeface="Arial MT"/>
              <a:buChar char="•"/>
              <a:tabLst>
                <a:tab pos="118745" algn="l"/>
              </a:tabLst>
            </a:pP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b="1">
                <a:latin typeface="Calibri"/>
                <a:cs typeface="Calibri"/>
              </a:rPr>
              <a:t>Progresso</a:t>
            </a:r>
            <a:r>
              <a:rPr dirty="0" sz="2400" spc="3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insuficiente</a:t>
            </a:r>
            <a:r>
              <a:rPr dirty="0" sz="2400" spc="40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em</a:t>
            </a:r>
            <a:r>
              <a:rPr dirty="0" sz="2400" spc="3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direção</a:t>
            </a:r>
            <a:r>
              <a:rPr dirty="0" sz="2400" spc="3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3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68%</a:t>
            </a:r>
            <a:r>
              <a:rPr dirty="0" sz="2400" spc="38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das</a:t>
            </a:r>
            <a:r>
              <a:rPr dirty="0" sz="2400" spc="3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111</a:t>
            </a:r>
            <a:r>
              <a:rPr dirty="0" sz="2400" spc="3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metas</a:t>
            </a:r>
            <a:r>
              <a:rPr dirty="0" sz="2400" spc="3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para</a:t>
            </a:r>
            <a:r>
              <a:rPr dirty="0" sz="2400" spc="3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alcançar</a:t>
            </a:r>
            <a:r>
              <a:rPr dirty="0" sz="2400" spc="3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os</a:t>
            </a:r>
            <a:r>
              <a:rPr dirty="0" sz="2400" spc="3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ODS</a:t>
            </a:r>
            <a:r>
              <a:rPr dirty="0" sz="2400" spc="3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até </a:t>
            </a:r>
            <a:r>
              <a:rPr dirty="0" sz="2400" spc="-10">
                <a:latin typeface="Calibri"/>
                <a:cs typeface="Calibri"/>
              </a:rPr>
              <a:t>2030.</a:t>
            </a:r>
            <a:endParaRPr sz="2400">
              <a:latin typeface="Calibri"/>
              <a:cs typeface="Calibri"/>
            </a:endParaRPr>
          </a:p>
          <a:p>
            <a:pPr algn="just" marL="12700" marR="6350" indent="-8255">
              <a:lnSpc>
                <a:spcPct val="100000"/>
              </a:lnSpc>
              <a:buSzPct val="95833"/>
              <a:buFont typeface="Arial MT"/>
              <a:buChar char="•"/>
              <a:tabLst>
                <a:tab pos="118745" algn="l"/>
              </a:tabLst>
            </a:pP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b="1">
                <a:latin typeface="Calibri"/>
                <a:cs typeface="Calibri"/>
              </a:rPr>
              <a:t>Nenhuma</a:t>
            </a:r>
            <a:r>
              <a:rPr dirty="0" sz="2400" spc="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das</a:t>
            </a:r>
            <a:r>
              <a:rPr dirty="0" sz="2400" spc="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metas</a:t>
            </a:r>
            <a:r>
              <a:rPr dirty="0" sz="2400" spc="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do</a:t>
            </a:r>
            <a:r>
              <a:rPr dirty="0" sz="2400" spc="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ODS</a:t>
            </a:r>
            <a:r>
              <a:rPr dirty="0" sz="2400" spc="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</a:t>
            </a:r>
            <a:r>
              <a:rPr dirty="0" sz="2400" spc="4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está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dentro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categoria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'provável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ser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alcançada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na </a:t>
            </a:r>
            <a:r>
              <a:rPr dirty="0" sz="2400">
                <a:latin typeface="Calibri"/>
                <a:cs typeface="Calibri"/>
              </a:rPr>
              <a:t>tendência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atual'.</a:t>
            </a:r>
            <a:endParaRPr sz="2400">
              <a:latin typeface="Calibri"/>
              <a:cs typeface="Calibri"/>
            </a:endParaRPr>
          </a:p>
          <a:p>
            <a:pPr algn="just" marL="12700" marR="5715" indent="-8255">
              <a:lnSpc>
                <a:spcPct val="100000"/>
              </a:lnSpc>
              <a:buSzPct val="95833"/>
              <a:buFont typeface="Arial MT"/>
              <a:buChar char="•"/>
              <a:tabLst>
                <a:tab pos="118745" algn="l"/>
              </a:tabLst>
            </a:pPr>
            <a:r>
              <a:rPr dirty="0" sz="240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meta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1.2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(pessoas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que</a:t>
            </a:r>
            <a:r>
              <a:rPr dirty="0" sz="2400" spc="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vivem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pobreza)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está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afastando</a:t>
            </a:r>
            <a:r>
              <a:rPr dirty="0" sz="2400" spc="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do</a:t>
            </a:r>
            <a:r>
              <a:rPr dirty="0" sz="2400" spc="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resultado</a:t>
            </a:r>
            <a:r>
              <a:rPr dirty="0" sz="2400" spc="7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esperado</a:t>
            </a:r>
            <a:r>
              <a:rPr dirty="0" sz="2400" spc="-10">
                <a:latin typeface="Calibri"/>
                <a:cs typeface="Calibri"/>
              </a:rPr>
              <a:t>. </a:t>
            </a:r>
            <a:r>
              <a:rPr dirty="0" sz="2400" spc="-45">
                <a:latin typeface="Calibri"/>
                <a:cs typeface="Calibri"/>
              </a:rPr>
              <a:t>Todas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outras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metas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pobreza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estão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direção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certa,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progresso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lento</a:t>
            </a:r>
            <a:r>
              <a:rPr dirty="0" sz="2400" spc="-1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algn="just" marL="12700" marR="5080" indent="-8255">
              <a:lnSpc>
                <a:spcPct val="100000"/>
              </a:lnSpc>
              <a:buSzPct val="95833"/>
              <a:buFont typeface="Arial MT"/>
              <a:buChar char="•"/>
              <a:tabLst>
                <a:tab pos="118745" algn="l"/>
              </a:tabLst>
            </a:pPr>
            <a:r>
              <a:rPr dirty="0" sz="240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pobreza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diminuiu</a:t>
            </a:r>
            <a:r>
              <a:rPr dirty="0" sz="2400" spc="2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ligeiramente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entre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2020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2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2021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2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33,0%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para</a:t>
            </a:r>
            <a:r>
              <a:rPr dirty="0" sz="2400" spc="2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32,1%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(após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um </a:t>
            </a:r>
            <a:r>
              <a:rPr dirty="0" sz="2400">
                <a:latin typeface="Calibri"/>
                <a:cs typeface="Calibri"/>
              </a:rPr>
              <a:t>aumento</a:t>
            </a:r>
            <a:r>
              <a:rPr dirty="0" sz="2400" spc="25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25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2,5%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entre</a:t>
            </a:r>
            <a:r>
              <a:rPr dirty="0" sz="2400" spc="2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2019</a:t>
            </a:r>
            <a:r>
              <a:rPr dirty="0" sz="2400" spc="2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2020).</a:t>
            </a:r>
            <a:r>
              <a:rPr dirty="0" sz="2400" spc="2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Por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outro</a:t>
            </a:r>
            <a:r>
              <a:rPr dirty="0" sz="2400" spc="2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lado,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</a:t>
            </a:r>
            <a:r>
              <a:rPr dirty="0" sz="2400" spc="2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pobreza</a:t>
            </a:r>
            <a:r>
              <a:rPr dirty="0" sz="2400" spc="254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extrema</a:t>
            </a:r>
            <a:r>
              <a:rPr dirty="0" sz="2400" spc="2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continuou </a:t>
            </a:r>
            <a:r>
              <a:rPr dirty="0" sz="2400" b="1">
                <a:latin typeface="Calibri"/>
                <a:cs typeface="Calibri"/>
              </a:rPr>
              <a:t>aumentando</a:t>
            </a:r>
            <a:r>
              <a:rPr dirty="0" sz="2400" spc="160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pelo</a:t>
            </a:r>
            <a:r>
              <a:rPr dirty="0" sz="2400" spc="160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sexto</a:t>
            </a:r>
            <a:r>
              <a:rPr dirty="0" sz="2400" spc="160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ano</a:t>
            </a:r>
            <a:r>
              <a:rPr dirty="0" sz="2400" spc="160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consecutivo</a:t>
            </a:r>
            <a:r>
              <a:rPr dirty="0" sz="2400" spc="160" b="1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15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todos</a:t>
            </a:r>
            <a:r>
              <a:rPr dirty="0" sz="2400" spc="15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os</a:t>
            </a:r>
            <a:r>
              <a:rPr dirty="0" sz="2400" spc="15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países</a:t>
            </a:r>
            <a:r>
              <a:rPr dirty="0" sz="2400" spc="16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com</a:t>
            </a:r>
            <a:r>
              <a:rPr dirty="0" sz="2400" spc="160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informações </a:t>
            </a:r>
            <a:r>
              <a:rPr dirty="0" sz="2400">
                <a:latin typeface="Calibri"/>
                <a:cs typeface="Calibri"/>
              </a:rPr>
              <a:t>disponíveis,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passando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11,4%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2019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13,8%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2021.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542" y="1419122"/>
            <a:ext cx="47777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4.</a:t>
            </a:r>
            <a:r>
              <a:rPr dirty="0" spc="-105"/>
              <a:t> </a:t>
            </a:r>
            <a:r>
              <a:rPr dirty="0" spc="-50"/>
              <a:t>Progresso</a:t>
            </a:r>
            <a:r>
              <a:rPr dirty="0" spc="-155"/>
              <a:t> </a:t>
            </a:r>
            <a:r>
              <a:rPr dirty="0"/>
              <a:t>na</a:t>
            </a:r>
            <a:r>
              <a:rPr dirty="0" spc="-130"/>
              <a:t> </a:t>
            </a:r>
            <a:r>
              <a:rPr dirty="0" spc="-20"/>
              <a:t>África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74871" y="2393814"/>
            <a:ext cx="10563225" cy="3437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0029" marR="5715" indent="-227965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3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projeções</a:t>
            </a:r>
            <a:r>
              <a:rPr dirty="0" sz="2800" spc="3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dos</a:t>
            </a:r>
            <a:r>
              <a:rPr dirty="0" sz="2800" spc="3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níveis</a:t>
            </a:r>
            <a:r>
              <a:rPr dirty="0" sz="2800" spc="3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globais</a:t>
            </a:r>
            <a:r>
              <a:rPr dirty="0" sz="2800" spc="3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3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pobreza</a:t>
            </a:r>
            <a:r>
              <a:rPr dirty="0" sz="2800" spc="3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até</a:t>
            </a:r>
            <a:r>
              <a:rPr dirty="0" sz="2800" spc="3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2030</a:t>
            </a:r>
            <a:r>
              <a:rPr dirty="0" sz="2800" spc="3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mostram</a:t>
            </a:r>
            <a:r>
              <a:rPr dirty="0" sz="2800" spc="3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que</a:t>
            </a:r>
            <a:r>
              <a:rPr dirty="0" sz="2800" spc="360">
                <a:latin typeface="Calibri"/>
                <a:cs typeface="Calibri"/>
              </a:rPr>
              <a:t> </a:t>
            </a:r>
            <a:r>
              <a:rPr dirty="0" sz="2800" spc="-50" b="1">
                <a:latin typeface="Calibri"/>
                <a:cs typeface="Calibri"/>
              </a:rPr>
              <a:t>a </a:t>
            </a:r>
            <a:r>
              <a:rPr dirty="0" sz="2800" b="1">
                <a:latin typeface="Calibri"/>
                <a:cs typeface="Calibri"/>
              </a:rPr>
              <a:t>maioria</a:t>
            </a:r>
            <a:r>
              <a:rPr dirty="0" sz="2800" spc="3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dos</a:t>
            </a:r>
            <a:r>
              <a:rPr dirty="0" sz="2800" spc="3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países</a:t>
            </a:r>
            <a:r>
              <a:rPr dirty="0" sz="2800" spc="3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do</a:t>
            </a:r>
            <a:r>
              <a:rPr dirty="0" sz="2800" spc="3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mundo</a:t>
            </a:r>
            <a:r>
              <a:rPr dirty="0" sz="2800" spc="3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que</a:t>
            </a:r>
            <a:r>
              <a:rPr dirty="0" sz="2800" spc="3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não</a:t>
            </a:r>
            <a:r>
              <a:rPr dirty="0" sz="2800" spc="3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serão</a:t>
            </a:r>
            <a:r>
              <a:rPr dirty="0" sz="2800" spc="3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capazes</a:t>
            </a:r>
            <a:r>
              <a:rPr dirty="0" sz="2800" spc="3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</a:t>
            </a:r>
            <a:r>
              <a:rPr dirty="0" sz="2800" spc="3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alcançar</a:t>
            </a:r>
            <a:r>
              <a:rPr dirty="0" sz="2800" spc="350" b="1">
                <a:latin typeface="Calibri"/>
                <a:cs typeface="Calibri"/>
              </a:rPr>
              <a:t> </a:t>
            </a:r>
            <a:r>
              <a:rPr dirty="0" sz="2800" spc="-50" b="1">
                <a:latin typeface="Calibri"/>
                <a:cs typeface="Calibri"/>
              </a:rPr>
              <a:t>o </a:t>
            </a:r>
            <a:r>
              <a:rPr dirty="0" sz="2800" b="1">
                <a:latin typeface="Calibri"/>
                <a:cs typeface="Calibri"/>
              </a:rPr>
              <a:t>ODS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1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estarão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localizados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no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continente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africano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(Donnenfeld,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2020).</a:t>
            </a:r>
            <a:endParaRPr sz="2800">
              <a:latin typeface="Calibri"/>
              <a:cs typeface="Calibri"/>
            </a:endParaRPr>
          </a:p>
          <a:p>
            <a:pPr algn="just" marL="240029" marR="5080" indent="-227965">
              <a:lnSpc>
                <a:spcPct val="110000"/>
              </a:lnSpc>
              <a:spcBef>
                <a:spcPts val="994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2022,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cerca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460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milhões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dos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estimados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1,4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bilhão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 pessoas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na </a:t>
            </a:r>
            <a:r>
              <a:rPr dirty="0" sz="2800">
                <a:latin typeface="Calibri"/>
                <a:cs typeface="Calibri"/>
              </a:rPr>
              <a:t>África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viviam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abaixo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linha</a:t>
            </a:r>
            <a:r>
              <a:rPr dirty="0" sz="2800" spc="1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pobreza</a:t>
            </a:r>
            <a:r>
              <a:rPr dirty="0" sz="2800" spc="1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extrema</a:t>
            </a:r>
            <a:r>
              <a:rPr dirty="0" sz="2800" spc="1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1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US$</a:t>
            </a:r>
            <a:r>
              <a:rPr dirty="0" sz="2800" spc="1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2,15</a:t>
            </a:r>
            <a:r>
              <a:rPr dirty="0" sz="2800" spc="1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por</a:t>
            </a:r>
            <a:r>
              <a:rPr dirty="0" sz="2800" spc="17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dia </a:t>
            </a:r>
            <a:r>
              <a:rPr dirty="0" sz="2800">
                <a:latin typeface="Calibri"/>
                <a:cs typeface="Calibri"/>
              </a:rPr>
              <a:t>(Saleh,</a:t>
            </a:r>
            <a:r>
              <a:rPr dirty="0" sz="2800" spc="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2022).</a:t>
            </a:r>
            <a:r>
              <a:rPr dirty="0" sz="2800" spc="95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Atualmente</a:t>
            </a:r>
            <a:r>
              <a:rPr dirty="0" sz="2800" spc="10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40%</a:t>
            </a:r>
            <a:r>
              <a:rPr dirty="0" sz="2800" spc="9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das</a:t>
            </a:r>
            <a:r>
              <a:rPr dirty="0" sz="2800" spc="9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pessoas</a:t>
            </a:r>
            <a:r>
              <a:rPr dirty="0" sz="2800" spc="90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localizadas</a:t>
            </a:r>
            <a:r>
              <a:rPr dirty="0" sz="2800" spc="95" b="1">
                <a:latin typeface="Calibri"/>
                <a:cs typeface="Calibri"/>
              </a:rPr>
              <a:t>  </a:t>
            </a:r>
            <a:r>
              <a:rPr dirty="0" sz="2800" b="1">
                <a:latin typeface="Calibri"/>
                <a:cs typeface="Calibri"/>
              </a:rPr>
              <a:t>na</a:t>
            </a:r>
            <a:r>
              <a:rPr dirty="0" sz="2800" spc="95" b="1">
                <a:latin typeface="Calibri"/>
                <a:cs typeface="Calibri"/>
              </a:rPr>
              <a:t>  </a:t>
            </a:r>
            <a:r>
              <a:rPr dirty="0" sz="2800" spc="-10" b="1">
                <a:latin typeface="Calibri"/>
                <a:cs typeface="Calibri"/>
              </a:rPr>
              <a:t>África </a:t>
            </a:r>
            <a:r>
              <a:rPr dirty="0" sz="2800" b="1">
                <a:latin typeface="Calibri"/>
                <a:cs typeface="Calibri"/>
              </a:rPr>
              <a:t>vivem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com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menos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de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US$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2,15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por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dia.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4230" y="2408313"/>
            <a:ext cx="6632527" cy="41188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1.</a:t>
            </a:r>
            <a:r>
              <a:rPr dirty="0" spc="-120"/>
              <a:t> </a:t>
            </a:r>
            <a:r>
              <a:rPr dirty="0" spc="-55"/>
              <a:t>Introdução</a:t>
            </a:r>
            <a:r>
              <a:rPr dirty="0" spc="-165"/>
              <a:t> </a:t>
            </a:r>
            <a:r>
              <a:rPr dirty="0"/>
              <a:t>aos</a:t>
            </a:r>
            <a:r>
              <a:rPr dirty="0" spc="-135"/>
              <a:t> </a:t>
            </a:r>
            <a:r>
              <a:rPr dirty="0" spc="-25"/>
              <a:t>ODS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0684" y="2500490"/>
            <a:ext cx="2243373" cy="409616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559835" y="1853171"/>
            <a:ext cx="7301230" cy="4725035"/>
            <a:chOff x="3559835" y="1853171"/>
            <a:chExt cx="7301230" cy="4725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9835" y="2229129"/>
              <a:ext cx="7300925" cy="434888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4091" y="3970845"/>
              <a:ext cx="835964" cy="385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9082" y="4165969"/>
              <a:ext cx="514323" cy="33076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684318" y="4161205"/>
              <a:ext cx="523875" cy="340360"/>
            </a:xfrm>
            <a:custGeom>
              <a:avLst/>
              <a:gdLst/>
              <a:ahLst/>
              <a:cxnLst/>
              <a:rect l="l" t="t" r="r" b="b"/>
              <a:pathLst>
                <a:path w="523875" h="340360">
                  <a:moveTo>
                    <a:pt x="0" y="0"/>
                  </a:moveTo>
                  <a:lnTo>
                    <a:pt x="523849" y="0"/>
                  </a:lnTo>
                  <a:lnTo>
                    <a:pt x="523849" y="340296"/>
                  </a:lnTo>
                  <a:lnTo>
                    <a:pt x="0" y="3402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7801" y="4820475"/>
              <a:ext cx="909034" cy="4694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7554" y="6128423"/>
              <a:ext cx="421119" cy="26777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862791" y="6123660"/>
              <a:ext cx="431165" cy="277495"/>
            </a:xfrm>
            <a:custGeom>
              <a:avLst/>
              <a:gdLst/>
              <a:ahLst/>
              <a:cxnLst/>
              <a:rect l="l" t="t" r="r" b="b"/>
              <a:pathLst>
                <a:path w="431164" h="277495">
                  <a:moveTo>
                    <a:pt x="0" y="0"/>
                  </a:moveTo>
                  <a:lnTo>
                    <a:pt x="430644" y="0"/>
                  </a:lnTo>
                  <a:lnTo>
                    <a:pt x="430644" y="277317"/>
                  </a:lnTo>
                  <a:lnTo>
                    <a:pt x="0" y="27731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0604" y="5138438"/>
              <a:ext cx="470961" cy="3366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745837" y="5133670"/>
              <a:ext cx="480695" cy="346710"/>
            </a:xfrm>
            <a:custGeom>
              <a:avLst/>
              <a:gdLst/>
              <a:ahLst/>
              <a:cxnLst/>
              <a:rect l="l" t="t" r="r" b="b"/>
              <a:pathLst>
                <a:path w="480695" h="346710">
                  <a:moveTo>
                    <a:pt x="0" y="0"/>
                  </a:moveTo>
                  <a:lnTo>
                    <a:pt x="480504" y="0"/>
                  </a:lnTo>
                  <a:lnTo>
                    <a:pt x="480504" y="346227"/>
                  </a:lnTo>
                  <a:lnTo>
                    <a:pt x="0" y="3462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8480" y="5943324"/>
              <a:ext cx="677252" cy="3203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44258" y="4180332"/>
              <a:ext cx="941941" cy="9626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6143" y="4513306"/>
              <a:ext cx="591590" cy="3071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6280" y="2310815"/>
              <a:ext cx="789914" cy="4010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4639" y="2039416"/>
              <a:ext cx="904735" cy="6202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79478" y="3907401"/>
              <a:ext cx="628100" cy="6421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12545" y="4660888"/>
              <a:ext cx="469069" cy="28169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7207783" y="4656124"/>
              <a:ext cx="478790" cy="291465"/>
            </a:xfrm>
            <a:custGeom>
              <a:avLst/>
              <a:gdLst/>
              <a:ahLst/>
              <a:cxnLst/>
              <a:rect l="l" t="t" r="r" b="b"/>
              <a:pathLst>
                <a:path w="478790" h="291464">
                  <a:moveTo>
                    <a:pt x="0" y="0"/>
                  </a:moveTo>
                  <a:lnTo>
                    <a:pt x="478599" y="0"/>
                  </a:lnTo>
                  <a:lnTo>
                    <a:pt x="478599" y="291236"/>
                  </a:lnTo>
                  <a:lnTo>
                    <a:pt x="0" y="2912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32375" y="3909327"/>
              <a:ext cx="437752" cy="26082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727609" y="3904564"/>
              <a:ext cx="447675" cy="270510"/>
            </a:xfrm>
            <a:custGeom>
              <a:avLst/>
              <a:gdLst/>
              <a:ahLst/>
              <a:cxnLst/>
              <a:rect l="l" t="t" r="r" b="b"/>
              <a:pathLst>
                <a:path w="447675" h="270510">
                  <a:moveTo>
                    <a:pt x="0" y="0"/>
                  </a:moveTo>
                  <a:lnTo>
                    <a:pt x="447281" y="0"/>
                  </a:lnTo>
                  <a:lnTo>
                    <a:pt x="447281" y="270357"/>
                  </a:lnTo>
                  <a:lnTo>
                    <a:pt x="0" y="2703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95916" y="4669180"/>
              <a:ext cx="457200" cy="30688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9891153" y="4664418"/>
              <a:ext cx="466725" cy="316865"/>
            </a:xfrm>
            <a:custGeom>
              <a:avLst/>
              <a:gdLst/>
              <a:ahLst/>
              <a:cxnLst/>
              <a:rect l="l" t="t" r="r" b="b"/>
              <a:pathLst>
                <a:path w="466725" h="316864">
                  <a:moveTo>
                    <a:pt x="0" y="0"/>
                  </a:moveTo>
                  <a:lnTo>
                    <a:pt x="466725" y="0"/>
                  </a:lnTo>
                  <a:lnTo>
                    <a:pt x="466725" y="316407"/>
                  </a:lnTo>
                  <a:lnTo>
                    <a:pt x="0" y="3164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73543" y="1862696"/>
              <a:ext cx="466464" cy="345765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8868778" y="1857933"/>
              <a:ext cx="476250" cy="355600"/>
            </a:xfrm>
            <a:custGeom>
              <a:avLst/>
              <a:gdLst/>
              <a:ahLst/>
              <a:cxnLst/>
              <a:rect l="l" t="t" r="r" b="b"/>
              <a:pathLst>
                <a:path w="476250" h="355600">
                  <a:moveTo>
                    <a:pt x="0" y="0"/>
                  </a:moveTo>
                  <a:lnTo>
                    <a:pt x="475996" y="0"/>
                  </a:lnTo>
                  <a:lnTo>
                    <a:pt x="475996" y="355295"/>
                  </a:lnTo>
                  <a:lnTo>
                    <a:pt x="0" y="35529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01252" y="2134806"/>
              <a:ext cx="552575" cy="35477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9796488" y="2130044"/>
              <a:ext cx="562610" cy="364490"/>
            </a:xfrm>
            <a:custGeom>
              <a:avLst/>
              <a:gdLst/>
              <a:ahLst/>
              <a:cxnLst/>
              <a:rect l="l" t="t" r="r" b="b"/>
              <a:pathLst>
                <a:path w="562609" h="364489">
                  <a:moveTo>
                    <a:pt x="0" y="0"/>
                  </a:moveTo>
                  <a:lnTo>
                    <a:pt x="562101" y="0"/>
                  </a:lnTo>
                  <a:lnTo>
                    <a:pt x="562101" y="364299"/>
                  </a:lnTo>
                  <a:lnTo>
                    <a:pt x="0" y="3642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82895" y="3303905"/>
              <a:ext cx="542143" cy="32345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978129" y="3299142"/>
              <a:ext cx="551815" cy="333375"/>
            </a:xfrm>
            <a:custGeom>
              <a:avLst/>
              <a:gdLst/>
              <a:ahLst/>
              <a:cxnLst/>
              <a:rect l="l" t="t" r="r" b="b"/>
              <a:pathLst>
                <a:path w="551815" h="333375">
                  <a:moveTo>
                    <a:pt x="0" y="0"/>
                  </a:moveTo>
                  <a:lnTo>
                    <a:pt x="551662" y="0"/>
                  </a:lnTo>
                  <a:lnTo>
                    <a:pt x="551662" y="332981"/>
                  </a:lnTo>
                  <a:lnTo>
                    <a:pt x="0" y="3329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2639" y="3187636"/>
              <a:ext cx="1155255" cy="307146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872542" y="1419122"/>
            <a:ext cx="40798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5.</a:t>
            </a:r>
            <a:r>
              <a:rPr dirty="0" spc="-120"/>
              <a:t> </a:t>
            </a:r>
            <a:r>
              <a:rPr dirty="0" spc="-30"/>
              <a:t>Estudos</a:t>
            </a:r>
            <a:r>
              <a:rPr dirty="0" spc="-145"/>
              <a:t> </a:t>
            </a:r>
            <a:r>
              <a:rPr dirty="0"/>
              <a:t>de</a:t>
            </a:r>
            <a:r>
              <a:rPr dirty="0" spc="-145"/>
              <a:t> </a:t>
            </a:r>
            <a:r>
              <a:rPr dirty="0" spc="-20"/>
              <a:t>caso</a:t>
            </a:r>
          </a:p>
        </p:txBody>
      </p:sp>
      <p:pic>
        <p:nvPicPr>
          <p:cNvPr id="32" name="object 3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874579" y="2112894"/>
            <a:ext cx="1812289" cy="349948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lvl="1" marL="333375" indent="-320675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333375" algn="l"/>
              </a:tabLst>
            </a:pPr>
            <a:r>
              <a:rPr dirty="0" sz="1700" spc="-10">
                <a:latin typeface="Calibri"/>
                <a:cs typeface="Calibri"/>
              </a:rPr>
              <a:t>Brasil</a:t>
            </a:r>
            <a:endParaRPr sz="1700">
              <a:latin typeface="Calibri"/>
              <a:cs typeface="Calibri"/>
            </a:endParaRPr>
          </a:p>
          <a:p>
            <a:pPr lvl="1" marL="334010" indent="-32131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34010" algn="l"/>
              </a:tabLst>
            </a:pPr>
            <a:r>
              <a:rPr dirty="0" sz="1700" spc="-10">
                <a:latin typeface="Calibri"/>
                <a:cs typeface="Calibri"/>
              </a:rPr>
              <a:t>Chile</a:t>
            </a:r>
            <a:endParaRPr sz="1700">
              <a:latin typeface="Calibri"/>
              <a:cs typeface="Calibri"/>
            </a:endParaRPr>
          </a:p>
          <a:p>
            <a:pPr lvl="1" marL="333375" indent="-32067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33375" algn="l"/>
              </a:tabLst>
            </a:pPr>
            <a:r>
              <a:rPr dirty="0" sz="1700" spc="-10">
                <a:latin typeface="Calibri"/>
                <a:cs typeface="Calibri"/>
              </a:rPr>
              <a:t>Haiti</a:t>
            </a:r>
            <a:endParaRPr sz="1700">
              <a:latin typeface="Calibri"/>
              <a:cs typeface="Calibri"/>
            </a:endParaRPr>
          </a:p>
          <a:p>
            <a:pPr lvl="1" marL="333375" indent="-32067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33375" algn="l"/>
              </a:tabLst>
            </a:pPr>
            <a:r>
              <a:rPr dirty="0" sz="1700">
                <a:latin typeface="Calibri"/>
                <a:cs typeface="Calibri"/>
              </a:rPr>
              <a:t>Costa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do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Marfim</a:t>
            </a:r>
            <a:endParaRPr sz="1700">
              <a:latin typeface="Calibri"/>
              <a:cs typeface="Calibri"/>
            </a:endParaRPr>
          </a:p>
          <a:p>
            <a:pPr lvl="1" marL="333375" indent="-32067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33375" algn="l"/>
              </a:tabLst>
            </a:pPr>
            <a:r>
              <a:rPr dirty="0" sz="1700" spc="-10">
                <a:latin typeface="Calibri"/>
                <a:cs typeface="Calibri"/>
              </a:rPr>
              <a:t>Etiópia</a:t>
            </a:r>
            <a:endParaRPr sz="1700">
              <a:latin typeface="Calibri"/>
              <a:cs typeface="Calibri"/>
            </a:endParaRPr>
          </a:p>
          <a:p>
            <a:pPr lvl="1" marL="333375" indent="-32067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33375" algn="l"/>
              </a:tabLst>
            </a:pPr>
            <a:r>
              <a:rPr dirty="0" sz="1700">
                <a:latin typeface="Calibri"/>
                <a:cs typeface="Calibri"/>
              </a:rPr>
              <a:t>Serra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Leoa</a:t>
            </a:r>
            <a:endParaRPr sz="1700">
              <a:latin typeface="Calibri"/>
              <a:cs typeface="Calibri"/>
            </a:endParaRPr>
          </a:p>
          <a:p>
            <a:pPr lvl="1" marL="333375" indent="-32067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33375" algn="l"/>
              </a:tabLst>
            </a:pPr>
            <a:r>
              <a:rPr dirty="0" sz="1700" spc="-10">
                <a:latin typeface="Calibri"/>
                <a:cs typeface="Calibri"/>
              </a:rPr>
              <a:t>Bélgica</a:t>
            </a:r>
            <a:endParaRPr sz="1700">
              <a:latin typeface="Calibri"/>
              <a:cs typeface="Calibri"/>
            </a:endParaRPr>
          </a:p>
          <a:p>
            <a:pPr lvl="1" marL="333375" indent="-32067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33375" algn="l"/>
              </a:tabLst>
            </a:pPr>
            <a:r>
              <a:rPr dirty="0" sz="1700" spc="-10">
                <a:latin typeface="Calibri"/>
                <a:cs typeface="Calibri"/>
              </a:rPr>
              <a:t>Ucrânia</a:t>
            </a:r>
            <a:endParaRPr sz="1700">
              <a:latin typeface="Calibri"/>
              <a:cs typeface="Calibri"/>
            </a:endParaRPr>
          </a:p>
          <a:p>
            <a:pPr lvl="1" marL="334010" indent="-32131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34010" algn="l"/>
              </a:tabLst>
            </a:pPr>
            <a:r>
              <a:rPr dirty="0" sz="1700" spc="-10">
                <a:latin typeface="Calibri"/>
                <a:cs typeface="Calibri"/>
              </a:rPr>
              <a:t>Montenegro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542" y="1419122"/>
            <a:ext cx="203136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5.1</a:t>
            </a:r>
            <a:r>
              <a:rPr dirty="0" spc="-135"/>
              <a:t> </a:t>
            </a:r>
            <a:r>
              <a:rPr dirty="0" spc="-30"/>
              <a:t>Brasil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84245" y="1443875"/>
            <a:ext cx="1018587" cy="71453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72542" y="2900056"/>
            <a:ext cx="70866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745" indent="-114300">
              <a:lnSpc>
                <a:spcPct val="100000"/>
              </a:lnSpc>
              <a:spcBef>
                <a:spcPts val="100"/>
              </a:spcBef>
              <a:buSzPct val="95833"/>
              <a:buFont typeface="Arial MT"/>
              <a:buChar char="•"/>
              <a:tabLst>
                <a:tab pos="118745" algn="l"/>
              </a:tabLst>
            </a:pPr>
            <a:r>
              <a:rPr dirty="0" sz="2400">
                <a:latin typeface="Calibri"/>
                <a:cs typeface="Calibri"/>
              </a:rPr>
              <a:t>O número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pessoas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vivem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pobreza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atingiu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seu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valor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mais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alto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em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2021.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72542" y="3997336"/>
            <a:ext cx="708596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8255">
              <a:lnSpc>
                <a:spcPct val="100000"/>
              </a:lnSpc>
              <a:spcBef>
                <a:spcPts val="100"/>
              </a:spcBef>
              <a:buSzPct val="95833"/>
              <a:buFont typeface="Arial MT"/>
              <a:buChar char="•"/>
              <a:tabLst>
                <a:tab pos="118745" algn="l"/>
              </a:tabLst>
            </a:pP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b="1">
                <a:latin typeface="Calibri"/>
                <a:cs typeface="Calibri"/>
              </a:rPr>
              <a:t>Quase</a:t>
            </a:r>
            <a:r>
              <a:rPr dirty="0" sz="2400" spc="95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30%</a:t>
            </a:r>
            <a:r>
              <a:rPr dirty="0" sz="2400" spc="95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da</a:t>
            </a:r>
            <a:r>
              <a:rPr dirty="0" sz="2400" spc="95" b="1">
                <a:latin typeface="Calibri"/>
                <a:cs typeface="Calibri"/>
              </a:rPr>
              <a:t>  </a:t>
            </a:r>
            <a:r>
              <a:rPr dirty="0" sz="2400" b="1">
                <a:latin typeface="Calibri"/>
                <a:cs typeface="Calibri"/>
              </a:rPr>
              <a:t>população</a:t>
            </a:r>
            <a:r>
              <a:rPr dirty="0" sz="2400" spc="90" b="1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(cerca</a:t>
            </a:r>
            <a:r>
              <a:rPr dirty="0" sz="2400" spc="8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9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63</a:t>
            </a:r>
            <a:r>
              <a:rPr dirty="0" sz="2400" spc="85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milhões</a:t>
            </a:r>
            <a:r>
              <a:rPr dirty="0" sz="2400" spc="95">
                <a:latin typeface="Calibri"/>
                <a:cs typeface="Calibri"/>
              </a:rPr>
              <a:t>  </a:t>
            </a:r>
            <a:r>
              <a:rPr dirty="0" sz="2400" spc="-25">
                <a:latin typeface="Calibri"/>
                <a:cs typeface="Calibri"/>
              </a:rPr>
              <a:t>de </a:t>
            </a:r>
            <a:r>
              <a:rPr dirty="0" sz="2400">
                <a:latin typeface="Calibri"/>
                <a:cs typeface="Calibri"/>
              </a:rPr>
              <a:t>pessoas)</a:t>
            </a:r>
            <a:r>
              <a:rPr dirty="0" sz="2400" spc="1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vive</a:t>
            </a:r>
            <a:r>
              <a:rPr dirty="0" sz="2400" spc="1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</a:t>
            </a:r>
            <a:r>
              <a:rPr dirty="0" sz="2400" spc="1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renda</a:t>
            </a:r>
            <a:r>
              <a:rPr dirty="0" sz="2400" spc="1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domiciliar</a:t>
            </a:r>
            <a:r>
              <a:rPr dirty="0" sz="2400" spc="1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</a:t>
            </a:r>
            <a:r>
              <a:rPr dirty="0" sz="2400" spc="1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capita</a:t>
            </a:r>
            <a:r>
              <a:rPr dirty="0" sz="2400" spc="1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inferior</a:t>
            </a:r>
            <a:r>
              <a:rPr dirty="0" sz="2400" spc="18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a </a:t>
            </a:r>
            <a:r>
              <a:rPr dirty="0" sz="2400">
                <a:latin typeface="Calibri"/>
                <a:cs typeface="Calibri"/>
              </a:rPr>
              <a:t>US$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94,00/mês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72542" y="5460376"/>
            <a:ext cx="708088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8255">
              <a:lnSpc>
                <a:spcPct val="100000"/>
              </a:lnSpc>
              <a:spcBef>
                <a:spcPts val="100"/>
              </a:spcBef>
              <a:buSzPct val="95833"/>
              <a:buFont typeface="Arial MT"/>
              <a:buChar char="•"/>
              <a:tabLst>
                <a:tab pos="118745" algn="l"/>
              </a:tabLst>
            </a:pPr>
            <a:r>
              <a:rPr dirty="0" sz="240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3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comparação</a:t>
            </a:r>
            <a:r>
              <a:rPr dirty="0" sz="2400" spc="3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</a:t>
            </a:r>
            <a:r>
              <a:rPr dirty="0" sz="2400" spc="3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dados</a:t>
            </a:r>
            <a:r>
              <a:rPr dirty="0" sz="2400" spc="3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3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2019,</a:t>
            </a:r>
            <a:r>
              <a:rPr dirty="0" sz="2400" spc="3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houve</a:t>
            </a:r>
            <a:r>
              <a:rPr dirty="0" sz="2400" spc="37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aumento </a:t>
            </a:r>
            <a:r>
              <a:rPr dirty="0" sz="2400" b="1">
                <a:latin typeface="Calibri"/>
                <a:cs typeface="Calibri"/>
              </a:rPr>
              <a:t>de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9,6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milhões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pessoas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vivendo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na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pobreza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46306" y="2644039"/>
            <a:ext cx="1516553" cy="1147888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9853441" y="2082096"/>
            <a:ext cx="848994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 b="1">
                <a:latin typeface="Calibri"/>
                <a:cs typeface="Calibri"/>
              </a:rPr>
              <a:t>2021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893109" y="4540894"/>
            <a:ext cx="2389505" cy="1675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latin typeface="Calibri"/>
                <a:cs typeface="Calibri"/>
              </a:rPr>
              <a:t>30%</a:t>
            </a:r>
            <a:endParaRPr sz="36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da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população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que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vive </a:t>
            </a:r>
            <a:r>
              <a:rPr dirty="0" sz="2000" b="1">
                <a:latin typeface="Calibri"/>
                <a:cs typeface="Calibri"/>
              </a:rPr>
              <a:t>com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menos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algn="ctr" marR="85090">
              <a:lnSpc>
                <a:spcPts val="3770"/>
              </a:lnSpc>
            </a:pPr>
            <a:r>
              <a:rPr dirty="0" sz="3200" b="1">
                <a:latin typeface="Calibri"/>
                <a:cs typeface="Calibri"/>
              </a:rPr>
              <a:t>USD</a:t>
            </a:r>
            <a:r>
              <a:rPr dirty="0" sz="3200" spc="-2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3,00/dia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542" y="1419122"/>
            <a:ext cx="203136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5.1</a:t>
            </a:r>
            <a:r>
              <a:rPr dirty="0" spc="-135"/>
              <a:t> </a:t>
            </a:r>
            <a:r>
              <a:rPr dirty="0" spc="-30"/>
              <a:t>Brasil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66848" y="2383511"/>
            <a:ext cx="7484109" cy="8331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  <a:tabLst>
                <a:tab pos="390525" algn="l"/>
                <a:tab pos="1481455" algn="l"/>
                <a:tab pos="1728470" algn="l"/>
                <a:tab pos="2406650" algn="l"/>
                <a:tab pos="2816225" algn="l"/>
                <a:tab pos="3374390" algn="l"/>
                <a:tab pos="3767454" algn="l"/>
                <a:tab pos="4762500" algn="l"/>
                <a:tab pos="4785360" algn="l"/>
                <a:tab pos="5982970" algn="l"/>
                <a:tab pos="6013450" algn="l"/>
                <a:tab pos="6329045" algn="l"/>
                <a:tab pos="7165975" algn="l"/>
                <a:tab pos="7277100" algn="l"/>
              </a:tabLst>
            </a:pPr>
            <a:r>
              <a:rPr dirty="0" sz="2300" spc="-50">
                <a:latin typeface="Calibri"/>
                <a:cs typeface="Calibri"/>
              </a:rPr>
              <a:t>O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programa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“Auxílio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Brasil”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integra</a:t>
            </a:r>
            <a:r>
              <a:rPr dirty="0" sz="2300">
                <a:latin typeface="Calibri"/>
                <a:cs typeface="Calibri"/>
              </a:rPr>
              <a:t>		</a:t>
            </a:r>
            <a:r>
              <a:rPr dirty="0" sz="2300" spc="-10" b="1">
                <a:latin typeface="Calibri"/>
                <a:cs typeface="Calibri"/>
              </a:rPr>
              <a:t>políticas</a:t>
            </a:r>
            <a:r>
              <a:rPr dirty="0" sz="2300" b="1">
                <a:latin typeface="Calibri"/>
                <a:cs typeface="Calibri"/>
              </a:rPr>
              <a:t>	</a:t>
            </a:r>
            <a:r>
              <a:rPr dirty="0" sz="2300" spc="-10" b="1">
                <a:latin typeface="Calibri"/>
                <a:cs typeface="Calibri"/>
              </a:rPr>
              <a:t>públicas</a:t>
            </a:r>
            <a:r>
              <a:rPr dirty="0" sz="2300" b="1">
                <a:latin typeface="Calibri"/>
                <a:cs typeface="Calibri"/>
              </a:rPr>
              <a:t>	</a:t>
            </a:r>
            <a:r>
              <a:rPr dirty="0" sz="2300" spc="-25" b="1">
                <a:latin typeface="Calibri"/>
                <a:cs typeface="Calibri"/>
              </a:rPr>
              <a:t>de </a:t>
            </a:r>
            <a:r>
              <a:rPr dirty="0" sz="2300" spc="-10" b="1">
                <a:latin typeface="Calibri"/>
                <a:cs typeface="Calibri"/>
              </a:rPr>
              <a:t>assistência</a:t>
            </a:r>
            <a:r>
              <a:rPr dirty="0" sz="2300" b="1">
                <a:latin typeface="Calibri"/>
                <a:cs typeface="Calibri"/>
              </a:rPr>
              <a:t>	</a:t>
            </a:r>
            <a:r>
              <a:rPr dirty="0" sz="2300" spc="-10" b="1">
                <a:latin typeface="Calibri"/>
                <a:cs typeface="Calibri"/>
              </a:rPr>
              <a:t>social,</a:t>
            </a:r>
            <a:r>
              <a:rPr dirty="0" sz="2300" b="1">
                <a:latin typeface="Calibri"/>
                <a:cs typeface="Calibri"/>
              </a:rPr>
              <a:t>	</a:t>
            </a:r>
            <a:r>
              <a:rPr dirty="0" sz="2300" spc="-10" b="1">
                <a:latin typeface="Calibri"/>
                <a:cs typeface="Calibri"/>
              </a:rPr>
              <a:t>saúde,</a:t>
            </a:r>
            <a:r>
              <a:rPr dirty="0" sz="2300" b="1">
                <a:latin typeface="Calibri"/>
                <a:cs typeface="Calibri"/>
              </a:rPr>
              <a:t>	</a:t>
            </a:r>
            <a:r>
              <a:rPr dirty="0" sz="2300" spc="-10" b="1">
                <a:latin typeface="Calibri"/>
                <a:cs typeface="Calibri"/>
              </a:rPr>
              <a:t>educação,</a:t>
            </a:r>
            <a:r>
              <a:rPr dirty="0" sz="2300" b="1">
                <a:latin typeface="Calibri"/>
                <a:cs typeface="Calibri"/>
              </a:rPr>
              <a:t>	</a:t>
            </a:r>
            <a:r>
              <a:rPr dirty="0" sz="2300" spc="-10" b="1">
                <a:latin typeface="Calibri"/>
                <a:cs typeface="Calibri"/>
              </a:rPr>
              <a:t>emprego</a:t>
            </a:r>
            <a:r>
              <a:rPr dirty="0" sz="2300" b="1">
                <a:latin typeface="Calibri"/>
                <a:cs typeface="Calibri"/>
              </a:rPr>
              <a:t>		</a:t>
            </a:r>
            <a:r>
              <a:rPr dirty="0" sz="2300" spc="-50" b="1">
                <a:latin typeface="Calibri"/>
                <a:cs typeface="Calibri"/>
              </a:rPr>
              <a:t>e</a:t>
            </a:r>
            <a:r>
              <a:rPr dirty="0" sz="2300" b="1">
                <a:latin typeface="Calibri"/>
                <a:cs typeface="Calibri"/>
              </a:rPr>
              <a:t>	</a:t>
            </a:r>
            <a:r>
              <a:rPr dirty="0" sz="2300" spc="-10" b="1">
                <a:latin typeface="Calibri"/>
                <a:cs typeface="Calibri"/>
              </a:rPr>
              <a:t>renda</a:t>
            </a:r>
            <a:r>
              <a:rPr dirty="0" sz="2300" spc="-10">
                <a:latin typeface="Calibri"/>
                <a:cs typeface="Calibri"/>
              </a:rPr>
              <a:t>.</a:t>
            </a:r>
            <a:r>
              <a:rPr dirty="0" sz="2300">
                <a:latin typeface="Calibri"/>
                <a:cs typeface="Calibri"/>
              </a:rPr>
              <a:t>		</a:t>
            </a:r>
            <a:r>
              <a:rPr dirty="0" sz="2300" spc="-50">
                <a:latin typeface="Calibri"/>
                <a:cs typeface="Calibri"/>
              </a:rPr>
              <a:t>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93931" y="3189647"/>
            <a:ext cx="2756535" cy="8331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925">
              <a:lnSpc>
                <a:spcPct val="115199"/>
              </a:lnSpc>
              <a:spcBef>
                <a:spcPts val="100"/>
              </a:spcBef>
              <a:tabLst>
                <a:tab pos="1047115" algn="l"/>
                <a:tab pos="1522730" algn="l"/>
                <a:tab pos="2078989" algn="l"/>
                <a:tab pos="2287905" algn="l"/>
              </a:tabLst>
            </a:pPr>
            <a:r>
              <a:rPr dirty="0" sz="2300" spc="-10">
                <a:latin typeface="Calibri"/>
                <a:cs typeface="Calibri"/>
              </a:rPr>
              <a:t>novembro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25">
                <a:latin typeface="Calibri"/>
                <a:cs typeface="Calibri"/>
              </a:rPr>
              <a:t>de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2021, (“Bolsa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10">
                <a:latin typeface="Calibri"/>
                <a:cs typeface="Calibri"/>
              </a:rPr>
              <a:t>Família”)</a:t>
            </a:r>
            <a:r>
              <a:rPr dirty="0" sz="2300">
                <a:latin typeface="Calibri"/>
                <a:cs typeface="Calibri"/>
              </a:rPr>
              <a:t>	</a:t>
            </a:r>
            <a:r>
              <a:rPr dirty="0" sz="2300" spc="-25">
                <a:latin typeface="Calibri"/>
                <a:cs typeface="Calibri"/>
              </a:rPr>
              <a:t>que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66556" y="3189647"/>
            <a:ext cx="4565015" cy="1235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5"/>
              </a:spcBef>
            </a:pPr>
            <a:r>
              <a:rPr dirty="0" sz="2300">
                <a:latin typeface="Calibri"/>
                <a:cs typeface="Calibri"/>
              </a:rPr>
              <a:t>Auxílio</a:t>
            </a:r>
            <a:r>
              <a:rPr dirty="0" sz="2300" spc="450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Brasil</a:t>
            </a:r>
            <a:r>
              <a:rPr dirty="0" sz="2300" spc="45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foi</a:t>
            </a:r>
            <a:r>
              <a:rPr dirty="0" sz="2300" spc="45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implantado</a:t>
            </a:r>
            <a:r>
              <a:rPr dirty="0" sz="2300" spc="450">
                <a:latin typeface="Calibri"/>
                <a:cs typeface="Calibri"/>
              </a:rPr>
              <a:t>  </a:t>
            </a:r>
            <a:r>
              <a:rPr dirty="0" sz="2300" spc="-25">
                <a:latin typeface="Calibri"/>
                <a:cs typeface="Calibri"/>
              </a:rPr>
              <a:t>em </a:t>
            </a:r>
            <a:r>
              <a:rPr dirty="0" sz="2300">
                <a:latin typeface="Calibri"/>
                <a:cs typeface="Calibri"/>
              </a:rPr>
              <a:t>substituindo</a:t>
            </a:r>
            <a:r>
              <a:rPr dirty="0" sz="2300" spc="180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um</a:t>
            </a:r>
            <a:r>
              <a:rPr dirty="0" sz="2300" spc="180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programa</a:t>
            </a:r>
            <a:r>
              <a:rPr dirty="0" sz="2300" spc="180">
                <a:latin typeface="Calibri"/>
                <a:cs typeface="Calibri"/>
              </a:rPr>
              <a:t>  </a:t>
            </a:r>
            <a:r>
              <a:rPr dirty="0" sz="2300" spc="-10">
                <a:latin typeface="Calibri"/>
                <a:cs typeface="Calibri"/>
              </a:rPr>
              <a:t>anterior </a:t>
            </a:r>
            <a:r>
              <a:rPr dirty="0" sz="2300">
                <a:latin typeface="Calibri"/>
                <a:cs typeface="Calibri"/>
              </a:rPr>
              <a:t>existia</a:t>
            </a:r>
            <a:r>
              <a:rPr dirty="0" sz="2300" spc="-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há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18</a:t>
            </a:r>
            <a:r>
              <a:rPr dirty="0" sz="2300" spc="-30">
                <a:latin typeface="Calibri"/>
                <a:cs typeface="Calibri"/>
              </a:rPr>
              <a:t> </a:t>
            </a:r>
            <a:r>
              <a:rPr dirty="0" sz="2300" spc="-20">
                <a:latin typeface="Calibri"/>
                <a:cs typeface="Calibri"/>
              </a:rPr>
              <a:t>anos.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3856" y="2674620"/>
            <a:ext cx="2880358" cy="154990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66289" y="4557648"/>
            <a:ext cx="10721340" cy="1568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iniciativa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tem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como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foco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garantir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uma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renda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básica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para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famílias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em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situação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de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pobreza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spc="-50" b="1">
                <a:latin typeface="Calibri"/>
                <a:cs typeface="Calibri"/>
              </a:rPr>
              <a:t>e </a:t>
            </a:r>
            <a:r>
              <a:rPr dirty="0" sz="2200" b="1">
                <a:latin typeface="Calibri"/>
                <a:cs typeface="Calibri"/>
              </a:rPr>
              <a:t>extrema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pobreza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em todo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país</a:t>
            </a:r>
            <a:r>
              <a:rPr dirty="0" sz="2200">
                <a:latin typeface="Calibri"/>
                <a:cs typeface="Calibri"/>
              </a:rPr>
              <a:t>.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Os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principais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benefícios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incluem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auxílio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financeiro</a:t>
            </a:r>
            <a:r>
              <a:rPr dirty="0" sz="2200" spc="-2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por</a:t>
            </a:r>
            <a:r>
              <a:rPr dirty="0" sz="2200" spc="-10" b="1">
                <a:latin typeface="Calibri"/>
                <a:cs typeface="Calibri"/>
              </a:rPr>
              <a:t> filho </a:t>
            </a:r>
            <a:r>
              <a:rPr dirty="0" sz="2200">
                <a:latin typeface="Calibri"/>
                <a:cs typeface="Calibri"/>
              </a:rPr>
              <a:t>(R$</a:t>
            </a:r>
            <a:r>
              <a:rPr dirty="0" sz="2200" spc="2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130,00</a:t>
            </a:r>
            <a:r>
              <a:rPr dirty="0" sz="2200" spc="2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(US$</a:t>
            </a:r>
            <a:r>
              <a:rPr dirty="0" sz="2200" spc="2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25),</a:t>
            </a:r>
            <a:r>
              <a:rPr dirty="0" sz="2200" spc="2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por</a:t>
            </a:r>
            <a:r>
              <a:rPr dirty="0" sz="2200" spc="254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filho</a:t>
            </a:r>
            <a:r>
              <a:rPr dirty="0" sz="2200" spc="2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até</a:t>
            </a:r>
            <a:r>
              <a:rPr dirty="0" sz="2200" spc="2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3</a:t>
            </a:r>
            <a:r>
              <a:rPr dirty="0" sz="2200" spc="2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anos),</a:t>
            </a:r>
            <a:r>
              <a:rPr dirty="0" sz="2200" spc="260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por</a:t>
            </a:r>
            <a:r>
              <a:rPr dirty="0" sz="2200" spc="2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familiar</a:t>
            </a:r>
            <a:r>
              <a:rPr dirty="0" sz="2200" spc="254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(gestantes</a:t>
            </a:r>
            <a:r>
              <a:rPr dirty="0" sz="2200" spc="27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ou</a:t>
            </a:r>
            <a:r>
              <a:rPr dirty="0" sz="2200" spc="254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lactantes)</a:t>
            </a:r>
            <a:r>
              <a:rPr dirty="0" sz="2200" spc="280" b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</a:t>
            </a:r>
            <a:r>
              <a:rPr dirty="0" sz="2200" spc="25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pessoas </a:t>
            </a:r>
            <a:r>
              <a:rPr dirty="0" sz="2200">
                <a:latin typeface="Calibri"/>
                <a:cs typeface="Calibri"/>
              </a:rPr>
              <a:t>entre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3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21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anos,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cursando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ou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com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ensino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fundamental completo</a:t>
            </a:r>
            <a:r>
              <a:rPr dirty="0" sz="2200" spc="-1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6.1</a:t>
            </a:r>
            <a:r>
              <a:rPr dirty="0" spc="-135"/>
              <a:t> </a:t>
            </a:r>
            <a:r>
              <a:rPr dirty="0" spc="-45"/>
              <a:t>Exercícios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7123" y="3281171"/>
            <a:ext cx="4303775" cy="335584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19050" y="2319667"/>
            <a:ext cx="10638790" cy="318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3234" indent="-470534">
              <a:lnSpc>
                <a:spcPts val="2925"/>
              </a:lnSpc>
              <a:buClr>
                <a:srgbClr val="FF0000"/>
              </a:buClr>
              <a:buSzPct val="200000"/>
              <a:buAutoNum type="arabicParenR"/>
              <a:tabLst>
                <a:tab pos="483234" algn="l"/>
              </a:tabLst>
            </a:pPr>
            <a:r>
              <a:rPr dirty="0" sz="1800" spc="-10" b="1">
                <a:latin typeface="Calibri"/>
                <a:cs typeface="Calibri"/>
              </a:rPr>
              <a:t>CAMPANHA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ACABANDO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COM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POBREZA: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alunos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devem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explorar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ODS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demonstrar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empatia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criar</a:t>
            </a:r>
            <a:endParaRPr sz="1800">
              <a:latin typeface="Calibri"/>
              <a:cs typeface="Calibri"/>
            </a:endParaRPr>
          </a:p>
          <a:p>
            <a:pPr marL="483870">
              <a:lnSpc>
                <a:spcPts val="2140"/>
              </a:lnSpc>
            </a:pPr>
            <a:r>
              <a:rPr dirty="0" sz="1800">
                <a:latin typeface="Calibri"/>
                <a:cs typeface="Calibri"/>
              </a:rPr>
              <a:t>uma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campanha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pessoas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situação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pobreza,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envolvendo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comunidades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locais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ONGs.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800">
              <a:latin typeface="Calibri"/>
              <a:cs typeface="Calibri"/>
            </a:endParaRPr>
          </a:p>
          <a:p>
            <a:pPr marL="484505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Sugestão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elaboração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utilize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seguintes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passos:</a:t>
            </a:r>
            <a:endParaRPr sz="1800">
              <a:latin typeface="Calibri"/>
              <a:cs typeface="Calibri"/>
            </a:endParaRPr>
          </a:p>
          <a:p>
            <a:pPr lvl="1" marL="605790" indent="-121920">
              <a:lnSpc>
                <a:spcPct val="100000"/>
              </a:lnSpc>
              <a:spcBef>
                <a:spcPts val="2160"/>
              </a:spcBef>
              <a:buChar char="-"/>
              <a:tabLst>
                <a:tab pos="605790" algn="l"/>
              </a:tabLst>
            </a:pPr>
            <a:r>
              <a:rPr dirty="0" sz="1800">
                <a:latin typeface="Calibri"/>
                <a:cs typeface="Calibri"/>
              </a:rPr>
              <a:t>Definir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ideia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projeto</a:t>
            </a:r>
            <a:endParaRPr sz="1800">
              <a:latin typeface="Calibri"/>
              <a:cs typeface="Calibri"/>
            </a:endParaRPr>
          </a:p>
          <a:p>
            <a:pPr lvl="1" marL="605790" indent="-121920">
              <a:lnSpc>
                <a:spcPct val="100000"/>
              </a:lnSpc>
              <a:buChar char="-"/>
              <a:tabLst>
                <a:tab pos="605790" algn="l"/>
              </a:tabLst>
            </a:pPr>
            <a:r>
              <a:rPr dirty="0" sz="1800">
                <a:latin typeface="Calibri"/>
                <a:cs typeface="Calibri"/>
              </a:rPr>
              <a:t>Defina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grupo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você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deseja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alcançar</a:t>
            </a:r>
            <a:endParaRPr sz="1800">
              <a:latin typeface="Calibri"/>
              <a:cs typeface="Calibri"/>
            </a:endParaRPr>
          </a:p>
          <a:p>
            <a:pPr lvl="1" marL="605790" indent="-121920">
              <a:lnSpc>
                <a:spcPct val="100000"/>
              </a:lnSpc>
              <a:buChar char="-"/>
              <a:tabLst>
                <a:tab pos="605790" algn="l"/>
              </a:tabLst>
            </a:pPr>
            <a:r>
              <a:rPr dirty="0" sz="1800">
                <a:latin typeface="Calibri"/>
                <a:cs typeface="Calibri"/>
              </a:rPr>
              <a:t>Definir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principais</a:t>
            </a:r>
            <a:r>
              <a:rPr dirty="0" sz="1800" spc="-10">
                <a:latin typeface="Calibri"/>
                <a:cs typeface="Calibri"/>
              </a:rPr>
              <a:t> elementos: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recursos,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parceiros,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ações</a:t>
            </a:r>
            <a:endParaRPr sz="1800">
              <a:latin typeface="Calibri"/>
              <a:cs typeface="Calibri"/>
            </a:endParaRPr>
          </a:p>
          <a:p>
            <a:pPr lvl="1" marL="605790" indent="-121920">
              <a:lnSpc>
                <a:spcPct val="100000"/>
              </a:lnSpc>
              <a:buChar char="-"/>
              <a:tabLst>
                <a:tab pos="605790" algn="l"/>
              </a:tabLst>
            </a:pPr>
            <a:r>
              <a:rPr dirty="0" sz="1800" spc="-10">
                <a:latin typeface="Calibri"/>
                <a:cs typeface="Calibri"/>
              </a:rPr>
              <a:t>Implemente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0">
                <a:latin typeface="Calibri"/>
                <a:cs typeface="Calibri"/>
              </a:rPr>
              <a:t> ações</a:t>
            </a:r>
            <a:endParaRPr sz="1800">
              <a:latin typeface="Calibri"/>
              <a:cs typeface="Calibri"/>
            </a:endParaRPr>
          </a:p>
          <a:p>
            <a:pPr lvl="1" marL="605790" indent="-121920">
              <a:lnSpc>
                <a:spcPct val="100000"/>
              </a:lnSpc>
              <a:spcBef>
                <a:spcPts val="180"/>
              </a:spcBef>
              <a:buChar char="-"/>
              <a:tabLst>
                <a:tab pos="605790" algn="l"/>
              </a:tabLst>
            </a:pPr>
            <a:r>
              <a:rPr dirty="0" sz="1800">
                <a:latin typeface="Calibri"/>
                <a:cs typeface="Calibri"/>
              </a:rPr>
              <a:t>Acompanhe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avalie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542" y="1419122"/>
            <a:ext cx="29908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6.1</a:t>
            </a:r>
            <a:r>
              <a:rPr dirty="0" spc="-135"/>
              <a:t> </a:t>
            </a:r>
            <a:r>
              <a:rPr dirty="0" spc="-45"/>
              <a:t>Exercícios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83442" y="2246856"/>
            <a:ext cx="10463530" cy="1427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dirty="0" sz="2000" spc="-25" b="1">
                <a:latin typeface="Calibri"/>
                <a:cs typeface="Calibri"/>
              </a:rPr>
              <a:t>ESTRATÉGIAS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PARA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ACABAR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COM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POBREZA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Neste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exercício,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alunos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devem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avaliar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diferentes estratégias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comunidades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redor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mundo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estão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aplicando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enfrentar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desafios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 spc="-10">
                <a:latin typeface="Calibri"/>
                <a:cs typeface="Calibri"/>
              </a:rPr>
              <a:t>pobreza.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fazer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observações,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levantar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questões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desenvolver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opiniões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essas diferentes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estratégias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funcionariam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suas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regiões.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83442" y="4006779"/>
            <a:ext cx="10628630" cy="726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dirty="0" sz="2000" spc="-10" b="1">
                <a:latin typeface="Calibri"/>
                <a:cs typeface="Calibri"/>
              </a:rPr>
              <a:t>INTERCONECÇÕES</a:t>
            </a:r>
            <a:r>
              <a:rPr dirty="0" sz="2000" spc="-10">
                <a:latin typeface="Calibri"/>
                <a:cs typeface="Calibri"/>
              </a:rPr>
              <a:t>: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alunos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devem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investigar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como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esforços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atingir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outras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metas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impactam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o </a:t>
            </a:r>
            <a:r>
              <a:rPr dirty="0" sz="2000">
                <a:latin typeface="Calibri"/>
                <a:cs typeface="Calibri"/>
              </a:rPr>
              <a:t>ODS</a:t>
            </a:r>
            <a:r>
              <a:rPr dirty="0" sz="2000" spc="-25">
                <a:latin typeface="Calibri"/>
                <a:cs typeface="Calibri"/>
              </a:rPr>
              <a:t> 1.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83224" y="5086921"/>
            <a:ext cx="1068197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REALIZE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SEÇÃO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spc="-30" b="1">
                <a:latin typeface="Calibri"/>
                <a:cs typeface="Calibri"/>
              </a:rPr>
              <a:t>INTERATIVA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"</a:t>
            </a:r>
            <a:r>
              <a:rPr dirty="0" u="sng" sz="200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DECISÕES</a:t>
            </a:r>
            <a:r>
              <a:rPr dirty="0" u="sng" sz="2000" spc="-5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200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DE</a:t>
            </a:r>
            <a:r>
              <a:rPr dirty="0" u="sng" sz="2000" spc="-6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sz="200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FOME</a:t>
            </a:r>
            <a:r>
              <a:rPr dirty="0" sz="2000" b="1">
                <a:latin typeface="Calibri"/>
                <a:cs typeface="Calibri"/>
              </a:rPr>
              <a:t>"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exercício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permite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refletir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sobre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condições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extrema</a:t>
            </a:r>
            <a:r>
              <a:rPr dirty="0" sz="2000" spc="-10">
                <a:latin typeface="Calibri"/>
                <a:cs typeface="Calibri"/>
              </a:rPr>
              <a:t> pobreza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diferentes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caminhos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homem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uma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mulher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podem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escolher.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0273" y="2111293"/>
            <a:ext cx="4000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FF0000"/>
                </a:solidFill>
                <a:latin typeface="Calibri"/>
                <a:cs typeface="Calibri"/>
              </a:rPr>
              <a:t>2)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27530" y="3831280"/>
            <a:ext cx="4000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FF0000"/>
                </a:solidFill>
                <a:latin typeface="Calibri"/>
                <a:cs typeface="Calibri"/>
              </a:rPr>
              <a:t>3)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7530" y="4910729"/>
            <a:ext cx="4000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FF0000"/>
                </a:solidFill>
                <a:latin typeface="Calibri"/>
                <a:cs typeface="Calibri"/>
              </a:rPr>
              <a:t>4)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6.1</a:t>
            </a:r>
            <a:r>
              <a:rPr dirty="0" spc="-135"/>
              <a:t> </a:t>
            </a:r>
            <a:r>
              <a:rPr dirty="0" spc="-45"/>
              <a:t>Exercícios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8100" marR="5080">
              <a:lnSpc>
                <a:spcPct val="114999"/>
              </a:lnSpc>
              <a:spcBef>
                <a:spcPts val="95"/>
              </a:spcBef>
            </a:pPr>
            <a:r>
              <a:rPr dirty="0" b="1">
                <a:latin typeface="Calibri"/>
                <a:cs typeface="Calibri"/>
              </a:rPr>
              <a:t>REALIZE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UM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BANQUETE</a:t>
            </a:r>
            <a:r>
              <a:rPr dirty="0" u="sng" spc="-5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DA</a:t>
            </a:r>
            <a:r>
              <a:rPr dirty="0" u="sng" spc="-25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dirty="0" u="sng" b="1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FOME</a:t>
            </a:r>
            <a:r>
              <a:rPr dirty="0" b="1">
                <a:latin typeface="Calibri"/>
                <a:cs typeface="Calibri"/>
              </a:rPr>
              <a:t>: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spc="-10"/>
              <a:t>Envolva</a:t>
            </a:r>
            <a:r>
              <a:rPr dirty="0" spc="-50"/>
              <a:t> </a:t>
            </a:r>
            <a:r>
              <a:rPr dirty="0"/>
              <a:t>os</a:t>
            </a:r>
            <a:r>
              <a:rPr dirty="0" spc="-25"/>
              <a:t> </a:t>
            </a:r>
            <a:r>
              <a:rPr dirty="0"/>
              <a:t>alunos</a:t>
            </a:r>
            <a:r>
              <a:rPr dirty="0" spc="-40"/>
              <a:t> </a:t>
            </a:r>
            <a:r>
              <a:rPr dirty="0"/>
              <a:t>na</a:t>
            </a:r>
            <a:r>
              <a:rPr dirty="0" spc="-30"/>
              <a:t> </a:t>
            </a:r>
            <a:r>
              <a:rPr dirty="0" spc="-10"/>
              <a:t>preparação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35"/>
              <a:t> </a:t>
            </a:r>
            <a:r>
              <a:rPr dirty="0"/>
              <a:t>um</a:t>
            </a:r>
            <a:r>
              <a:rPr dirty="0" spc="-30"/>
              <a:t> </a:t>
            </a:r>
            <a:r>
              <a:rPr dirty="0"/>
              <a:t>banquete</a:t>
            </a:r>
            <a:r>
              <a:rPr dirty="0" spc="-45"/>
              <a:t> </a:t>
            </a:r>
            <a:r>
              <a:rPr dirty="0"/>
              <a:t>da</a:t>
            </a:r>
            <a:r>
              <a:rPr dirty="0" spc="-35"/>
              <a:t> </a:t>
            </a:r>
            <a:r>
              <a:rPr dirty="0"/>
              <a:t>fome,</a:t>
            </a:r>
            <a:r>
              <a:rPr dirty="0" spc="-35"/>
              <a:t> </a:t>
            </a:r>
            <a:r>
              <a:rPr dirty="0"/>
              <a:t>o</a:t>
            </a:r>
            <a:r>
              <a:rPr dirty="0" spc="-35"/>
              <a:t> </a:t>
            </a:r>
            <a:r>
              <a:rPr dirty="0" spc="-25"/>
              <a:t>que </a:t>
            </a:r>
            <a:r>
              <a:rPr dirty="0" b="1">
                <a:latin typeface="Calibri"/>
                <a:cs typeface="Calibri"/>
              </a:rPr>
              <a:t>encoraja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uma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compreensão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mais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profunda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da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distribuição</a:t>
            </a:r>
            <a:r>
              <a:rPr dirty="0" spc="-6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mundial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alimentos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e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da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pobreza</a:t>
            </a:r>
            <a:r>
              <a:rPr dirty="0" spc="-10"/>
              <a:t>.</a:t>
            </a:r>
            <a:r>
              <a:rPr dirty="0" spc="-40"/>
              <a:t> </a:t>
            </a:r>
            <a:r>
              <a:rPr dirty="0" spc="-50"/>
              <a:t>A </a:t>
            </a:r>
            <a:r>
              <a:rPr dirty="0" spc="-10"/>
              <a:t>metodologia</a:t>
            </a:r>
            <a:r>
              <a:rPr dirty="0" spc="-55"/>
              <a:t> </a:t>
            </a:r>
            <a:r>
              <a:rPr dirty="0"/>
              <a:t>inclui</a:t>
            </a:r>
            <a:r>
              <a:rPr dirty="0" spc="-50"/>
              <a:t> </a:t>
            </a:r>
            <a:r>
              <a:rPr dirty="0" spc="-10"/>
              <a:t>diferentes</a:t>
            </a:r>
            <a:r>
              <a:rPr dirty="0" spc="-20"/>
              <a:t> </a:t>
            </a:r>
            <a:r>
              <a:rPr dirty="0"/>
              <a:t>ambientes</a:t>
            </a:r>
            <a:r>
              <a:rPr dirty="0" spc="-30"/>
              <a:t> </a:t>
            </a:r>
            <a:r>
              <a:rPr dirty="0"/>
              <a:t>e</a:t>
            </a:r>
            <a:r>
              <a:rPr dirty="0" spc="-45"/>
              <a:t> </a:t>
            </a:r>
            <a:r>
              <a:rPr dirty="0" spc="-10"/>
              <a:t>alimentos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55"/>
              <a:t> </a:t>
            </a:r>
            <a:r>
              <a:rPr dirty="0"/>
              <a:t>serem</a:t>
            </a:r>
            <a:r>
              <a:rPr dirty="0" spc="-30"/>
              <a:t> </a:t>
            </a:r>
            <a:r>
              <a:rPr dirty="0" spc="-10"/>
              <a:t>experimentados</a:t>
            </a:r>
            <a:r>
              <a:rPr dirty="0" spc="-35"/>
              <a:t> </a:t>
            </a:r>
            <a:r>
              <a:rPr dirty="0"/>
              <a:t>com</a:t>
            </a:r>
            <a:r>
              <a:rPr dirty="0" spc="-60"/>
              <a:t> </a:t>
            </a:r>
            <a:r>
              <a:rPr dirty="0"/>
              <a:t>base</a:t>
            </a:r>
            <a:r>
              <a:rPr dirty="0" spc="-45"/>
              <a:t> </a:t>
            </a:r>
            <a:r>
              <a:rPr dirty="0"/>
              <a:t>em</a:t>
            </a:r>
            <a:r>
              <a:rPr dirty="0" spc="-50"/>
              <a:t> </a:t>
            </a:r>
            <a:r>
              <a:rPr dirty="0" spc="-10"/>
              <a:t>diferentes </a:t>
            </a:r>
            <a:r>
              <a:rPr dirty="0"/>
              <a:t>classes</a:t>
            </a:r>
            <a:r>
              <a:rPr dirty="0" spc="-35"/>
              <a:t> </a:t>
            </a:r>
            <a:r>
              <a:rPr dirty="0"/>
              <a:t>(ricos,</a:t>
            </a:r>
            <a:r>
              <a:rPr dirty="0" spc="-45"/>
              <a:t> </a:t>
            </a:r>
            <a:r>
              <a:rPr dirty="0"/>
              <a:t>classe</a:t>
            </a:r>
            <a:r>
              <a:rPr dirty="0" spc="-25"/>
              <a:t> </a:t>
            </a:r>
            <a:r>
              <a:rPr dirty="0"/>
              <a:t>média</a:t>
            </a:r>
            <a:r>
              <a:rPr dirty="0" spc="-50"/>
              <a:t> </a:t>
            </a:r>
            <a:r>
              <a:rPr dirty="0"/>
              <a:t>e</a:t>
            </a:r>
            <a:r>
              <a:rPr dirty="0" spc="-45"/>
              <a:t> </a:t>
            </a:r>
            <a:r>
              <a:rPr dirty="0"/>
              <a:t>pobres).</a:t>
            </a:r>
            <a:r>
              <a:rPr dirty="0" spc="-65"/>
              <a:t> </a:t>
            </a:r>
            <a:r>
              <a:rPr dirty="0"/>
              <a:t>A</a:t>
            </a:r>
            <a:r>
              <a:rPr dirty="0" spc="-50"/>
              <a:t> </a:t>
            </a:r>
            <a:r>
              <a:rPr dirty="0"/>
              <a:t>atividade</a:t>
            </a:r>
            <a:r>
              <a:rPr dirty="0" spc="-40"/>
              <a:t> </a:t>
            </a:r>
            <a:r>
              <a:rPr dirty="0"/>
              <a:t>deve</a:t>
            </a:r>
            <a:r>
              <a:rPr dirty="0" spc="-50"/>
              <a:t> </a:t>
            </a:r>
            <a:r>
              <a:rPr dirty="0"/>
              <a:t>ser</a:t>
            </a:r>
            <a:r>
              <a:rPr dirty="0" spc="-40"/>
              <a:t> </a:t>
            </a:r>
            <a:r>
              <a:rPr dirty="0"/>
              <a:t>acompanhada</a:t>
            </a:r>
            <a:r>
              <a:rPr dirty="0" spc="-65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/>
              <a:t>discussões</a:t>
            </a:r>
            <a:r>
              <a:rPr dirty="0" spc="-40"/>
              <a:t> </a:t>
            </a:r>
            <a:r>
              <a:rPr dirty="0"/>
              <a:t>com</a:t>
            </a:r>
            <a:r>
              <a:rPr dirty="0" spc="-60"/>
              <a:t> </a:t>
            </a:r>
            <a:r>
              <a:rPr dirty="0" spc="-10"/>
              <a:t>questões </a:t>
            </a:r>
            <a:r>
              <a:rPr dirty="0"/>
              <a:t>sobre</a:t>
            </a:r>
            <a:r>
              <a:rPr dirty="0" spc="-45"/>
              <a:t> </a:t>
            </a:r>
            <a:r>
              <a:rPr dirty="0" spc="-10"/>
              <a:t>conhecimentos</a:t>
            </a:r>
            <a:r>
              <a:rPr dirty="0" spc="-60"/>
              <a:t> </a:t>
            </a:r>
            <a:r>
              <a:rPr dirty="0"/>
              <a:t>gerais</a:t>
            </a:r>
            <a:r>
              <a:rPr dirty="0" spc="-45"/>
              <a:t> </a:t>
            </a:r>
            <a:r>
              <a:rPr dirty="0"/>
              <a:t>sobre</a:t>
            </a:r>
            <a:r>
              <a:rPr dirty="0" spc="-45"/>
              <a:t> </a:t>
            </a:r>
            <a:r>
              <a:rPr dirty="0" spc="-10"/>
              <a:t>pobreza</a:t>
            </a:r>
            <a:r>
              <a:rPr dirty="0" spc="-60"/>
              <a:t> </a:t>
            </a:r>
            <a:r>
              <a:rPr dirty="0"/>
              <a:t>e</a:t>
            </a:r>
            <a:r>
              <a:rPr dirty="0" spc="-55"/>
              <a:t> </a:t>
            </a:r>
            <a:r>
              <a:rPr dirty="0"/>
              <a:t>fome</a:t>
            </a:r>
            <a:r>
              <a:rPr dirty="0" spc="-45"/>
              <a:t> </a:t>
            </a:r>
            <a:r>
              <a:rPr dirty="0"/>
              <a:t>e</a:t>
            </a:r>
            <a:r>
              <a:rPr dirty="0" spc="-50"/>
              <a:t> </a:t>
            </a:r>
            <a:r>
              <a:rPr dirty="0"/>
              <a:t>como</a:t>
            </a:r>
            <a:r>
              <a:rPr dirty="0" spc="-55"/>
              <a:t> </a:t>
            </a:r>
            <a:r>
              <a:rPr dirty="0"/>
              <a:t>os</a:t>
            </a:r>
            <a:r>
              <a:rPr dirty="0" spc="-60"/>
              <a:t> </a:t>
            </a:r>
            <a:r>
              <a:rPr dirty="0"/>
              <a:t>alunos</a:t>
            </a:r>
            <a:r>
              <a:rPr dirty="0" spc="-45"/>
              <a:t> </a:t>
            </a:r>
            <a:r>
              <a:rPr dirty="0"/>
              <a:t>se</a:t>
            </a:r>
            <a:r>
              <a:rPr dirty="0" spc="-45"/>
              <a:t> </a:t>
            </a:r>
            <a:r>
              <a:rPr dirty="0"/>
              <a:t>sentiram</a:t>
            </a:r>
            <a:r>
              <a:rPr dirty="0" spc="-25"/>
              <a:t> </a:t>
            </a:r>
            <a:r>
              <a:rPr dirty="0"/>
              <a:t>diante</a:t>
            </a:r>
            <a:r>
              <a:rPr dirty="0" spc="-45"/>
              <a:t> </a:t>
            </a:r>
            <a:r>
              <a:rPr dirty="0"/>
              <a:t>da</a:t>
            </a:r>
            <a:r>
              <a:rPr dirty="0" spc="-45"/>
              <a:t> </a:t>
            </a:r>
            <a:r>
              <a:rPr dirty="0" spc="-10"/>
              <a:t>situação.</a:t>
            </a: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42857" y="4950955"/>
            <a:ext cx="2743198" cy="10149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37248" y="4466577"/>
            <a:ext cx="1285412" cy="19916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70147" y="4476207"/>
            <a:ext cx="2390762" cy="19145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1767" y="4337857"/>
            <a:ext cx="1578279" cy="224512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20783" y="2365523"/>
            <a:ext cx="4000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FF0000"/>
                </a:solidFill>
                <a:latin typeface="Calibri"/>
                <a:cs typeface="Calibri"/>
              </a:rPr>
              <a:t>5)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6.2</a:t>
            </a:r>
            <a:r>
              <a:rPr dirty="0" spc="-145"/>
              <a:t> </a:t>
            </a:r>
            <a:r>
              <a:rPr dirty="0" spc="-40"/>
              <a:t>Avaliação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61337" y="2307580"/>
            <a:ext cx="10500995" cy="3655695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68580">
              <a:lnSpc>
                <a:spcPct val="100000"/>
              </a:lnSpc>
              <a:spcBef>
                <a:spcPts val="1250"/>
              </a:spcBef>
            </a:pPr>
            <a:r>
              <a:rPr dirty="0" sz="2000" b="1">
                <a:latin typeface="Calibri"/>
                <a:cs typeface="Calibri"/>
              </a:rPr>
              <a:t>1.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Introdução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aos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ODS</a:t>
            </a:r>
            <a:endParaRPr sz="2000">
              <a:latin typeface="Calibri"/>
              <a:cs typeface="Calibri"/>
            </a:endParaRPr>
          </a:p>
          <a:p>
            <a:pPr marL="12700" marR="5080" indent="-10160">
              <a:lnSpc>
                <a:spcPct val="100499"/>
              </a:lnSpc>
              <a:spcBef>
                <a:spcPts val="1140"/>
              </a:spcBef>
              <a:buSzPct val="95000"/>
              <a:buFont typeface="Arial MT"/>
              <a:buChar char="•"/>
              <a:tabLst>
                <a:tab pos="12700" algn="l"/>
                <a:tab pos="99695" algn="l"/>
              </a:tabLst>
            </a:pPr>
            <a:r>
              <a:rPr dirty="0" sz="200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Cite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cinco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áreas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importância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crítica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quais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17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ODS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estão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vinculados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explique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isso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chamado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Ps.</a:t>
            </a:r>
            <a:endParaRPr sz="2000">
              <a:latin typeface="Calibri"/>
              <a:cs typeface="Calibri"/>
            </a:endParaRPr>
          </a:p>
          <a:p>
            <a:pPr marL="100330" indent="-97155">
              <a:lnSpc>
                <a:spcPts val="2385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dirty="0" sz="2000">
                <a:latin typeface="Calibri"/>
                <a:cs typeface="Calibri"/>
              </a:rPr>
              <a:t>Explique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ligação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ODM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ODS.</a:t>
            </a:r>
            <a:endParaRPr sz="2000">
              <a:latin typeface="Calibri"/>
              <a:cs typeface="Calibri"/>
            </a:endParaRPr>
          </a:p>
          <a:p>
            <a:pPr marL="100330" indent="-97155">
              <a:lnSpc>
                <a:spcPct val="100000"/>
              </a:lnSpc>
              <a:spcBef>
                <a:spcPts val="204"/>
              </a:spcBef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dirty="0" sz="2000">
                <a:latin typeface="Calibri"/>
                <a:cs typeface="Calibri"/>
              </a:rPr>
              <a:t>Explique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ODS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diferem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ODM.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2.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Definição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ODS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0" b="1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100330" indent="-97155">
              <a:lnSpc>
                <a:spcPts val="2395"/>
              </a:lnSpc>
              <a:spcBef>
                <a:spcPts val="1180"/>
              </a:spcBef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dirty="0" sz="2000">
                <a:latin typeface="Calibri"/>
                <a:cs typeface="Calibri"/>
              </a:rPr>
              <a:t>Quais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são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principais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aspectos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ODS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1?</a:t>
            </a:r>
            <a:endParaRPr sz="2000">
              <a:latin typeface="Calibri"/>
              <a:cs typeface="Calibri"/>
            </a:endParaRPr>
          </a:p>
          <a:p>
            <a:pPr marL="100330" indent="-97155">
              <a:lnSpc>
                <a:spcPts val="2395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dirty="0" sz="2000">
                <a:latin typeface="Calibri"/>
                <a:cs typeface="Calibri"/>
              </a:rPr>
              <a:t>Qual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foco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primeiras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cinco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metas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ODS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1?</a:t>
            </a:r>
            <a:endParaRPr sz="2000">
              <a:latin typeface="Calibri"/>
              <a:cs typeface="Calibri"/>
            </a:endParaRPr>
          </a:p>
          <a:p>
            <a:pPr marL="100330" indent="-97155">
              <a:lnSpc>
                <a:spcPct val="100000"/>
              </a:lnSpc>
              <a:spcBef>
                <a:spcPts val="190"/>
              </a:spcBef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dirty="0" sz="2000">
                <a:latin typeface="Calibri"/>
                <a:cs typeface="Calibri"/>
              </a:rPr>
              <a:t>Qual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foco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duas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últimas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metas do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ODS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1?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17163" y="2240400"/>
            <a:ext cx="10431780" cy="4512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lvl="1" marL="318770" indent="-266700">
              <a:lnSpc>
                <a:spcPct val="100000"/>
              </a:lnSpc>
              <a:spcBef>
                <a:spcPts val="105"/>
              </a:spcBef>
              <a:buFont typeface="Calibri"/>
              <a:buAutoNum type="arabicPeriod"/>
              <a:tabLst>
                <a:tab pos="318770" algn="l"/>
              </a:tabLst>
            </a:pPr>
            <a:r>
              <a:rPr dirty="0" sz="1400" b="1">
                <a:latin typeface="Calibri"/>
                <a:cs typeface="Calibri"/>
              </a:rPr>
              <a:t>Importância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do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ODS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lvl="2" marL="299085" indent="-286385">
              <a:lnSpc>
                <a:spcPct val="100000"/>
              </a:lnSpc>
              <a:spcBef>
                <a:spcPts val="111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Qual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é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explicação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para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grande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número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pessoas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fome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mundo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esse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número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está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aumentando?</a:t>
            </a:r>
            <a:endParaRPr sz="1400">
              <a:latin typeface="Calibri"/>
              <a:cs typeface="Calibri"/>
            </a:endParaRPr>
          </a:p>
          <a:p>
            <a:pPr lvl="2"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Qual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é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status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progresso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para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alcançar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até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2030?</a:t>
            </a:r>
            <a:endParaRPr sz="1400">
              <a:latin typeface="Calibri"/>
              <a:cs typeface="Calibri"/>
            </a:endParaRPr>
          </a:p>
          <a:p>
            <a:pPr lvl="2" marL="299085" indent="-28638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Explique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brevemente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escopo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abrangente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importância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referência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três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áreas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temáticas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principais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cobertas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ODS.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400">
              <a:latin typeface="Calibri"/>
              <a:cs typeface="Calibri"/>
            </a:endParaRPr>
          </a:p>
          <a:p>
            <a:pPr marL="51435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2.2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Interdependências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do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ODS </a:t>
            </a:r>
            <a:r>
              <a:rPr dirty="0" sz="1400" spc="-50" b="1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3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Como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está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interconectado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outros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ODS?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outros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você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acha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serão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mais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afetados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não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alcançado?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Selecione</a:t>
            </a:r>
            <a:r>
              <a:rPr dirty="0" sz="1400" spc="2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três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explique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brevemente</a:t>
            </a:r>
            <a:r>
              <a:rPr dirty="0" sz="1400">
                <a:latin typeface="Calibri"/>
                <a:cs typeface="Calibri"/>
              </a:rPr>
              <a:t> como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interagem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1.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exemplos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região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para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ilustrar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explicação.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4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Calibri"/>
                <a:cs typeface="Calibri"/>
              </a:rPr>
              <a:t>2.3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Vantagens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do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ODS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1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Quais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seriam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principais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vantagens </a:t>
            </a:r>
            <a:r>
              <a:rPr dirty="0" sz="1400">
                <a:latin typeface="Calibri"/>
                <a:cs typeface="Calibri"/>
              </a:rPr>
              <a:t>para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mundo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objetivo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acabar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pobreza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fosse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alcançado?</a:t>
            </a:r>
            <a:endParaRPr sz="1400">
              <a:latin typeface="Calibri"/>
              <a:cs typeface="Calibri"/>
            </a:endParaRPr>
          </a:p>
          <a:p>
            <a:pPr marL="299085" marR="270510" indent="-287020">
              <a:lnSpc>
                <a:spcPts val="193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Selecione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duas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metas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explique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vantagens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específicas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alcance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dessas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metas.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Vincule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vantagens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para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região específica.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4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dirty="0" sz="1400" b="1">
                <a:latin typeface="Calibri"/>
                <a:cs typeface="Calibri"/>
              </a:rPr>
              <a:t>2.4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Desafios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na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impplementação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do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ODS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1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Como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diferentes </a:t>
            </a:r>
            <a:r>
              <a:rPr dirty="0" sz="1400">
                <a:latin typeface="Calibri"/>
                <a:cs typeface="Calibri"/>
              </a:rPr>
              <a:t>crises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globais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têm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afetado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implementação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1?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400">
                <a:latin typeface="Calibri"/>
                <a:cs typeface="Calibri"/>
              </a:rPr>
              <a:t>Quais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são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dificuldades</a:t>
            </a:r>
            <a:r>
              <a:rPr dirty="0" sz="1400">
                <a:latin typeface="Calibri"/>
                <a:cs typeface="Calibri"/>
              </a:rPr>
              <a:t> em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implementar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ODS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seu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país?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Quais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são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principais</a:t>
            </a:r>
            <a:r>
              <a:rPr dirty="0" sz="1400" spc="-10">
                <a:latin typeface="Calibri"/>
                <a:cs typeface="Calibri"/>
              </a:rPr>
              <a:t> barreiras?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podem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superados?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385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6.2</a:t>
            </a:r>
            <a:r>
              <a:rPr dirty="0" spc="-145"/>
              <a:t> </a:t>
            </a:r>
            <a:r>
              <a:rPr dirty="0" spc="-40"/>
              <a:t>Avaliação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61243" y="2451750"/>
            <a:ext cx="7925434" cy="4159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2255" indent="-203835">
              <a:lnSpc>
                <a:spcPct val="100000"/>
              </a:lnSpc>
              <a:spcBef>
                <a:spcPts val="95"/>
              </a:spcBef>
              <a:buFont typeface="Calibri"/>
              <a:buAutoNum type="arabicPeriod" startAt="3"/>
              <a:tabLst>
                <a:tab pos="262255" algn="l"/>
              </a:tabLst>
            </a:pPr>
            <a:r>
              <a:rPr dirty="0" sz="1600" b="1">
                <a:latin typeface="Calibri"/>
                <a:cs typeface="Calibri"/>
              </a:rPr>
              <a:t>Visão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geral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das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crises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globais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que</a:t>
            </a:r>
            <a:r>
              <a:rPr dirty="0" sz="1600" spc="-10" b="1">
                <a:latin typeface="Calibri"/>
                <a:cs typeface="Calibri"/>
              </a:rPr>
              <a:t> impactaram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negativamente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combate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à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pobreza</a:t>
            </a:r>
            <a:endParaRPr sz="1600">
              <a:latin typeface="Calibri"/>
              <a:cs typeface="Calibri"/>
            </a:endParaRPr>
          </a:p>
          <a:p>
            <a:pPr lvl="1" marL="299085" indent="-28638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Cite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pelo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menos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3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crises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globais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afetam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cumprimento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metas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ODS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1.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1600" b="1">
                <a:latin typeface="Calibri"/>
                <a:cs typeface="Calibri"/>
              </a:rPr>
              <a:t>3.1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Mudanças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climáticas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Como as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mudanças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climáticas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impactaram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negativamente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erradicação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pobreza?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Como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esses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impactos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são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percebidos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região?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3.2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COVID-19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Quais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são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efeitos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pandemia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COVID-</a:t>
            </a:r>
            <a:r>
              <a:rPr dirty="0" sz="1600">
                <a:latin typeface="Calibri"/>
                <a:cs typeface="Calibri"/>
              </a:rPr>
              <a:t>19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nas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metas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ODS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1?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Como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esses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efeitos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são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percebidos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região?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latin typeface="Calibri"/>
                <a:cs typeface="Calibri"/>
              </a:rPr>
              <a:t>3.3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Conflitos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Explique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conflitos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impactam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negativamente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esforços</a:t>
            </a:r>
            <a:r>
              <a:rPr dirty="0" sz="1600">
                <a:latin typeface="Calibri"/>
                <a:cs typeface="Calibri"/>
              </a:rPr>
              <a:t> para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acabar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pobreza.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Como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esses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impactos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são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percebidos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região?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6.2</a:t>
            </a:r>
            <a:r>
              <a:rPr dirty="0" spc="-145"/>
              <a:t> </a:t>
            </a:r>
            <a:r>
              <a:rPr dirty="0" spc="-40"/>
              <a:t>Avaliação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61337" y="2264011"/>
            <a:ext cx="10353675" cy="4249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3060" indent="-201930">
              <a:lnSpc>
                <a:spcPct val="100000"/>
              </a:lnSpc>
              <a:spcBef>
                <a:spcPts val="95"/>
              </a:spcBef>
              <a:buFont typeface="Calibri"/>
              <a:buAutoNum type="arabicPeriod" startAt="4"/>
              <a:tabLst>
                <a:tab pos="353060" algn="l"/>
              </a:tabLst>
            </a:pPr>
            <a:r>
              <a:rPr dirty="0" sz="1600" spc="-10" b="1">
                <a:latin typeface="Calibri"/>
                <a:cs typeface="Calibri"/>
              </a:rPr>
              <a:t>Progresso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para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erradicar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pobreza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até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2030</a:t>
            </a:r>
            <a:endParaRPr sz="1600">
              <a:latin typeface="Calibri"/>
              <a:cs typeface="Calibri"/>
            </a:endParaRPr>
          </a:p>
          <a:p>
            <a:pPr lvl="1" marL="527685" indent="-28638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527685" algn="l"/>
              </a:tabLst>
            </a:pPr>
            <a:r>
              <a:rPr dirty="0" sz="1600">
                <a:latin typeface="Calibri"/>
                <a:cs typeface="Calibri"/>
              </a:rPr>
              <a:t>Como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seu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padrão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vida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atual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afeta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alcance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metas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ODS1?</a:t>
            </a:r>
            <a:endParaRPr sz="16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1295"/>
              </a:spcBef>
            </a:pPr>
            <a:r>
              <a:rPr dirty="0" sz="1600" b="1">
                <a:latin typeface="Calibri"/>
                <a:cs typeface="Calibri"/>
              </a:rPr>
              <a:t>4.1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Progresso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regional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na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América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Latina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ts val="1914"/>
              </a:lnSpc>
              <a:spcBef>
                <a:spcPts val="114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Na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opinião,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países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América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Latina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conseguirão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atingir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metas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ODS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até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2030?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ts val="1914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Quais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são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principais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obstáculos </a:t>
            </a:r>
            <a:r>
              <a:rPr dirty="0" sz="1600">
                <a:latin typeface="Calibri"/>
                <a:cs typeface="Calibri"/>
              </a:rPr>
              <a:t>para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alcançar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ODS 1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região/país?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6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4.2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Progresso </a:t>
            </a:r>
            <a:r>
              <a:rPr dirty="0" sz="1600" b="1">
                <a:latin typeface="Calibri"/>
                <a:cs typeface="Calibri"/>
              </a:rPr>
              <a:t>regional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na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África</a:t>
            </a:r>
            <a:endParaRPr sz="16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1285"/>
              </a:spcBef>
            </a:pPr>
            <a:r>
              <a:rPr dirty="0" sz="1600" b="1">
                <a:latin typeface="Calibri"/>
                <a:cs typeface="Calibri"/>
              </a:rPr>
              <a:t>4.3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Progresso </a:t>
            </a:r>
            <a:r>
              <a:rPr dirty="0" sz="1600" b="1">
                <a:latin typeface="Calibri"/>
                <a:cs typeface="Calibri"/>
              </a:rPr>
              <a:t>regional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na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Europa</a:t>
            </a:r>
            <a:endParaRPr sz="1600">
              <a:latin typeface="Calibri"/>
              <a:cs typeface="Calibri"/>
            </a:endParaRPr>
          </a:p>
          <a:p>
            <a:pPr marL="261620" indent="-203835">
              <a:lnSpc>
                <a:spcPct val="100000"/>
              </a:lnSpc>
              <a:spcBef>
                <a:spcPts val="1295"/>
              </a:spcBef>
              <a:buAutoNum type="arabicPeriod" startAt="5"/>
              <a:tabLst>
                <a:tab pos="261620" algn="l"/>
              </a:tabLst>
            </a:pPr>
            <a:r>
              <a:rPr dirty="0" sz="1600" b="1">
                <a:latin typeface="Calibri"/>
                <a:cs typeface="Calibri"/>
              </a:rPr>
              <a:t>Estudos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caso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melhores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práticas</a:t>
            </a:r>
            <a:endParaRPr sz="1600">
              <a:latin typeface="Calibri"/>
              <a:cs typeface="Calibri"/>
            </a:endParaRPr>
          </a:p>
          <a:p>
            <a:pPr lvl="1" marL="299085" indent="-286385">
              <a:lnSpc>
                <a:spcPts val="1914"/>
              </a:lnSpc>
              <a:spcBef>
                <a:spcPts val="114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Liste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algumas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boas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práticas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visam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implementação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ODS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1.</a:t>
            </a:r>
            <a:endParaRPr sz="1600">
              <a:latin typeface="Calibri"/>
              <a:cs typeface="Calibri"/>
            </a:endParaRPr>
          </a:p>
          <a:p>
            <a:pPr lvl="1" marL="299085" indent="-286385">
              <a:lnSpc>
                <a:spcPts val="1914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Qual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poderia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contribuição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ODS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1?</a:t>
            </a:r>
            <a:endParaRPr sz="1600">
              <a:latin typeface="Calibri"/>
              <a:cs typeface="Calibri"/>
            </a:endParaRPr>
          </a:p>
          <a:p>
            <a:pPr lvl="1" marL="299085" indent="-286385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Selecione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um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estudo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caso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seu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país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reflita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melhor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prática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termos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alcance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metas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ODS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1.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Explique</a:t>
            </a:r>
            <a:endParaRPr sz="1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90"/>
              </a:spcBef>
            </a:pPr>
            <a:r>
              <a:rPr dirty="0" sz="1600" spc="-10">
                <a:latin typeface="Calibri"/>
                <a:cs typeface="Calibri"/>
              </a:rPr>
              <a:t>brevemente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este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estudo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caso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explore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como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melhores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práticas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podem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contribuir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alcançar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ODS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1.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6.2</a:t>
            </a:r>
            <a:r>
              <a:rPr dirty="0" spc="-145"/>
              <a:t> </a:t>
            </a:r>
            <a:r>
              <a:rPr dirty="0" spc="-40"/>
              <a:t>Avaliação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65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1.</a:t>
            </a:r>
            <a:r>
              <a:rPr dirty="0" spc="-120"/>
              <a:t> </a:t>
            </a:r>
            <a:r>
              <a:rPr dirty="0" spc="-55"/>
              <a:t>Introdução</a:t>
            </a:r>
            <a:r>
              <a:rPr dirty="0" spc="-165"/>
              <a:t> </a:t>
            </a:r>
            <a:r>
              <a:rPr dirty="0"/>
              <a:t>aos</a:t>
            </a:r>
            <a:r>
              <a:rPr dirty="0" spc="-135"/>
              <a:t> </a:t>
            </a:r>
            <a:r>
              <a:rPr dirty="0" spc="-25"/>
              <a:t>ODS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17698" y="2123431"/>
            <a:ext cx="5699760" cy="393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marR="5080" indent="-229235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600" b="1">
                <a:latin typeface="Calibri"/>
                <a:cs typeface="Calibri"/>
              </a:rPr>
              <a:t>Os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ODS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surgiram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partir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dos</a:t>
            </a:r>
            <a:r>
              <a:rPr dirty="0" sz="1600" spc="1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ODM</a:t>
            </a:r>
            <a:r>
              <a:rPr dirty="0" sz="1600" spc="130" b="1">
                <a:latin typeface="Calibri"/>
                <a:cs typeface="Calibri"/>
              </a:rPr>
              <a:t>  </a:t>
            </a:r>
            <a:r>
              <a:rPr dirty="0" sz="1600" b="1">
                <a:latin typeface="Calibri"/>
                <a:cs typeface="Calibri"/>
              </a:rPr>
              <a:t>com</a:t>
            </a:r>
            <a:r>
              <a:rPr dirty="0" sz="1600" spc="1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intenção</a:t>
            </a:r>
            <a:r>
              <a:rPr dirty="0" sz="1600" spc="1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1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ir</a:t>
            </a:r>
            <a:r>
              <a:rPr dirty="0" sz="1600" spc="13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além </a:t>
            </a:r>
            <a:r>
              <a:rPr dirty="0" sz="1600" b="1">
                <a:latin typeface="Calibri"/>
                <a:cs typeface="Calibri"/>
              </a:rPr>
              <a:t>deles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Enquanto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os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ODM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tinham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um</a:t>
            </a:r>
            <a:r>
              <a:rPr dirty="0" sz="1600" spc="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objetivo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para</a:t>
            </a:r>
            <a:r>
              <a:rPr dirty="0" sz="1600" spc="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pobreza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a </a:t>
            </a:r>
            <a:r>
              <a:rPr dirty="0" sz="1600">
                <a:latin typeface="Calibri"/>
                <a:cs typeface="Calibri"/>
              </a:rPr>
              <a:t>fome</a:t>
            </a:r>
            <a:r>
              <a:rPr dirty="0" sz="1600" spc="4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(ODM</a:t>
            </a:r>
            <a:r>
              <a:rPr dirty="0" sz="1600" spc="43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1),</a:t>
            </a:r>
            <a:r>
              <a:rPr dirty="0" sz="1600" spc="4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4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Agenda</a:t>
            </a:r>
            <a:r>
              <a:rPr dirty="0" sz="1600" spc="4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2030</a:t>
            </a:r>
            <a:r>
              <a:rPr dirty="0" sz="1600" spc="4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tem</a:t>
            </a:r>
            <a:r>
              <a:rPr dirty="0" sz="1600" spc="409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um</a:t>
            </a:r>
            <a:r>
              <a:rPr dirty="0" sz="1600" spc="4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objetivo</a:t>
            </a:r>
            <a:r>
              <a:rPr dirty="0" sz="1600" spc="4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dedicado</a:t>
            </a:r>
            <a:r>
              <a:rPr dirty="0" sz="1600" spc="42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a </a:t>
            </a:r>
            <a:r>
              <a:rPr dirty="0" sz="1600">
                <a:latin typeface="Calibri"/>
                <a:cs typeface="Calibri"/>
              </a:rPr>
              <a:t>erradicar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 pobreza (ODS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1)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objetivo dedicado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 acabar </a:t>
            </a:r>
            <a:r>
              <a:rPr dirty="0" sz="1600" spc="-25">
                <a:latin typeface="Calibri"/>
                <a:cs typeface="Calibri"/>
              </a:rPr>
              <a:t>com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fome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(ODS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2).</a:t>
            </a:r>
            <a:endParaRPr sz="1600">
              <a:latin typeface="Calibri"/>
              <a:cs typeface="Calibri"/>
            </a:endParaRPr>
          </a:p>
          <a:p>
            <a:pPr algn="just" marL="241300" marR="6350" indent="-228600">
              <a:lnSpc>
                <a:spcPct val="15000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  <a:tab pos="242570" algn="l"/>
              </a:tabLst>
            </a:pPr>
            <a:r>
              <a:rPr dirty="0" sz="1600">
                <a:latin typeface="Calibri"/>
                <a:cs typeface="Calibri"/>
              </a:rPr>
              <a:t>	Durante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agenda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dos</a:t>
            </a:r>
            <a:r>
              <a:rPr dirty="0" sz="1600" spc="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ODM,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mais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</a:t>
            </a:r>
            <a:r>
              <a:rPr dirty="0" sz="1600" spc="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bilhão</a:t>
            </a:r>
            <a:r>
              <a:rPr dirty="0" sz="1600" spc="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6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pessoas</a:t>
            </a:r>
            <a:r>
              <a:rPr dirty="0" sz="1600" spc="5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saíram </a:t>
            </a:r>
            <a:r>
              <a:rPr dirty="0" sz="1600" b="1">
                <a:latin typeface="Calibri"/>
                <a:cs typeface="Calibri"/>
              </a:rPr>
              <a:t>da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pobreza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extrema</a:t>
            </a:r>
            <a:r>
              <a:rPr dirty="0" sz="1600" spc="-1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algn="just" marL="241300" marR="5080" indent="-228600">
              <a:lnSpc>
                <a:spcPct val="15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242570" algn="l"/>
              </a:tabLst>
            </a:pPr>
            <a:r>
              <a:rPr dirty="0" sz="1600">
                <a:latin typeface="Calibri"/>
                <a:cs typeface="Calibri"/>
              </a:rPr>
              <a:t>	Atualmente,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população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vive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na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Linha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Pobreza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é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700 </a:t>
            </a:r>
            <a:r>
              <a:rPr dirty="0" sz="1600" b="1">
                <a:latin typeface="Calibri"/>
                <a:cs typeface="Calibri"/>
              </a:rPr>
              <a:t>milhões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pessoas,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10%</a:t>
            </a:r>
            <a:r>
              <a:rPr dirty="0" sz="1600" spc="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da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população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humana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(Nações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Unidas, 2022).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9152" y="2216887"/>
            <a:ext cx="5968746" cy="420715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542" y="1419122"/>
            <a:ext cx="45339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7</a:t>
            </a:r>
            <a:r>
              <a:rPr dirty="0" spc="-100"/>
              <a:t> </a:t>
            </a:r>
            <a:r>
              <a:rPr dirty="0" spc="-40"/>
              <a:t>Observações</a:t>
            </a:r>
            <a:r>
              <a:rPr dirty="0" spc="-120"/>
              <a:t> </a:t>
            </a:r>
            <a:r>
              <a:rPr dirty="0" spc="-10"/>
              <a:t>finais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824" y="4621695"/>
            <a:ext cx="3233661" cy="17919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20605" y="4642055"/>
            <a:ext cx="4143953" cy="175780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63737" y="2291148"/>
            <a:ext cx="9839960" cy="2130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ideia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reforçar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relevância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contínua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da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Agenda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2030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Desenvolvimento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Sustentável</a:t>
            </a:r>
            <a:endParaRPr sz="2000">
              <a:latin typeface="Calibri"/>
              <a:cs typeface="Calibri"/>
            </a:endParaRPr>
          </a:p>
          <a:p>
            <a:pPr marL="14604" marR="5080" indent="-1270">
              <a:lnSpc>
                <a:spcPct val="190000"/>
              </a:lnSpc>
            </a:pPr>
            <a:r>
              <a:rPr dirty="0" sz="2000">
                <a:latin typeface="Calibri"/>
                <a:cs typeface="Calibri"/>
              </a:rPr>
              <a:t>Os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ODS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estão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alinhados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sucesso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um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também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reflete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no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sucesso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dos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outros</a:t>
            </a:r>
            <a:r>
              <a:rPr dirty="0" sz="2000" spc="-10">
                <a:latin typeface="Calibri"/>
                <a:cs typeface="Calibri"/>
              </a:rPr>
              <a:t>.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mudança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transformadora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em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escala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é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possível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entre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agora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2030</a:t>
            </a:r>
            <a:endParaRPr sz="2000">
              <a:latin typeface="Calibri"/>
              <a:cs typeface="Calibri"/>
            </a:endParaRPr>
          </a:p>
          <a:p>
            <a:pPr marL="932180">
              <a:lnSpc>
                <a:spcPct val="100000"/>
              </a:lnSpc>
              <a:spcBef>
                <a:spcPts val="1685"/>
              </a:spcBef>
            </a:pPr>
            <a:r>
              <a:rPr dirty="0" sz="2800" b="1">
                <a:latin typeface="Calibri"/>
                <a:cs typeface="Calibri"/>
              </a:rPr>
              <a:t>Como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podemos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ser</a:t>
            </a:r>
            <a:r>
              <a:rPr dirty="0" sz="2800" spc="-3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8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6FC0"/>
                </a:solidFill>
                <a:latin typeface="Calibri"/>
                <a:cs typeface="Calibri"/>
              </a:rPr>
              <a:t>mudança</a:t>
            </a:r>
            <a:r>
              <a:rPr dirty="0" sz="28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no</a:t>
            </a:r>
            <a:r>
              <a:rPr dirty="0" sz="2800" spc="-4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caminho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seguir?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03470" y="4582571"/>
            <a:ext cx="1811628" cy="183188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0261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b="1" i="1">
                <a:latin typeface="Arial"/>
                <a:cs typeface="Arial"/>
              </a:rPr>
              <a:t>Notas</a:t>
            </a:r>
            <a:r>
              <a:rPr dirty="0" sz="800" spc="-20" b="1" i="1">
                <a:latin typeface="Arial"/>
                <a:cs typeface="Arial"/>
              </a:rPr>
              <a:t> </a:t>
            </a:r>
            <a:r>
              <a:rPr dirty="0" sz="800" b="1" i="1">
                <a:latin typeface="Arial"/>
                <a:cs typeface="Arial"/>
              </a:rPr>
              <a:t>do</a:t>
            </a:r>
            <a:r>
              <a:rPr dirty="0" sz="800" spc="-20" b="1" i="1">
                <a:latin typeface="Arial"/>
                <a:cs typeface="Arial"/>
              </a:rPr>
              <a:t> </a:t>
            </a:r>
            <a:r>
              <a:rPr dirty="0" sz="800" spc="-10" b="1" i="1">
                <a:latin typeface="Arial"/>
                <a:cs typeface="Arial"/>
              </a:rPr>
              <a:t>Presenter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2025-05-</a:t>
            </a:r>
            <a:r>
              <a:rPr dirty="0" sz="800" i="1">
                <a:latin typeface="Arial"/>
                <a:cs typeface="Arial"/>
              </a:rPr>
              <a:t>05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15:56:25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043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60"/>
              <a:t>Referências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87446" y="2428485"/>
            <a:ext cx="11101070" cy="391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1089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Armstrong,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M.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(2022).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World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at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War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2022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[Digital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image].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Retrieved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November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21,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2022,</a:t>
            </a:r>
            <a:r>
              <a:rPr dirty="0" sz="1500" spc="-20">
                <a:latin typeface="Calibri"/>
                <a:cs typeface="Calibri"/>
              </a:rPr>
              <a:t> from https://</a:t>
            </a:r>
            <a:r>
              <a:rPr dirty="0" sz="1500" spc="-20">
                <a:latin typeface="Calibri"/>
                <a:cs typeface="Calibri"/>
                <a:hlinkClick r:id="rId7"/>
              </a:rPr>
              <a:t>www.statista.com/chart/21652/countries-</a:t>
            </a:r>
            <a:r>
              <a:rPr dirty="0" sz="1500" spc="-10">
                <a:latin typeface="Calibri"/>
                <a:cs typeface="Calibri"/>
                <a:hlinkClick r:id="rId7"/>
              </a:rPr>
              <a:t>with-armed-clashes-reported/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1500">
                <a:latin typeface="Calibri"/>
                <a:cs typeface="Calibri"/>
              </a:rPr>
              <a:t>Benson,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E.A.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2021.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These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are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Africa’s’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10</a:t>
            </a:r>
            <a:r>
              <a:rPr dirty="0" sz="1500" spc="-10">
                <a:latin typeface="Calibri"/>
                <a:cs typeface="Calibri"/>
              </a:rPr>
              <a:t> poorest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countries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2021. Business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Insider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Africa,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21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December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2021.</a:t>
            </a:r>
            <a:r>
              <a:rPr dirty="0" sz="1500" spc="90">
                <a:latin typeface="Calibri"/>
                <a:cs typeface="Calibri"/>
              </a:rPr>
              <a:t> </a:t>
            </a:r>
            <a:r>
              <a:rPr dirty="0" u="sng" sz="15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https://africa.businessinsider.com/local/lifestyle/top-10-</a:t>
            </a:r>
            <a:r>
              <a:rPr dirty="0" u="sng" sz="15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poorest-countries-in-africa-in-2021/qrsbhj9</a:t>
            </a:r>
            <a:r>
              <a:rPr dirty="0" sz="1500" spc="55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Last</a:t>
            </a:r>
            <a:r>
              <a:rPr dirty="0" sz="1500" spc="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accessed</a:t>
            </a:r>
            <a:r>
              <a:rPr dirty="0" sz="1500" spc="6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31</a:t>
            </a:r>
            <a:r>
              <a:rPr dirty="0" sz="1500" spc="6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October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2022.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800"/>
              </a:spcBef>
            </a:pPr>
            <a:r>
              <a:rPr dirty="0" sz="1500" spc="-10">
                <a:latin typeface="Calibri"/>
                <a:cs typeface="Calibri"/>
              </a:rPr>
              <a:t>Campuzano,</a:t>
            </a:r>
            <a:r>
              <a:rPr dirty="0" sz="1500" spc="-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Claudia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&amp;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Stefano,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Lucia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&amp;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Martinez-</a:t>
            </a:r>
            <a:r>
              <a:rPr dirty="0" sz="1500">
                <a:latin typeface="Calibri"/>
                <a:cs typeface="Calibri"/>
              </a:rPr>
              <a:t>Santos,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Pedro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&amp;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Torrente,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Desire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&amp;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Willaarts,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Barbara.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(2014).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Water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resources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assessment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Latin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America.</a:t>
            </a:r>
            <a:endParaRPr sz="1500">
              <a:latin typeface="Calibri"/>
              <a:cs typeface="Calibri"/>
            </a:endParaRPr>
          </a:p>
          <a:p>
            <a:pPr marL="12700" marR="139065">
              <a:lnSpc>
                <a:spcPct val="100000"/>
              </a:lnSpc>
              <a:spcBef>
                <a:spcPts val="1800"/>
              </a:spcBef>
            </a:pPr>
            <a:r>
              <a:rPr dirty="0" sz="1500" spc="-10">
                <a:latin typeface="Calibri"/>
                <a:cs typeface="Calibri"/>
              </a:rPr>
              <a:t>Donnenfeld,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Z.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2020.</a:t>
            </a:r>
            <a:r>
              <a:rPr dirty="0" sz="1500" spc="30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What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is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the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future</a:t>
            </a:r>
            <a:r>
              <a:rPr dirty="0" sz="1500" spc="1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of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poverty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in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Africa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Daily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Maverick.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u="sng" sz="15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https://www.dailymaverick.co.za/article/2020-03-02-</a:t>
            </a:r>
            <a:r>
              <a:rPr dirty="0" u="sng" sz="15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what-is-</a:t>
            </a:r>
            <a:r>
              <a:rPr dirty="0" u="sng" sz="15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the-</a:t>
            </a:r>
            <a:r>
              <a:rPr dirty="0" sz="1500" spc="-2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15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future-of-poverty-in-</a:t>
            </a:r>
            <a:r>
              <a:rPr dirty="0" u="sng" sz="15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africa/</a:t>
            </a:r>
            <a:r>
              <a:rPr dirty="0" sz="1500">
                <a:latin typeface="Calibri"/>
                <a:cs typeface="Calibri"/>
              </a:rPr>
              <a:t>.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Last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accessed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31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October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2022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1500">
                <a:latin typeface="Calibri"/>
                <a:cs typeface="Calibri"/>
              </a:rPr>
              <a:t>ECLAC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(2022a)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Panorama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Social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da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América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Latina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2021,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u="sng" sz="15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https://repositorio.cepal.org/bitstream/handle/11362/47808/S2100656_pt.pdf?sequence=1&amp;isAllowed=y</a:t>
            </a:r>
            <a:endParaRPr sz="1500">
              <a:latin typeface="Calibri"/>
              <a:cs typeface="Calibri"/>
            </a:endParaRPr>
          </a:p>
          <a:p>
            <a:pPr marL="12700" marR="970915">
              <a:lnSpc>
                <a:spcPct val="100000"/>
              </a:lnSpc>
              <a:spcBef>
                <a:spcPts val="1800"/>
              </a:spcBef>
            </a:pPr>
            <a:r>
              <a:rPr dirty="0" sz="1500">
                <a:latin typeface="Calibri"/>
                <a:cs typeface="Calibri"/>
              </a:rPr>
              <a:t>ECLAC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(2022b)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Repercussions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Latin</a:t>
            </a:r>
            <a:r>
              <a:rPr dirty="0" sz="1500" spc="-6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America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and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Caribbean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of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war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Ukraine: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how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should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region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face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this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new</a:t>
            </a:r>
            <a:r>
              <a:rPr dirty="0" sz="1500" spc="-10">
                <a:latin typeface="Calibri"/>
                <a:cs typeface="Calibri"/>
              </a:rPr>
              <a:t> crisis? </a:t>
            </a:r>
            <a:r>
              <a:rPr dirty="0" u="sng" sz="15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1"/>
              </a:rPr>
              <a:t>https://repositorio.cepal.org/bitstream/handle/11362/47913/S2200418_en.pdf?sequence=3&amp;isAllowed=y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82671" y="2428485"/>
            <a:ext cx="11219180" cy="408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508125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Kemmerling,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B.,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Schetter,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Wirkus,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L.,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2022.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logics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war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food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(in)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security,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Global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Food</a:t>
            </a:r>
            <a:r>
              <a:rPr dirty="0" sz="1400" spc="-55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Security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33,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p.100634.</a:t>
            </a:r>
            <a:r>
              <a:rPr dirty="0" sz="1400" spc="-10">
                <a:latin typeface="Calibri"/>
                <a:cs typeface="Calibri"/>
              </a:rPr>
              <a:t> Available </a:t>
            </a:r>
            <a:r>
              <a:rPr dirty="0" sz="1400">
                <a:latin typeface="Calibri"/>
                <a:cs typeface="Calibri"/>
              </a:rPr>
              <a:t>at: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https://doi.org/10.1016/j.gfs.2022.100634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dirty="0" sz="1400">
                <a:latin typeface="Calibri"/>
                <a:cs typeface="Calibri"/>
              </a:rPr>
              <a:t>Larrú,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J.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M.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(2021).</a:t>
            </a:r>
            <a:r>
              <a:rPr dirty="0" sz="1400" spc="-10">
                <a:latin typeface="Calibri"/>
                <a:cs typeface="Calibri"/>
              </a:rPr>
              <a:t> Poverty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index: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Welfarist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multidimensional </a:t>
            </a:r>
            <a:r>
              <a:rPr dirty="0" sz="1400">
                <a:latin typeface="Calibri"/>
                <a:cs typeface="Calibri"/>
              </a:rPr>
              <a:t>approaches.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Poverty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(pp.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648-</a:t>
            </a:r>
            <a:r>
              <a:rPr dirty="0" sz="1400">
                <a:latin typeface="Calibri"/>
                <a:cs typeface="Calibri"/>
              </a:rPr>
              <a:t>662).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Cham: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Springer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International Publishing.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dirty="0" sz="1400">
                <a:latin typeface="Calibri"/>
                <a:cs typeface="Calibri"/>
              </a:rPr>
              <a:t>Saleh,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2022. Extreme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poverty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share of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global population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Africa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2022,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 </a:t>
            </a:r>
            <a:r>
              <a:rPr dirty="0" sz="1400" spc="-20">
                <a:latin typeface="Calibri"/>
                <a:cs typeface="Calibri"/>
              </a:rPr>
              <a:t>country.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Statista. </a:t>
            </a:r>
            <a:r>
              <a:rPr dirty="0" u="sng" sz="14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https://www.statista.com/topics/7928/demographics-</a:t>
            </a:r>
            <a:r>
              <a:rPr dirty="0" u="sng" sz="140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of-</a:t>
            </a:r>
            <a:r>
              <a:rPr dirty="0" sz="1400" spc="-25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8"/>
              </a:rPr>
              <a:t>africa/#dossierKeyfigures</a:t>
            </a:r>
            <a:r>
              <a:rPr dirty="0" sz="1400" spc="-10">
                <a:latin typeface="Calibri"/>
                <a:cs typeface="Calibri"/>
              </a:rPr>
              <a:t>.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Last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accessed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31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October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2022.</a:t>
            </a:r>
            <a:endParaRPr sz="1400">
              <a:latin typeface="Calibri"/>
              <a:cs typeface="Calibri"/>
            </a:endParaRPr>
          </a:p>
          <a:p>
            <a:pPr marL="12700" marR="1218565" indent="-635">
              <a:lnSpc>
                <a:spcPct val="100000"/>
              </a:lnSpc>
              <a:spcBef>
                <a:spcPts val="1680"/>
              </a:spcBef>
            </a:pPr>
            <a:r>
              <a:rPr dirty="0" sz="1400">
                <a:latin typeface="Calibri"/>
                <a:cs typeface="Calibri"/>
              </a:rPr>
              <a:t>Sitelu,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M.N.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(2021).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Effect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Welfare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Reforms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Poverty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Alleviation.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Poverty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(pp.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243-</a:t>
            </a:r>
            <a:r>
              <a:rPr dirty="0" sz="1400">
                <a:latin typeface="Calibri"/>
                <a:cs typeface="Calibri"/>
              </a:rPr>
              <a:t>251).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Cham: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Springer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International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Publishing. Confronting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Poverty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Discussion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Guide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(n.d.)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Why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important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reduce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poverty?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https://markrank.wpengine.com/wp-</a:t>
            </a:r>
            <a:r>
              <a:rPr dirty="0" sz="1400" spc="-1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content/uploads/2017/03/Confronting-Poverty-Module-</a:t>
            </a:r>
            <a:r>
              <a:rPr dirty="0" u="sng" sz="14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"/>
              </a:rPr>
              <a:t>9.pdf/</a:t>
            </a:r>
            <a:r>
              <a:rPr dirty="0" sz="1400" spc="15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Last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accessed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Oct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10,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2022.</a:t>
            </a:r>
            <a:endParaRPr sz="1400">
              <a:latin typeface="Calibri"/>
              <a:cs typeface="Calibri"/>
            </a:endParaRPr>
          </a:p>
          <a:p>
            <a:pPr marL="12700" marR="42545">
              <a:lnSpc>
                <a:spcPct val="100000"/>
              </a:lnSpc>
              <a:spcBef>
                <a:spcPts val="1680"/>
              </a:spcBef>
            </a:pPr>
            <a:r>
              <a:rPr dirty="0" sz="1400">
                <a:latin typeface="Calibri"/>
                <a:cs typeface="Calibri"/>
              </a:rPr>
              <a:t>United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Nations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(2022).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1: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poverty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its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forms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everywhere.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Available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at: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0"/>
              </a:rPr>
              <a:t>https://www.un.org/sustainabledevelopment/poverty/</a:t>
            </a:r>
            <a:r>
              <a:rPr dirty="0" sz="1400" spc="-10">
                <a:latin typeface="Calibri"/>
                <a:cs typeface="Calibri"/>
              </a:rPr>
              <a:t>.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Last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accessed: </a:t>
            </a:r>
            <a:r>
              <a:rPr dirty="0" sz="1400">
                <a:latin typeface="Calibri"/>
                <a:cs typeface="Calibri"/>
              </a:rPr>
              <a:t>07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Oct.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2022.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1400">
                <a:latin typeface="Calibri"/>
                <a:cs typeface="Calibri"/>
              </a:rPr>
              <a:t>United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Nations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(2022).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Sustainable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Development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Goals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Report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2022.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11"/>
              </a:rPr>
              <a:t>https://unstats.un.org/sdgs/report/2022/</a:t>
            </a:r>
            <a:endParaRPr sz="1400">
              <a:latin typeface="Calibri"/>
              <a:cs typeface="Calibri"/>
            </a:endParaRPr>
          </a:p>
          <a:p>
            <a:pPr marL="12700" marR="466725">
              <a:lnSpc>
                <a:spcPct val="100000"/>
              </a:lnSpc>
              <a:spcBef>
                <a:spcPts val="1675"/>
              </a:spcBef>
            </a:pPr>
            <a:r>
              <a:rPr dirty="0" sz="1400">
                <a:latin typeface="Calibri"/>
                <a:cs typeface="Calibri"/>
              </a:rPr>
              <a:t>WHO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(2018)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World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health</a:t>
            </a:r>
            <a:r>
              <a:rPr dirty="0" sz="1400" spc="-10">
                <a:latin typeface="Calibri"/>
                <a:cs typeface="Calibri"/>
              </a:rPr>
              <a:t> statistics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2018: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monitoring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health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SDGs,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sustainable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development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goals.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Geneva: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World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Health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Organization;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2018. </a:t>
            </a:r>
            <a:r>
              <a:rPr dirty="0" sz="1400">
                <a:latin typeface="Calibri"/>
                <a:cs typeface="Calibri"/>
              </a:rPr>
              <a:t>Licence: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CC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BY-</a:t>
            </a:r>
            <a:r>
              <a:rPr dirty="0" sz="1400">
                <a:latin typeface="Calibri"/>
                <a:cs typeface="Calibri"/>
              </a:rPr>
              <a:t>NC-SA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3.0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IGO.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043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60"/>
              <a:t>Referências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411480" marR="5080" indent="-399415">
              <a:lnSpc>
                <a:spcPts val="4320"/>
              </a:lnSpc>
              <a:spcBef>
                <a:spcPts val="640"/>
              </a:spcBef>
            </a:pPr>
            <a:r>
              <a:rPr dirty="0" sz="4000" b="1">
                <a:latin typeface="Calibri"/>
                <a:cs typeface="Calibri"/>
              </a:rPr>
              <a:t>Participe</a:t>
            </a:r>
            <a:r>
              <a:rPr dirty="0" sz="4000" spc="-105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da</a:t>
            </a:r>
            <a:r>
              <a:rPr dirty="0" sz="4000" spc="-140" b="1">
                <a:latin typeface="Calibri"/>
                <a:cs typeface="Calibri"/>
              </a:rPr>
              <a:t> </a:t>
            </a:r>
            <a:r>
              <a:rPr dirty="0" sz="4000" spc="-10" b="1">
                <a:latin typeface="Calibri"/>
                <a:cs typeface="Calibri"/>
              </a:rPr>
              <a:t>avaliação </a:t>
            </a:r>
            <a:r>
              <a:rPr dirty="0" sz="4000" b="1">
                <a:latin typeface="Calibri"/>
                <a:cs typeface="Calibri"/>
              </a:rPr>
              <a:t>do</a:t>
            </a:r>
            <a:r>
              <a:rPr dirty="0" sz="4000" spc="-85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nosso</a:t>
            </a:r>
            <a:r>
              <a:rPr dirty="0" sz="4000" spc="-55" b="1">
                <a:latin typeface="Calibri"/>
                <a:cs typeface="Calibri"/>
              </a:rPr>
              <a:t> </a:t>
            </a:r>
            <a:r>
              <a:rPr dirty="0" sz="4000" spc="-10" b="1">
                <a:latin typeface="Calibri"/>
                <a:cs typeface="Calibri"/>
              </a:rPr>
              <a:t>módulo: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817370" y="1480007"/>
            <a:ext cx="5672455" cy="1229360"/>
          </a:xfrm>
          <a:custGeom>
            <a:avLst/>
            <a:gdLst/>
            <a:ahLst/>
            <a:cxnLst/>
            <a:rect l="l" t="t" r="r" b="b"/>
            <a:pathLst>
              <a:path w="5672455" h="1229360">
                <a:moveTo>
                  <a:pt x="5671870" y="0"/>
                </a:moveTo>
                <a:lnTo>
                  <a:pt x="0" y="0"/>
                </a:lnTo>
                <a:lnTo>
                  <a:pt x="0" y="1228902"/>
                </a:lnTo>
                <a:lnTo>
                  <a:pt x="5671870" y="1228902"/>
                </a:lnTo>
                <a:lnTo>
                  <a:pt x="5671870" y="0"/>
                </a:lnTo>
                <a:close/>
              </a:path>
            </a:pathLst>
          </a:custGeom>
          <a:solidFill>
            <a:srgbClr val="E423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100" b="1">
                <a:solidFill>
                  <a:srgbClr val="FFFFFF"/>
                </a:solidFill>
                <a:latin typeface="Calibri"/>
                <a:cs typeface="Calibri"/>
              </a:rPr>
              <a:t>Obrigada</a:t>
            </a:r>
            <a:r>
              <a:rPr dirty="0" sz="41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100" b="1">
                <a:solidFill>
                  <a:srgbClr val="FFFFFF"/>
                </a:solidFill>
                <a:latin typeface="Calibri"/>
                <a:cs typeface="Calibri"/>
              </a:rPr>
              <a:t>pela</a:t>
            </a:r>
            <a:r>
              <a:rPr dirty="0" sz="41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100" spc="-10" b="1">
                <a:solidFill>
                  <a:srgbClr val="FFFFFF"/>
                </a:solidFill>
                <a:latin typeface="Calibri"/>
                <a:cs typeface="Calibri"/>
              </a:rPr>
              <a:t>atenção!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dirty="0" spc="-110"/>
              <a:t> </a:t>
            </a:r>
            <a:r>
              <a:rPr dirty="0" spc="-40"/>
              <a:t>Definindo</a:t>
            </a:r>
            <a:r>
              <a:rPr dirty="0" spc="-155"/>
              <a:t> </a:t>
            </a:r>
            <a:r>
              <a:rPr dirty="0"/>
              <a:t>o</a:t>
            </a:r>
            <a:r>
              <a:rPr dirty="0" spc="-120"/>
              <a:t> </a:t>
            </a:r>
            <a:r>
              <a:rPr dirty="0"/>
              <a:t>ODS</a:t>
            </a:r>
            <a:r>
              <a:rPr dirty="0" spc="-150"/>
              <a:t> </a:t>
            </a:r>
            <a:r>
              <a:rPr dirty="0" spc="-50"/>
              <a:t>1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15874" y="2417667"/>
            <a:ext cx="4537710" cy="2753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lvl="1" marL="545465" indent="-53213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45465" algn="l"/>
              </a:tabLst>
            </a:pPr>
            <a:r>
              <a:rPr dirty="0" sz="2800" spc="-10">
                <a:latin typeface="Calibri"/>
                <a:cs typeface="Calibri"/>
              </a:rPr>
              <a:t>Importância</a:t>
            </a:r>
            <a:endParaRPr sz="2800">
              <a:latin typeface="Calibri"/>
              <a:cs typeface="Calibri"/>
            </a:endParaRPr>
          </a:p>
          <a:p>
            <a:pPr lvl="1" marL="545465" indent="-532130">
              <a:lnSpc>
                <a:spcPct val="100000"/>
              </a:lnSpc>
              <a:spcBef>
                <a:spcPts val="2675"/>
              </a:spcBef>
              <a:buAutoNum type="arabicPeriod"/>
              <a:tabLst>
                <a:tab pos="545465" algn="l"/>
              </a:tabLst>
            </a:pPr>
            <a:r>
              <a:rPr dirty="0" sz="2800" spc="-10">
                <a:latin typeface="Calibri"/>
                <a:cs typeface="Calibri"/>
              </a:rPr>
              <a:t>Interdependências</a:t>
            </a:r>
            <a:endParaRPr sz="2800">
              <a:latin typeface="Calibri"/>
              <a:cs typeface="Calibri"/>
            </a:endParaRPr>
          </a:p>
          <a:p>
            <a:pPr lvl="1" marL="544830" indent="-532130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544830" algn="l"/>
              </a:tabLst>
            </a:pPr>
            <a:r>
              <a:rPr dirty="0" sz="2800" spc="-10">
                <a:latin typeface="Calibri"/>
                <a:cs typeface="Calibri"/>
              </a:rPr>
              <a:t>Vantagens</a:t>
            </a:r>
            <a:endParaRPr sz="2800">
              <a:latin typeface="Calibri"/>
              <a:cs typeface="Calibri"/>
            </a:endParaRPr>
          </a:p>
          <a:p>
            <a:pPr lvl="1" marL="544830" indent="-532130">
              <a:lnSpc>
                <a:spcPct val="100000"/>
              </a:lnSpc>
              <a:spcBef>
                <a:spcPts val="2675"/>
              </a:spcBef>
              <a:buAutoNum type="arabicPeriod"/>
              <a:tabLst>
                <a:tab pos="544830" algn="l"/>
              </a:tabLst>
            </a:pPr>
            <a:r>
              <a:rPr dirty="0" sz="2800">
                <a:latin typeface="Calibri"/>
                <a:cs typeface="Calibri"/>
              </a:rPr>
              <a:t>Desafios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implementação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5997" y="1984330"/>
            <a:ext cx="787911" cy="217229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2542" y="980710"/>
            <a:ext cx="45859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dirty="0" spc="-100"/>
              <a:t> </a:t>
            </a:r>
            <a:r>
              <a:rPr dirty="0" spc="-40"/>
              <a:t>Definindo</a:t>
            </a:r>
            <a:r>
              <a:rPr dirty="0" spc="-150"/>
              <a:t> </a:t>
            </a:r>
            <a:r>
              <a:rPr dirty="0"/>
              <a:t>o</a:t>
            </a:r>
            <a:r>
              <a:rPr dirty="0" spc="-114"/>
              <a:t> </a:t>
            </a:r>
            <a:r>
              <a:rPr dirty="0"/>
              <a:t>ODS</a:t>
            </a:r>
            <a:r>
              <a:rPr dirty="0" spc="-150"/>
              <a:t> </a:t>
            </a:r>
            <a:r>
              <a:rPr dirty="0" spc="-50"/>
              <a:t>1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752471" y="1996706"/>
            <a:ext cx="9874250" cy="4701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lvl="1" marL="13335" marR="7620" indent="452120">
              <a:lnSpc>
                <a:spcPct val="100000"/>
              </a:lnSpc>
              <a:spcBef>
                <a:spcPts val="105"/>
              </a:spcBef>
              <a:buFont typeface="Calibri"/>
              <a:buAutoNum type="arabicPeriod"/>
              <a:tabLst>
                <a:tab pos="465455" algn="l"/>
              </a:tabLst>
            </a:pP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até</a:t>
            </a:r>
            <a:r>
              <a:rPr dirty="0" sz="2000" spc="49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2030,</a:t>
            </a:r>
            <a:r>
              <a:rPr dirty="0" sz="2000" spc="49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erradicar</a:t>
            </a:r>
            <a:r>
              <a:rPr dirty="0" sz="2000" spc="49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49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pobreza</a:t>
            </a:r>
            <a:r>
              <a:rPr dirty="0" sz="2000" spc="49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extrema</a:t>
            </a:r>
            <a:r>
              <a:rPr dirty="0" sz="2000" spc="49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para</a:t>
            </a:r>
            <a:r>
              <a:rPr dirty="0" sz="2000" spc="2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todas</a:t>
            </a:r>
            <a:r>
              <a:rPr dirty="0" sz="2000" spc="49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as</a:t>
            </a:r>
            <a:r>
              <a:rPr dirty="0" sz="2000" spc="49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pessoas</a:t>
            </a:r>
            <a:r>
              <a:rPr dirty="0" sz="2000" spc="2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em</a:t>
            </a:r>
            <a:r>
              <a:rPr dirty="0" sz="2000" spc="2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todos</a:t>
            </a:r>
            <a:r>
              <a:rPr dirty="0" sz="2000" spc="49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os</a:t>
            </a:r>
            <a:r>
              <a:rPr dirty="0" sz="2000" spc="49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lugares, atualmente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 medida</a:t>
            </a:r>
            <a:r>
              <a:rPr dirty="0" sz="2000" spc="-2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como</a:t>
            </a:r>
            <a:r>
              <a:rPr dirty="0" sz="2000" spc="-4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pessoas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vivendo</a:t>
            </a:r>
            <a:r>
              <a:rPr dirty="0" sz="2000" spc="-3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com</a:t>
            </a:r>
            <a:r>
              <a:rPr dirty="0" sz="2000" spc="-3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menos</a:t>
            </a:r>
            <a:r>
              <a:rPr dirty="0" sz="2000" spc="-3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de</a:t>
            </a:r>
            <a:r>
              <a:rPr dirty="0" sz="2000" spc="-2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US$</a:t>
            </a:r>
            <a:r>
              <a:rPr dirty="0" sz="2000" spc="-4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1,25</a:t>
            </a:r>
            <a:r>
              <a:rPr dirty="0" sz="2000" spc="-5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por</a:t>
            </a:r>
            <a:r>
              <a:rPr dirty="0" sz="2000" spc="-3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dia</a:t>
            </a:r>
            <a:r>
              <a:rPr dirty="0" sz="2000" spc="-3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(US$</a:t>
            </a:r>
            <a:r>
              <a:rPr dirty="0" sz="20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2,15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por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0000"/>
                </a:solidFill>
                <a:latin typeface="Calibri"/>
                <a:cs typeface="Calibri"/>
              </a:rPr>
              <a:t>dia)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125"/>
              </a:spcBef>
              <a:buClr>
                <a:srgbClr val="090909"/>
              </a:buClr>
              <a:buFont typeface="Calibri"/>
              <a:buAutoNum type="arabicPeriod"/>
            </a:pPr>
            <a:endParaRPr sz="2000">
              <a:latin typeface="Calibri"/>
              <a:cs typeface="Calibri"/>
            </a:endParaRPr>
          </a:p>
          <a:p>
            <a:pPr algn="just" lvl="1" marL="13335" marR="5080" indent="397510">
              <a:lnSpc>
                <a:spcPct val="100000"/>
              </a:lnSpc>
              <a:buFont typeface="Calibri"/>
              <a:buAutoNum type="arabicPeriod"/>
              <a:tabLst>
                <a:tab pos="410845" algn="l"/>
              </a:tabLst>
            </a:pP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até</a:t>
            </a:r>
            <a:r>
              <a:rPr dirty="0" sz="2000" spc="7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2030,</a:t>
            </a:r>
            <a:r>
              <a:rPr dirty="0" sz="2000" spc="7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reduzir</a:t>
            </a:r>
            <a:r>
              <a:rPr dirty="0" sz="2000" spc="7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pelo</a:t>
            </a:r>
            <a:r>
              <a:rPr dirty="0" sz="2000" spc="5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menos</a:t>
            </a:r>
            <a:r>
              <a:rPr dirty="0" sz="2000" spc="7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à</a:t>
            </a:r>
            <a:r>
              <a:rPr dirty="0" sz="2000" spc="6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metade</a:t>
            </a:r>
            <a:r>
              <a:rPr dirty="0" sz="2000" spc="7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7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proporção</a:t>
            </a:r>
            <a:r>
              <a:rPr dirty="0" sz="2000" spc="6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de</a:t>
            </a:r>
            <a:r>
              <a:rPr dirty="0" sz="2000" spc="7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homens,</a:t>
            </a:r>
            <a:r>
              <a:rPr dirty="0" sz="2000" spc="6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mulheres</a:t>
            </a:r>
            <a:r>
              <a:rPr dirty="0" sz="2000" spc="8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6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crianças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,</a:t>
            </a:r>
            <a:r>
              <a:rPr dirty="0" sz="2000" spc="7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90909"/>
                </a:solidFill>
                <a:latin typeface="Calibri"/>
                <a:cs typeface="Calibri"/>
              </a:rPr>
              <a:t>de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todas</a:t>
            </a:r>
            <a:r>
              <a:rPr dirty="0" sz="2000" spc="4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as</a:t>
            </a:r>
            <a:r>
              <a:rPr dirty="0" sz="2000" spc="434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idades,</a:t>
            </a:r>
            <a:r>
              <a:rPr dirty="0" sz="2000" spc="43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que</a:t>
            </a:r>
            <a:r>
              <a:rPr dirty="0" sz="2000" spc="4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vivem</a:t>
            </a:r>
            <a:r>
              <a:rPr dirty="0" sz="2000" spc="434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na</a:t>
            </a:r>
            <a:r>
              <a:rPr dirty="0" sz="2000" spc="4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pobreza,</a:t>
            </a:r>
            <a:r>
              <a:rPr dirty="0" sz="2000" spc="434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em</a:t>
            </a:r>
            <a:r>
              <a:rPr dirty="0" sz="2000" spc="42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todas</a:t>
            </a:r>
            <a:r>
              <a:rPr dirty="0" sz="2000" spc="4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as</a:t>
            </a:r>
            <a:r>
              <a:rPr dirty="0" sz="2000" spc="434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suas</a:t>
            </a:r>
            <a:r>
              <a:rPr dirty="0" sz="2000" spc="4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dimensões,</a:t>
            </a:r>
            <a:r>
              <a:rPr dirty="0" sz="2000" spc="434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</a:t>
            </a:r>
            <a:r>
              <a:rPr dirty="0" sz="2000" spc="4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acordo</a:t>
            </a:r>
            <a:r>
              <a:rPr dirty="0" sz="2000" spc="41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com</a:t>
            </a:r>
            <a:r>
              <a:rPr dirty="0" sz="2000" spc="4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90909"/>
                </a:solidFill>
                <a:latin typeface="Calibri"/>
                <a:cs typeface="Calibri"/>
              </a:rPr>
              <a:t>as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definições</a:t>
            </a:r>
            <a:r>
              <a:rPr dirty="0" sz="2000" spc="-11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nacionais</a:t>
            </a:r>
            <a:endParaRPr sz="2000">
              <a:latin typeface="Calibri"/>
              <a:cs typeface="Calibri"/>
            </a:endParaRPr>
          </a:p>
          <a:p>
            <a:pPr algn="just" lvl="1" marL="12700" marR="6985" indent="398780">
              <a:lnSpc>
                <a:spcPct val="100000"/>
              </a:lnSpc>
              <a:spcBef>
                <a:spcPts val="2010"/>
              </a:spcBef>
              <a:buAutoNum type="arabicPeriod"/>
              <a:tabLst>
                <a:tab pos="411480" algn="l"/>
              </a:tabLst>
            </a:pPr>
            <a:r>
              <a:rPr dirty="0" sz="2000" spc="-10" b="1">
                <a:solidFill>
                  <a:srgbClr val="090909"/>
                </a:solidFill>
                <a:latin typeface="Calibri"/>
                <a:cs typeface="Calibri"/>
              </a:rPr>
              <a:t>implementar,</a:t>
            </a:r>
            <a:r>
              <a:rPr dirty="0" sz="2000" spc="8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em</a:t>
            </a:r>
            <a:r>
              <a:rPr dirty="0" sz="2000" spc="8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nível</a:t>
            </a:r>
            <a:r>
              <a:rPr dirty="0" sz="2000" spc="7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nacional,</a:t>
            </a:r>
            <a:r>
              <a:rPr dirty="0" sz="2000" spc="7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medidas</a:t>
            </a:r>
            <a:r>
              <a:rPr dirty="0" sz="2000" spc="9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7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sistemas</a:t>
            </a:r>
            <a:r>
              <a:rPr dirty="0" sz="2000" spc="7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de</a:t>
            </a:r>
            <a:r>
              <a:rPr dirty="0" sz="2000" spc="7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proteção</a:t>
            </a:r>
            <a:r>
              <a:rPr dirty="0" sz="2000" spc="7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social</a:t>
            </a:r>
            <a:r>
              <a:rPr dirty="0" sz="2000" spc="7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adequa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dos,</a:t>
            </a:r>
            <a:r>
              <a:rPr dirty="0" sz="2000" spc="8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90909"/>
                </a:solidFill>
                <a:latin typeface="Calibri"/>
                <a:cs typeface="Calibri"/>
              </a:rPr>
              <a:t>para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todos,</a:t>
            </a:r>
            <a:r>
              <a:rPr dirty="0" sz="2000" spc="-4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incluindo</a:t>
            </a:r>
            <a:r>
              <a:rPr dirty="0" sz="2000" spc="-5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pisos,</a:t>
            </a:r>
            <a:r>
              <a:rPr dirty="0" sz="2000" spc="-3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até</a:t>
            </a:r>
            <a:r>
              <a:rPr dirty="0" sz="2000" spc="-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2030</a:t>
            </a:r>
            <a:r>
              <a:rPr dirty="0" sz="2000" spc="-6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atingir</a:t>
            </a:r>
            <a:r>
              <a:rPr dirty="0" sz="2000" spc="-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cobertura</a:t>
            </a:r>
            <a:r>
              <a:rPr dirty="0" sz="2000" spc="-4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substancial</a:t>
            </a:r>
            <a:r>
              <a:rPr dirty="0" sz="2000" spc="-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dos</a:t>
            </a:r>
            <a:r>
              <a:rPr dirty="0" sz="2000" spc="-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pobres</a:t>
            </a:r>
            <a:r>
              <a:rPr dirty="0" sz="2000" spc="-5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vulneráveis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385"/>
              </a:spcBef>
              <a:buClr>
                <a:srgbClr val="090909"/>
              </a:buClr>
              <a:buFont typeface="Calibri"/>
              <a:buAutoNum type="arabicPeriod"/>
            </a:pPr>
            <a:endParaRPr sz="2000">
              <a:latin typeface="Calibri"/>
              <a:cs typeface="Calibri"/>
            </a:endParaRPr>
          </a:p>
          <a:p>
            <a:pPr algn="just" lvl="1" marL="12700" marR="5715" indent="468630">
              <a:lnSpc>
                <a:spcPct val="100000"/>
              </a:lnSpc>
              <a:spcBef>
                <a:spcPts val="5"/>
              </a:spcBef>
              <a:buFont typeface="Calibri"/>
              <a:buAutoNum type="arabicPeriod"/>
              <a:tabLst>
                <a:tab pos="481330" algn="l"/>
              </a:tabLst>
            </a:pP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até</a:t>
            </a:r>
            <a:r>
              <a:rPr dirty="0" sz="2000" spc="8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2030,</a:t>
            </a:r>
            <a:r>
              <a:rPr dirty="0" sz="2000" spc="8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garantir</a:t>
            </a:r>
            <a:r>
              <a:rPr dirty="0" sz="2000" spc="8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que</a:t>
            </a:r>
            <a:r>
              <a:rPr dirty="0" sz="2000" spc="8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todos</a:t>
            </a:r>
            <a:r>
              <a:rPr dirty="0" sz="2000" spc="8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os</a:t>
            </a:r>
            <a:r>
              <a:rPr dirty="0" sz="2000" spc="8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homens</a:t>
            </a:r>
            <a:r>
              <a:rPr dirty="0" sz="2000" spc="8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8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mulheres,</a:t>
            </a:r>
            <a:r>
              <a:rPr dirty="0" sz="2000" spc="8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particularmente</a:t>
            </a:r>
            <a:r>
              <a:rPr dirty="0" sz="2000" spc="8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os</a:t>
            </a:r>
            <a:r>
              <a:rPr dirty="0" sz="2000" spc="8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pobres</a:t>
            </a:r>
            <a:r>
              <a:rPr dirty="0" sz="2000" spc="8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 spc="-50">
                <a:solidFill>
                  <a:srgbClr val="090909"/>
                </a:solidFill>
                <a:latin typeface="Calibri"/>
                <a:cs typeface="Calibri"/>
              </a:rPr>
              <a:t>e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vulneráveis,</a:t>
            </a:r>
            <a:r>
              <a:rPr dirty="0" sz="2000" spc="18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tenham</a:t>
            </a:r>
            <a:r>
              <a:rPr dirty="0" sz="2000" spc="16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direitos</a:t>
            </a:r>
            <a:r>
              <a:rPr dirty="0" sz="2000" spc="16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iguais</a:t>
            </a:r>
            <a:r>
              <a:rPr dirty="0" sz="2000" spc="18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aos</a:t>
            </a:r>
            <a:r>
              <a:rPr dirty="0" sz="2000" spc="17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recursos</a:t>
            </a:r>
            <a:r>
              <a:rPr dirty="0" sz="2000" spc="17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econômicos,</a:t>
            </a:r>
            <a:r>
              <a:rPr dirty="0" sz="2000" spc="17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bem</a:t>
            </a:r>
            <a:r>
              <a:rPr dirty="0" sz="2000" spc="17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como</a:t>
            </a:r>
            <a:r>
              <a:rPr dirty="0" sz="2000" spc="16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o</a:t>
            </a:r>
            <a:r>
              <a:rPr dirty="0" sz="2000" spc="18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acesso</a:t>
            </a:r>
            <a:r>
              <a:rPr dirty="0" sz="2000" spc="17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17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serviços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básicos,</a:t>
            </a:r>
            <a:r>
              <a:rPr dirty="0" sz="2000" spc="3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propriedade</a:t>
            </a:r>
            <a:r>
              <a:rPr dirty="0" sz="2000" spc="3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3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controle</a:t>
            </a:r>
            <a:r>
              <a:rPr dirty="0" sz="2000" spc="3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sobre</a:t>
            </a:r>
            <a:r>
              <a:rPr dirty="0" sz="2000" spc="3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3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terra</a:t>
            </a:r>
            <a:r>
              <a:rPr dirty="0" sz="2000" spc="3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30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outras</a:t>
            </a:r>
            <a:r>
              <a:rPr dirty="0" sz="2000" spc="3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formas</a:t>
            </a:r>
            <a:r>
              <a:rPr dirty="0" sz="2000" spc="2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</a:t>
            </a:r>
            <a:r>
              <a:rPr dirty="0" sz="2000" spc="2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propriedade,</a:t>
            </a:r>
            <a:r>
              <a:rPr dirty="0" sz="2000" spc="35">
                <a:solidFill>
                  <a:srgbClr val="090909"/>
                </a:solidFill>
                <a:latin typeface="Calibri"/>
                <a:cs typeface="Calibri"/>
              </a:rPr>
              <a:t> 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herança, recursos</a:t>
            </a:r>
            <a:r>
              <a:rPr dirty="0" sz="2000" spc="-6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naturais,</a:t>
            </a:r>
            <a:r>
              <a:rPr dirty="0" sz="2000" spc="-6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novas</a:t>
            </a:r>
            <a:r>
              <a:rPr dirty="0" sz="2000" spc="-8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tecnologias</a:t>
            </a:r>
            <a:r>
              <a:rPr dirty="0" sz="2000" spc="-7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apropriadas</a:t>
            </a:r>
            <a:r>
              <a:rPr dirty="0" sz="2000" spc="-7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-7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serviços</a:t>
            </a:r>
            <a:r>
              <a:rPr dirty="0" sz="2000" spc="-7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financeiros,</a:t>
            </a:r>
            <a:r>
              <a:rPr dirty="0" sz="2000" spc="-6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incluindo</a:t>
            </a:r>
            <a:r>
              <a:rPr dirty="0" sz="2000" spc="-8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microfinanças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3336" y="4338370"/>
            <a:ext cx="785829" cy="217544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261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b="1" i="1">
                <a:latin typeface="Arial"/>
                <a:cs typeface="Arial"/>
              </a:rPr>
              <a:t>Notas</a:t>
            </a:r>
            <a:r>
              <a:rPr dirty="0" sz="800" spc="-20" b="1" i="1">
                <a:latin typeface="Arial"/>
                <a:cs typeface="Arial"/>
              </a:rPr>
              <a:t> </a:t>
            </a:r>
            <a:r>
              <a:rPr dirty="0" sz="800" b="1" i="1">
                <a:latin typeface="Arial"/>
                <a:cs typeface="Arial"/>
              </a:rPr>
              <a:t>do</a:t>
            </a:r>
            <a:r>
              <a:rPr dirty="0" sz="800" spc="-20" b="1" i="1">
                <a:latin typeface="Arial"/>
                <a:cs typeface="Arial"/>
              </a:rPr>
              <a:t> </a:t>
            </a:r>
            <a:r>
              <a:rPr dirty="0" sz="800" spc="-10" b="1" i="1">
                <a:latin typeface="Arial"/>
                <a:cs typeface="Arial"/>
              </a:rPr>
              <a:t>Presenter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2025-05-</a:t>
            </a:r>
            <a:r>
              <a:rPr dirty="0" sz="800" i="1">
                <a:latin typeface="Arial"/>
                <a:cs typeface="Arial"/>
              </a:rPr>
              <a:t>05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15:55:49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</a:pPr>
            <a:r>
              <a:rPr dirty="0" sz="1000" spc="-50">
                <a:latin typeface="Arial MT"/>
                <a:cs typeface="Arial MT"/>
              </a:rPr>
              <a:t> 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2388" y="5282091"/>
            <a:ext cx="729068" cy="88639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709684" y="1982540"/>
            <a:ext cx="9411335" cy="41249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1.5</a:t>
            </a:r>
            <a:r>
              <a:rPr dirty="0" sz="2000" spc="1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até</a:t>
            </a:r>
            <a:r>
              <a:rPr dirty="0" sz="2000" spc="2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2030,</a:t>
            </a:r>
            <a:r>
              <a:rPr dirty="0" sz="2000" spc="1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construir</a:t>
            </a:r>
            <a:r>
              <a:rPr dirty="0" sz="2000" spc="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1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resiliência dos</a:t>
            </a:r>
            <a:r>
              <a:rPr dirty="0" sz="2000" spc="1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pobres</a:t>
            </a:r>
            <a:r>
              <a:rPr dirty="0" sz="2000" spc="2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2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daqueles</a:t>
            </a:r>
            <a:r>
              <a:rPr dirty="0" sz="2000" spc="1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em</a:t>
            </a:r>
            <a:r>
              <a:rPr dirty="0" sz="2000" spc="1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situação</a:t>
            </a:r>
            <a:r>
              <a:rPr dirty="0" sz="2000" spc="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de</a:t>
            </a:r>
            <a:r>
              <a:rPr dirty="0" sz="2000" spc="2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90909"/>
                </a:solidFill>
                <a:latin typeface="Calibri"/>
                <a:cs typeface="Calibri"/>
              </a:rPr>
              <a:t>vulnerabilidad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e,</a:t>
            </a:r>
            <a:r>
              <a:rPr dirty="0" sz="2000" spc="229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2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reduzir</a:t>
            </a:r>
            <a:r>
              <a:rPr dirty="0" sz="2000" spc="229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22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exposição</a:t>
            </a:r>
            <a:r>
              <a:rPr dirty="0" sz="2000" spc="2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2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vulnerabilidade</a:t>
            </a:r>
            <a:r>
              <a:rPr dirty="0" sz="2000" spc="2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destes</a:t>
            </a:r>
            <a:r>
              <a:rPr dirty="0" sz="2000" spc="2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2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eventos</a:t>
            </a:r>
            <a:r>
              <a:rPr dirty="0" sz="2000" spc="229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extremos</a:t>
            </a:r>
            <a:r>
              <a:rPr dirty="0" sz="2000" spc="2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relacionados</a:t>
            </a:r>
            <a:r>
              <a:rPr dirty="0" sz="2000" spc="22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90909"/>
                </a:solidFill>
                <a:latin typeface="Calibri"/>
                <a:cs typeface="Calibri"/>
              </a:rPr>
              <a:t>com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o</a:t>
            </a:r>
            <a:r>
              <a:rPr dirty="0" sz="2000" spc="-5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clima</a:t>
            </a:r>
            <a:r>
              <a:rPr dirty="0" sz="2000" spc="-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outros</a:t>
            </a:r>
            <a:r>
              <a:rPr dirty="0" sz="2000" spc="-6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choques</a:t>
            </a:r>
            <a:r>
              <a:rPr dirty="0" sz="2000" spc="-5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-5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desastres</a:t>
            </a:r>
            <a:r>
              <a:rPr dirty="0" sz="2000" spc="-1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econômicos,</a:t>
            </a:r>
            <a:r>
              <a:rPr dirty="0" sz="2000" spc="-6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sociais</a:t>
            </a:r>
            <a:r>
              <a:rPr dirty="0" sz="2000" spc="-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-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ambientais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2000">
              <a:latin typeface="Calibri"/>
              <a:cs typeface="Calibri"/>
            </a:endParaRPr>
          </a:p>
          <a:p>
            <a:pPr algn="just" lvl="1" marL="12700" marR="5080" indent="384175">
              <a:lnSpc>
                <a:spcPct val="100000"/>
              </a:lnSpc>
              <a:spcBef>
                <a:spcPts val="5"/>
              </a:spcBef>
              <a:buFont typeface="Calibri"/>
              <a:buAutoNum type="alphaLcPeriod"/>
              <a:tabLst>
                <a:tab pos="396875" algn="l"/>
              </a:tabLst>
            </a:pP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garantir</a:t>
            </a:r>
            <a:r>
              <a:rPr dirty="0" sz="2000" spc="-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uma</a:t>
            </a:r>
            <a:r>
              <a:rPr dirty="0" sz="2000" spc="-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mobilização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significativa</a:t>
            </a:r>
            <a:r>
              <a:rPr dirty="0" sz="2000" spc="-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</a:t>
            </a:r>
            <a:r>
              <a:rPr dirty="0" sz="2000" spc="-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recursos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partir de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uma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variedade</a:t>
            </a:r>
            <a:r>
              <a:rPr dirty="0" sz="2000" spc="-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</a:t>
            </a:r>
            <a:r>
              <a:rPr dirty="0" sz="2000" spc="-1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fontes,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inclusive</a:t>
            </a:r>
            <a:r>
              <a:rPr dirty="0" sz="2000" spc="6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por</a:t>
            </a:r>
            <a:r>
              <a:rPr dirty="0" sz="2000" spc="5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meio</a:t>
            </a:r>
            <a:r>
              <a:rPr dirty="0" sz="2000" spc="6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do</a:t>
            </a:r>
            <a:r>
              <a:rPr dirty="0" sz="2000" spc="6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reforço</a:t>
            </a:r>
            <a:r>
              <a:rPr dirty="0" sz="2000" spc="6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da</a:t>
            </a:r>
            <a:r>
              <a:rPr dirty="0" sz="2000" spc="5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cooperação</a:t>
            </a:r>
            <a:r>
              <a:rPr dirty="0" sz="2000" spc="7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para</a:t>
            </a:r>
            <a:r>
              <a:rPr dirty="0" sz="2000" spc="6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o</a:t>
            </a:r>
            <a:r>
              <a:rPr dirty="0" sz="2000" spc="6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desenvolvimento,</a:t>
            </a:r>
            <a:r>
              <a:rPr dirty="0" sz="2000" spc="5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para</a:t>
            </a:r>
            <a:r>
              <a:rPr dirty="0" sz="2000" spc="5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proporcionar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meios</a:t>
            </a:r>
            <a:r>
              <a:rPr dirty="0" sz="2000" spc="10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adequados</a:t>
            </a:r>
            <a:r>
              <a:rPr dirty="0" sz="2000" spc="10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9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previsíveis</a:t>
            </a:r>
            <a:r>
              <a:rPr dirty="0" sz="2000" spc="10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para</a:t>
            </a:r>
            <a:r>
              <a:rPr dirty="0" sz="2000" spc="11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que</a:t>
            </a:r>
            <a:r>
              <a:rPr dirty="0" sz="2000" spc="9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os</a:t>
            </a:r>
            <a:r>
              <a:rPr dirty="0" sz="2000" spc="10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países</a:t>
            </a:r>
            <a:r>
              <a:rPr dirty="0" sz="2000" spc="10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em</a:t>
            </a:r>
            <a:r>
              <a:rPr dirty="0" sz="2000" spc="10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desenvolvimento,</a:t>
            </a:r>
            <a:r>
              <a:rPr dirty="0" sz="2000" spc="10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em</a:t>
            </a:r>
            <a:r>
              <a:rPr dirty="0" sz="2000" spc="10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particular</a:t>
            </a:r>
            <a:r>
              <a:rPr dirty="0" sz="2000" spc="10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90909"/>
                </a:solidFill>
                <a:latin typeface="Calibri"/>
                <a:cs typeface="Calibri"/>
              </a:rPr>
              <a:t>os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países</a:t>
            </a:r>
            <a:r>
              <a:rPr dirty="0" sz="2000" spc="-2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menos</a:t>
            </a:r>
            <a:r>
              <a:rPr dirty="0" sz="2000" spc="-2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desenvolvidos</a:t>
            </a:r>
            <a:r>
              <a:rPr dirty="0" sz="2000" spc="-2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(LCDs)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,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implementem</a:t>
            </a:r>
            <a:r>
              <a:rPr dirty="0" sz="2000" spc="-2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programas e</a:t>
            </a:r>
            <a:r>
              <a:rPr dirty="0" sz="2000" spc="-1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políticas</a:t>
            </a:r>
            <a:r>
              <a:rPr dirty="0" sz="2000" spc="-1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para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acabar</a:t>
            </a:r>
            <a:r>
              <a:rPr dirty="0" sz="2000" spc="-1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90909"/>
                </a:solidFill>
                <a:latin typeface="Calibri"/>
                <a:cs typeface="Calibri"/>
              </a:rPr>
              <a:t>com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pobreza</a:t>
            </a:r>
            <a:r>
              <a:rPr dirty="0" sz="2000" spc="-5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em</a:t>
            </a:r>
            <a:r>
              <a:rPr dirty="0" sz="2000" spc="-4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todas</a:t>
            </a:r>
            <a:r>
              <a:rPr dirty="0" sz="2000" spc="-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as</a:t>
            </a:r>
            <a:r>
              <a:rPr dirty="0" sz="2000" spc="-4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suas</a:t>
            </a:r>
            <a:r>
              <a:rPr dirty="0" sz="2000" spc="-2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dimensões</a:t>
            </a:r>
            <a:endParaRPr sz="2000">
              <a:latin typeface="Calibri"/>
              <a:cs typeface="Calibri"/>
            </a:endParaRPr>
          </a:p>
          <a:p>
            <a:pPr algn="just" lvl="1" marL="12700" marR="8255" indent="403860">
              <a:lnSpc>
                <a:spcPct val="100000"/>
              </a:lnSpc>
              <a:spcBef>
                <a:spcPts val="2300"/>
              </a:spcBef>
              <a:buAutoNum type="alphaLcPeriod"/>
              <a:tabLst>
                <a:tab pos="416559" algn="l"/>
              </a:tabLst>
            </a:pP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criar</a:t>
            </a:r>
            <a:r>
              <a:rPr dirty="0" sz="2000" spc="5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marcos</a:t>
            </a:r>
            <a:r>
              <a:rPr dirty="0" sz="2000" spc="6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políticos</a:t>
            </a:r>
            <a:r>
              <a:rPr dirty="0" sz="2000" spc="5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sólidos,</a:t>
            </a:r>
            <a:r>
              <a:rPr dirty="0" sz="2000" spc="6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em</a:t>
            </a:r>
            <a:r>
              <a:rPr dirty="0" sz="2000" spc="6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níveis</a:t>
            </a:r>
            <a:r>
              <a:rPr dirty="0" sz="2000" spc="6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nacional,</a:t>
            </a:r>
            <a:r>
              <a:rPr dirty="0" sz="2000" spc="5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regional</a:t>
            </a:r>
            <a:r>
              <a:rPr dirty="0" sz="2000" spc="4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60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90909"/>
                </a:solidFill>
                <a:latin typeface="Calibri"/>
                <a:cs typeface="Calibri"/>
              </a:rPr>
              <a:t>internacional,</a:t>
            </a:r>
            <a:r>
              <a:rPr dirty="0" sz="2000" spc="45" b="1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com</a:t>
            </a:r>
            <a:r>
              <a:rPr dirty="0" sz="2000" spc="5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90909"/>
                </a:solidFill>
                <a:latin typeface="Calibri"/>
                <a:cs typeface="Calibri"/>
              </a:rPr>
              <a:t>base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em</a:t>
            </a:r>
            <a:r>
              <a:rPr dirty="0" sz="2000" spc="14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estratégias</a:t>
            </a:r>
            <a:r>
              <a:rPr dirty="0" sz="2000" spc="15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</a:t>
            </a:r>
            <a:r>
              <a:rPr dirty="0" sz="2000" spc="1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desenvolvimento</a:t>
            </a:r>
            <a:r>
              <a:rPr dirty="0" sz="2000" spc="1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1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favor</a:t>
            </a:r>
            <a:r>
              <a:rPr dirty="0" sz="2000" spc="15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dos</a:t>
            </a:r>
            <a:r>
              <a:rPr dirty="0" sz="2000" spc="14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pobres</a:t>
            </a:r>
            <a:r>
              <a:rPr dirty="0" sz="2000" spc="1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e</a:t>
            </a:r>
            <a:r>
              <a:rPr dirty="0" sz="2000" spc="1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sensíveis</a:t>
            </a:r>
            <a:r>
              <a:rPr dirty="0" sz="2000" spc="14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</a:t>
            </a:r>
            <a:r>
              <a:rPr dirty="0" sz="2000" spc="1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gênero,</a:t>
            </a:r>
            <a:r>
              <a:rPr dirty="0" sz="2000" spc="15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para</a:t>
            </a:r>
            <a:r>
              <a:rPr dirty="0" sz="2000" spc="15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apoiar investimentos</a:t>
            </a:r>
            <a:r>
              <a:rPr dirty="0" sz="2000" spc="-1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acelerados</a:t>
            </a:r>
            <a:r>
              <a:rPr dirty="0" sz="2000" spc="-3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nas</a:t>
            </a:r>
            <a:r>
              <a:rPr dirty="0" sz="2000" spc="-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ações</a:t>
            </a:r>
            <a:r>
              <a:rPr dirty="0" sz="2000" spc="-5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de</a:t>
            </a:r>
            <a:r>
              <a:rPr dirty="0" sz="2000" spc="-4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erradicação</a:t>
            </a:r>
            <a:r>
              <a:rPr dirty="0" sz="2000" spc="-50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90909"/>
                </a:solidFill>
                <a:latin typeface="Calibri"/>
                <a:cs typeface="Calibri"/>
              </a:rPr>
              <a:t>da</a:t>
            </a:r>
            <a:r>
              <a:rPr dirty="0" sz="2000" spc="-55">
                <a:solidFill>
                  <a:srgbClr val="090909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90909"/>
                </a:solidFill>
                <a:latin typeface="Calibri"/>
                <a:cs typeface="Calibri"/>
              </a:rPr>
              <a:t>pobreza.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036" y="3443598"/>
            <a:ext cx="812124" cy="9694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6290" y="1992579"/>
            <a:ext cx="762406" cy="97492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2542" y="980710"/>
            <a:ext cx="45859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dirty="0" spc="-100"/>
              <a:t> </a:t>
            </a:r>
            <a:r>
              <a:rPr dirty="0" spc="-40"/>
              <a:t>Definindo</a:t>
            </a:r>
            <a:r>
              <a:rPr dirty="0" spc="-150"/>
              <a:t> </a:t>
            </a:r>
            <a:r>
              <a:rPr dirty="0"/>
              <a:t>o</a:t>
            </a:r>
            <a:r>
              <a:rPr dirty="0" spc="-114"/>
              <a:t> </a:t>
            </a:r>
            <a:r>
              <a:rPr dirty="0"/>
              <a:t>ODS</a:t>
            </a:r>
            <a:r>
              <a:rPr dirty="0" spc="-150"/>
              <a:t> </a:t>
            </a:r>
            <a:r>
              <a:rPr dirty="0" spc="-50"/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1746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5"/>
              </a:spcBef>
            </a:pPr>
            <a:r>
              <a:rPr dirty="0"/>
              <a:t>2.1</a:t>
            </a:r>
            <a:r>
              <a:rPr dirty="0" spc="-160"/>
              <a:t> </a:t>
            </a:r>
            <a:r>
              <a:rPr dirty="0" spc="-45"/>
              <a:t>Importância</a:t>
            </a:r>
            <a:r>
              <a:rPr dirty="0" spc="-160"/>
              <a:t> </a:t>
            </a:r>
            <a:r>
              <a:rPr dirty="0"/>
              <a:t>do</a:t>
            </a:r>
            <a:r>
              <a:rPr dirty="0" spc="-160"/>
              <a:t> </a:t>
            </a:r>
            <a:r>
              <a:rPr dirty="0"/>
              <a:t>ODS</a:t>
            </a:r>
            <a:r>
              <a:rPr dirty="0" spc="-165"/>
              <a:t> </a:t>
            </a:r>
            <a:r>
              <a:rPr dirty="0" spc="-50"/>
              <a:t>1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95170" y="2344044"/>
          <a:ext cx="10701655" cy="4201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2390"/>
                <a:gridCol w="2737485"/>
                <a:gridCol w="3992245"/>
              </a:tblGrid>
              <a:tr h="482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Pobreza</a:t>
                      </a:r>
                      <a:r>
                        <a:rPr dirty="0" sz="20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20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extrema</a:t>
                      </a:r>
                      <a:r>
                        <a:rPr dirty="0" sz="20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pobreza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2C2C">
                        <a:alpha val="8313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Proteção</a:t>
                      </a:r>
                      <a:r>
                        <a:rPr dirty="0" sz="2000" spc="-1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Social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2C2C">
                        <a:alpha val="8313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Resiliência</a:t>
                      </a:r>
                      <a:r>
                        <a:rPr dirty="0" sz="20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20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desastres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2C2C">
                        <a:alpha val="83135"/>
                      </a:srgbClr>
                    </a:solidFill>
                  </a:tcPr>
                </a:tc>
              </a:tr>
              <a:tr h="3718560">
                <a:tc>
                  <a:txBody>
                    <a:bodyPr/>
                    <a:lstStyle/>
                    <a:p>
                      <a:pPr algn="just" marL="90805" marR="82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u="sng" sz="14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Pobreza:</a:t>
                      </a:r>
                      <a:r>
                        <a:rPr dirty="0" sz="1400" spc="2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Falta</a:t>
                      </a:r>
                      <a:r>
                        <a:rPr dirty="0" sz="140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2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serviços</a:t>
                      </a:r>
                      <a:r>
                        <a:rPr dirty="0" sz="1400" spc="2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básicos</a:t>
                      </a:r>
                      <a:r>
                        <a:rPr dirty="0" sz="1400" spc="2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como</a:t>
                      </a:r>
                      <a:r>
                        <a:rPr dirty="0" sz="140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água</a:t>
                      </a:r>
                      <a:r>
                        <a:rPr dirty="0" sz="140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e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saneamento,</a:t>
                      </a:r>
                      <a:r>
                        <a:rPr dirty="0" sz="14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segurança</a:t>
                      </a:r>
                      <a:r>
                        <a:rPr dirty="0" sz="14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alimentar;</a:t>
                      </a:r>
                      <a:r>
                        <a:rPr dirty="0" sz="140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saúde</a:t>
                      </a:r>
                      <a:r>
                        <a:rPr dirty="0" sz="14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bem-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estar;</a:t>
                      </a:r>
                      <a:r>
                        <a:rPr dirty="0" sz="140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energia</a:t>
                      </a:r>
                      <a:r>
                        <a:rPr dirty="0" sz="14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eletricidade;</a:t>
                      </a:r>
                      <a:r>
                        <a:rPr dirty="0" sz="140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moradia</a:t>
                      </a:r>
                      <a:r>
                        <a:rPr dirty="0" sz="14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educação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3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qualidade.</a:t>
                      </a:r>
                      <a:r>
                        <a:rPr dirty="0" sz="1400" spc="3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Diz</a:t>
                      </a:r>
                      <a:r>
                        <a:rPr dirty="0" sz="1400" spc="3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respeito</a:t>
                      </a:r>
                      <a:r>
                        <a:rPr dirty="0" sz="1400" spc="3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à</a:t>
                      </a:r>
                      <a:r>
                        <a:rPr dirty="0" sz="1400" spc="3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capacidade</a:t>
                      </a:r>
                      <a:r>
                        <a:rPr dirty="0" sz="1400" spc="3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um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indivíduo</a:t>
                      </a:r>
                      <a:r>
                        <a:rPr dirty="0" sz="1400" spc="9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conseguir</a:t>
                      </a:r>
                      <a:r>
                        <a:rPr dirty="0" sz="1400" spc="10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spc="9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manter</a:t>
                      </a:r>
                      <a:r>
                        <a:rPr dirty="0" sz="1400" spc="4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9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</a:t>
                      </a:r>
                      <a:r>
                        <a:rPr dirty="0" sz="1400" spc="4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sustentar,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fornecendo</a:t>
                      </a:r>
                      <a:r>
                        <a:rPr dirty="0" sz="1400" spc="380" b="1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390" b="1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básicos</a:t>
                      </a:r>
                      <a:r>
                        <a:rPr dirty="0" sz="1400" spc="385" b="1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385" b="1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sua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sobrevivência.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just" marL="90805" marR="82550" indent="-635">
                        <a:lnSpc>
                          <a:spcPct val="100000"/>
                        </a:lnSpc>
                      </a:pPr>
                      <a:r>
                        <a:rPr dirty="0" u="sng" sz="14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Pobreza</a:t>
                      </a:r>
                      <a:r>
                        <a:rPr dirty="0" u="sng" sz="1400" spc="14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4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extrema:</a:t>
                      </a:r>
                      <a:r>
                        <a:rPr dirty="0" sz="1400" spc="1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4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conceito,</a:t>
                      </a:r>
                      <a:r>
                        <a:rPr dirty="0" sz="14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viver</a:t>
                      </a:r>
                      <a:r>
                        <a:rPr dirty="0" sz="14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4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extrema pobreza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significa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viver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menos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US$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2,15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por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dia,</a:t>
                      </a:r>
                      <a:r>
                        <a:rPr dirty="0" sz="1400" spc="18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segundo</a:t>
                      </a:r>
                      <a:r>
                        <a:rPr dirty="0" sz="1400" spc="18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18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Banco</a:t>
                      </a:r>
                      <a:r>
                        <a:rPr dirty="0" sz="1400" spc="18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Mundial</a:t>
                      </a:r>
                      <a:r>
                        <a:rPr dirty="0" sz="1400" spc="18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(Larrú,</a:t>
                      </a:r>
                      <a:r>
                        <a:rPr dirty="0" sz="1400" spc="18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2021;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Nações</a:t>
                      </a:r>
                      <a:r>
                        <a:rPr dirty="0" sz="1400" spc="3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Unidas,</a:t>
                      </a:r>
                      <a:r>
                        <a:rPr dirty="0" sz="1400" spc="3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2022).</a:t>
                      </a:r>
                      <a:r>
                        <a:rPr dirty="0" sz="1400" spc="3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400" spc="3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prática,</a:t>
                      </a:r>
                      <a:r>
                        <a:rPr dirty="0" sz="1400" spc="3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isso</a:t>
                      </a:r>
                      <a:r>
                        <a:rPr dirty="0" sz="1400" spc="3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significa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mais</a:t>
                      </a:r>
                      <a:r>
                        <a:rPr dirty="0" sz="1400" spc="4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400" spc="48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400" spc="45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4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falta</a:t>
                      </a:r>
                      <a:r>
                        <a:rPr dirty="0" sz="1400" spc="4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4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4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básicos</a:t>
                      </a:r>
                      <a:r>
                        <a:rPr dirty="0" sz="1400" spc="4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para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sobreviver,</a:t>
                      </a:r>
                      <a:r>
                        <a:rPr dirty="0" sz="140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também</a:t>
                      </a:r>
                      <a:r>
                        <a:rPr dirty="0" sz="14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expressa</a:t>
                      </a:r>
                      <a:r>
                        <a:rPr dirty="0" sz="140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falta</a:t>
                      </a:r>
                      <a:r>
                        <a:rPr dirty="0" sz="1400" spc="1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1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acesso</a:t>
                      </a:r>
                      <a:r>
                        <a:rPr dirty="0" sz="1400" spc="1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atividades</a:t>
                      </a:r>
                      <a:r>
                        <a:rPr dirty="0" sz="1400" spc="254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254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lazer</a:t>
                      </a:r>
                      <a:r>
                        <a:rPr dirty="0" sz="1400" spc="26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26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culturais</a:t>
                      </a:r>
                      <a:r>
                        <a:rPr dirty="0" sz="1400" spc="260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254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falta</a:t>
                      </a:r>
                      <a:r>
                        <a:rPr dirty="0" sz="1400" spc="26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participação</a:t>
                      </a:r>
                      <a:r>
                        <a:rPr dirty="0" sz="1400" spc="190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política</a:t>
                      </a:r>
                      <a:r>
                        <a:rPr dirty="0" sz="1400" spc="19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400" spc="19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tomada</a:t>
                      </a:r>
                      <a:r>
                        <a:rPr dirty="0" sz="1400" spc="190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19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decisões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(Pietras-Eichberger,</a:t>
                      </a:r>
                      <a:r>
                        <a:rPr dirty="0" sz="14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2021).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>
                        <a:alpha val="5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82550" indent="-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Reconhecidos</a:t>
                      </a:r>
                      <a:r>
                        <a:rPr dirty="0" sz="1400" spc="18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como</a:t>
                      </a:r>
                      <a:r>
                        <a:rPr dirty="0" sz="1400" spc="18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ferramentas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400" spc="340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ajudam</a:t>
                      </a:r>
                      <a:r>
                        <a:rPr dirty="0" sz="1400" spc="350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355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reduzir</a:t>
                      </a:r>
                      <a:r>
                        <a:rPr dirty="0" sz="1400" spc="355" b="1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pobreza</a:t>
                      </a:r>
                      <a:r>
                        <a:rPr dirty="0" sz="1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(Sitelu,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2021).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just" marL="91440" marR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Intervenções</a:t>
                      </a:r>
                      <a:r>
                        <a:rPr dirty="0" sz="1400" spc="41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400" spc="409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mercado</a:t>
                      </a:r>
                      <a:r>
                        <a:rPr dirty="0" sz="1400" spc="41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trabalho:</a:t>
                      </a:r>
                      <a:r>
                        <a:rPr dirty="0" sz="1400" spc="3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garantir</a:t>
                      </a:r>
                      <a:r>
                        <a:rPr dirty="0" sz="1400" spc="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empregos decentes;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just" marL="91440" marR="8572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Seguro</a:t>
                      </a:r>
                      <a:r>
                        <a:rPr dirty="0" sz="1400" spc="47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social:</a:t>
                      </a:r>
                      <a:r>
                        <a:rPr dirty="0" sz="1400" spc="47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48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proteger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grupos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caso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desemprego;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just" marL="91440" marR="8318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Assistência</a:t>
                      </a:r>
                      <a:r>
                        <a:rPr dirty="0" sz="1400" spc="3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social:</a:t>
                      </a:r>
                      <a:r>
                        <a:rPr dirty="0" sz="1400" spc="3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3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reduzir</a:t>
                      </a:r>
                      <a:r>
                        <a:rPr dirty="0" sz="1400" spc="3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pobreza,</a:t>
                      </a:r>
                      <a:r>
                        <a:rPr dirty="0" sz="1400" spc="4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especialmente</a:t>
                      </a:r>
                      <a:r>
                        <a:rPr dirty="0" sz="1400" spc="4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entre</a:t>
                      </a:r>
                      <a:r>
                        <a:rPr dirty="0" sz="1400" spc="4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os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grupos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vulneráveis.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>
                        <a:alpha val="5411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83820" indent="469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contexto</a:t>
                      </a:r>
                      <a:r>
                        <a:rPr dirty="0" sz="14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4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mudança</a:t>
                      </a:r>
                      <a:r>
                        <a:rPr dirty="0" sz="14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climática</a:t>
                      </a:r>
                      <a:r>
                        <a:rPr dirty="0" sz="14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coloca</a:t>
                      </a:r>
                      <a:r>
                        <a:rPr dirty="0" sz="14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os</a:t>
                      </a:r>
                      <a:r>
                        <a:rPr dirty="0" sz="14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grupos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vulneráveis</a:t>
                      </a:r>
                      <a:r>
                        <a:rPr dirty="0" sz="1400" spc="3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ainda</a:t>
                      </a:r>
                      <a:r>
                        <a:rPr dirty="0" sz="1400" spc="3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mais</a:t>
                      </a:r>
                      <a:r>
                        <a:rPr dirty="0" sz="1400" spc="3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3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trás</a:t>
                      </a:r>
                      <a:r>
                        <a:rPr dirty="0" sz="1400" spc="3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onde</a:t>
                      </a:r>
                      <a:r>
                        <a:rPr dirty="0" sz="1400" spc="3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estavam.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Trabalhar</a:t>
                      </a:r>
                      <a:r>
                        <a:rPr dirty="0" sz="14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com</a:t>
                      </a:r>
                      <a:r>
                        <a:rPr dirty="0" sz="1400" spc="3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planos</a:t>
                      </a:r>
                      <a:r>
                        <a:rPr dirty="0" sz="1400" spc="3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3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políticas</a:t>
                      </a:r>
                      <a:r>
                        <a:rPr dirty="0" sz="1400" spc="3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3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garantir</a:t>
                      </a:r>
                      <a:r>
                        <a:rPr dirty="0" sz="1400" spc="3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resiliência</a:t>
                      </a:r>
                      <a:r>
                        <a:rPr dirty="0" sz="140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dessas</a:t>
                      </a:r>
                      <a:r>
                        <a:rPr dirty="0" sz="140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comunidades</a:t>
                      </a:r>
                      <a:r>
                        <a:rPr dirty="0" sz="1400" spc="2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diante</a:t>
                      </a:r>
                      <a:r>
                        <a:rPr dirty="0" sz="1400" spc="2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2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eventos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extremos</a:t>
                      </a:r>
                      <a:r>
                        <a:rPr dirty="0" sz="1400" spc="2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40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desastres</a:t>
                      </a:r>
                      <a:r>
                        <a:rPr dirty="0" sz="1400" spc="2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naturais</a:t>
                      </a:r>
                      <a:r>
                        <a:rPr dirty="0" sz="140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também</a:t>
                      </a:r>
                      <a:r>
                        <a:rPr dirty="0" sz="140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é</a:t>
                      </a:r>
                      <a:r>
                        <a:rPr dirty="0" sz="140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garantir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400" spc="30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elas</a:t>
                      </a:r>
                      <a:r>
                        <a:rPr dirty="0" sz="1400" spc="30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possam</a:t>
                      </a:r>
                      <a:r>
                        <a:rPr dirty="0" sz="1400" spc="29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continuar</a:t>
                      </a:r>
                      <a:r>
                        <a:rPr dirty="0" sz="1400" spc="300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300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prosperar</a:t>
                      </a:r>
                      <a:r>
                        <a:rPr dirty="0" sz="1400" spc="30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na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sociedade.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>
                        <a:alpha val="5411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849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dirty="0"/>
              <a:t>2.2</a:t>
            </a:r>
            <a:r>
              <a:rPr dirty="0" spc="-150"/>
              <a:t> </a:t>
            </a:r>
            <a:r>
              <a:rPr dirty="0" spc="-50"/>
              <a:t>Interdependências</a:t>
            </a:r>
            <a:r>
              <a:rPr dirty="0" spc="-135"/>
              <a:t> </a:t>
            </a:r>
            <a:r>
              <a:rPr dirty="0"/>
              <a:t>do</a:t>
            </a:r>
            <a:r>
              <a:rPr dirty="0" spc="-145"/>
              <a:t> </a:t>
            </a:r>
            <a:r>
              <a:rPr dirty="0"/>
              <a:t>ODS</a:t>
            </a:r>
            <a:r>
              <a:rPr dirty="0" spc="-150"/>
              <a:t> </a:t>
            </a:r>
            <a:r>
              <a:rPr dirty="0" spc="-50"/>
              <a:t>1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340" y="74422"/>
            <a:ext cx="1461989" cy="10680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252" y="139382"/>
            <a:ext cx="1675015" cy="78017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55" y="237212"/>
            <a:ext cx="2085307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839" y="252986"/>
            <a:ext cx="2529471" cy="579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6578" y="139382"/>
            <a:ext cx="2413355" cy="848969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590515" y="2099447"/>
            <a:ext cx="6543040" cy="4643120"/>
            <a:chOff x="590515" y="2099447"/>
            <a:chExt cx="6543040" cy="4643120"/>
          </a:xfrm>
        </p:grpSpPr>
        <p:sp>
          <p:nvSpPr>
            <p:cNvPr id="9" name="object 9" descr=""/>
            <p:cNvSpPr/>
            <p:nvPr/>
          </p:nvSpPr>
          <p:spPr>
            <a:xfrm>
              <a:off x="3896362" y="2709315"/>
              <a:ext cx="8890" cy="1139825"/>
            </a:xfrm>
            <a:custGeom>
              <a:avLst/>
              <a:gdLst/>
              <a:ahLst/>
              <a:cxnLst/>
              <a:rect l="l" t="t" r="r" b="b"/>
              <a:pathLst>
                <a:path w="8889" h="1139825">
                  <a:moveTo>
                    <a:pt x="8585" y="0"/>
                  </a:moveTo>
                  <a:lnTo>
                    <a:pt x="0" y="113977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035884" y="2741513"/>
              <a:ext cx="1243330" cy="1247140"/>
            </a:xfrm>
            <a:custGeom>
              <a:avLst/>
              <a:gdLst/>
              <a:ahLst/>
              <a:cxnLst/>
              <a:rect l="l" t="t" r="r" b="b"/>
              <a:pathLst>
                <a:path w="1243329" h="1247139">
                  <a:moveTo>
                    <a:pt x="1242809" y="0"/>
                  </a:moveTo>
                  <a:lnTo>
                    <a:pt x="0" y="1247101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75402" y="3192272"/>
              <a:ext cx="1672589" cy="935990"/>
            </a:xfrm>
            <a:custGeom>
              <a:avLst/>
              <a:gdLst/>
              <a:ahLst/>
              <a:cxnLst/>
              <a:rect l="l" t="t" r="r" b="b"/>
              <a:pathLst>
                <a:path w="1672589" h="935989">
                  <a:moveTo>
                    <a:pt x="1672107" y="0"/>
                  </a:moveTo>
                  <a:lnTo>
                    <a:pt x="0" y="935863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304198" y="3718158"/>
              <a:ext cx="2069464" cy="549910"/>
            </a:xfrm>
            <a:custGeom>
              <a:avLst/>
              <a:gdLst/>
              <a:ahLst/>
              <a:cxnLst/>
              <a:rect l="l" t="t" r="r" b="b"/>
              <a:pathLst>
                <a:path w="2069464" h="549910">
                  <a:moveTo>
                    <a:pt x="2069198" y="0"/>
                  </a:moveTo>
                  <a:lnTo>
                    <a:pt x="0" y="549503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271990" y="4372834"/>
              <a:ext cx="2230755" cy="55880"/>
            </a:xfrm>
            <a:custGeom>
              <a:avLst/>
              <a:gdLst/>
              <a:ahLst/>
              <a:cxnLst/>
              <a:rect l="l" t="t" r="r" b="b"/>
              <a:pathLst>
                <a:path w="2230754" h="55879">
                  <a:moveTo>
                    <a:pt x="2230196" y="0"/>
                  </a:moveTo>
                  <a:lnTo>
                    <a:pt x="0" y="5580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282725" y="4503773"/>
              <a:ext cx="2112645" cy="641985"/>
            </a:xfrm>
            <a:custGeom>
              <a:avLst/>
              <a:gdLst/>
              <a:ahLst/>
              <a:cxnLst/>
              <a:rect l="l" t="t" r="r" b="b"/>
              <a:pathLst>
                <a:path w="2112645" h="641985">
                  <a:moveTo>
                    <a:pt x="2112137" y="641794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089542" y="4568159"/>
              <a:ext cx="1822450" cy="1167765"/>
            </a:xfrm>
            <a:custGeom>
              <a:avLst/>
              <a:gdLst/>
              <a:ahLst/>
              <a:cxnLst/>
              <a:rect l="l" t="t" r="r" b="b"/>
              <a:pathLst>
                <a:path w="1822450" h="1167764">
                  <a:moveTo>
                    <a:pt x="1822361" y="1167688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990807" y="4555286"/>
              <a:ext cx="1311910" cy="1708785"/>
            </a:xfrm>
            <a:custGeom>
              <a:avLst/>
              <a:gdLst/>
              <a:ahLst/>
              <a:cxnLst/>
              <a:rect l="l" t="t" r="r" b="b"/>
              <a:pathLst>
                <a:path w="1311910" h="1708785">
                  <a:moveTo>
                    <a:pt x="0" y="0"/>
                  </a:moveTo>
                  <a:lnTo>
                    <a:pt x="1311503" y="170859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958610" y="4544554"/>
              <a:ext cx="281305" cy="1569085"/>
            </a:xfrm>
            <a:custGeom>
              <a:avLst/>
              <a:gdLst/>
              <a:ahLst/>
              <a:cxnLst/>
              <a:rect l="l" t="t" r="r" b="b"/>
              <a:pathLst>
                <a:path w="281304" h="1569085">
                  <a:moveTo>
                    <a:pt x="0" y="0"/>
                  </a:moveTo>
                  <a:lnTo>
                    <a:pt x="281190" y="156907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973373" y="4480161"/>
              <a:ext cx="738505" cy="1730375"/>
            </a:xfrm>
            <a:custGeom>
              <a:avLst/>
              <a:gdLst/>
              <a:ahLst/>
              <a:cxnLst/>
              <a:rect l="l" t="t" r="r" b="b"/>
              <a:pathLst>
                <a:path w="738504" h="1730375">
                  <a:moveTo>
                    <a:pt x="738390" y="0"/>
                  </a:moveTo>
                  <a:lnTo>
                    <a:pt x="0" y="173005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232842" y="4211850"/>
              <a:ext cx="1414780" cy="1579880"/>
            </a:xfrm>
            <a:custGeom>
              <a:avLst/>
              <a:gdLst/>
              <a:ahLst/>
              <a:cxnLst/>
              <a:rect l="l" t="t" r="r" b="b"/>
              <a:pathLst>
                <a:path w="1414779" h="1579879">
                  <a:moveTo>
                    <a:pt x="1414526" y="0"/>
                  </a:moveTo>
                  <a:lnTo>
                    <a:pt x="0" y="1579803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81069" y="4211849"/>
              <a:ext cx="2498725" cy="893444"/>
            </a:xfrm>
            <a:custGeom>
              <a:avLst/>
              <a:gdLst/>
              <a:ahLst/>
              <a:cxnLst/>
              <a:rect l="l" t="t" r="r" b="b"/>
              <a:pathLst>
                <a:path w="2498725" h="893445">
                  <a:moveTo>
                    <a:pt x="2498496" y="0"/>
                  </a:moveTo>
                  <a:lnTo>
                    <a:pt x="375627" y="892936"/>
                  </a:lnTo>
                </a:path>
                <a:path w="2498725" h="893445">
                  <a:moveTo>
                    <a:pt x="2498496" y="0"/>
                  </a:moveTo>
                  <a:lnTo>
                    <a:pt x="0" y="32411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384980" y="3634445"/>
              <a:ext cx="2294890" cy="438150"/>
            </a:xfrm>
            <a:custGeom>
              <a:avLst/>
              <a:gdLst/>
              <a:ahLst/>
              <a:cxnLst/>
              <a:rect l="l" t="t" r="r" b="b"/>
              <a:pathLst>
                <a:path w="2294890" h="438150">
                  <a:moveTo>
                    <a:pt x="2294585" y="437883"/>
                  </a:moveTo>
                  <a:lnTo>
                    <a:pt x="0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921601" y="3011963"/>
              <a:ext cx="1994535" cy="1028700"/>
            </a:xfrm>
            <a:custGeom>
              <a:avLst/>
              <a:gdLst/>
              <a:ahLst/>
              <a:cxnLst/>
              <a:rect l="l" t="t" r="r" b="b"/>
              <a:pathLst>
                <a:path w="1994535" h="1028700">
                  <a:moveTo>
                    <a:pt x="1994077" y="102816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715792" y="2743662"/>
              <a:ext cx="1156970" cy="1436370"/>
            </a:xfrm>
            <a:custGeom>
              <a:avLst/>
              <a:gdLst/>
              <a:ahLst/>
              <a:cxnLst/>
              <a:rect l="l" t="t" r="r" b="b"/>
              <a:pathLst>
                <a:path w="1156970" h="1436370">
                  <a:moveTo>
                    <a:pt x="1156957" y="143598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0303" y="3663530"/>
              <a:ext cx="1416823" cy="14126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1530" y="2142376"/>
              <a:ext cx="618185" cy="6181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17196" y="2614612"/>
              <a:ext cx="618180" cy="6181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5276" y="3301474"/>
              <a:ext cx="618185" cy="61818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4798" y="4084940"/>
              <a:ext cx="618185" cy="61818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5276" y="4868404"/>
              <a:ext cx="618185" cy="6181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17193" y="5619671"/>
              <a:ext cx="618185" cy="6181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01529" y="6124095"/>
              <a:ext cx="618185" cy="61818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9022" y="6124094"/>
              <a:ext cx="618185" cy="61818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94065" y="6124094"/>
              <a:ext cx="618185" cy="6181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28150" y="5684066"/>
              <a:ext cx="618185" cy="61818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4685" y="5007925"/>
              <a:ext cx="618185" cy="61818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0515" y="4213728"/>
              <a:ext cx="618185" cy="61818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8825" y="3301474"/>
              <a:ext cx="618185" cy="61818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16910" y="2453615"/>
              <a:ext cx="618185" cy="61818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29165" y="2142378"/>
              <a:ext cx="618185" cy="61818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27784" y="2099447"/>
              <a:ext cx="618185" cy="618185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8327563" y="2954087"/>
            <a:ext cx="3214370" cy="2860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Serviços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básicos: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 spc="-10">
                <a:latin typeface="Calibri"/>
                <a:cs typeface="Calibri"/>
              </a:rPr>
              <a:t>Segurança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Alimentar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Saúde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Bem-</a:t>
            </a:r>
            <a:r>
              <a:rPr dirty="0" sz="2400" spc="-20">
                <a:latin typeface="Calibri"/>
                <a:cs typeface="Calibri"/>
              </a:rPr>
              <a:t>estar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400" spc="-10">
                <a:latin typeface="Calibri"/>
                <a:cs typeface="Calibri"/>
              </a:rPr>
              <a:t>Educação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qualidade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Água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Saneamento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Energia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Eletricidade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Moradia</a:t>
            </a:r>
            <a:r>
              <a:rPr dirty="0" sz="2400" spc="-1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decente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Louise Pohlmann</dc:creator>
  <dc:title>Intro to SDGs</dc:title>
  <dcterms:created xsi:type="dcterms:W3CDTF">2025-05-05T18:56:50Z</dcterms:created>
  <dcterms:modified xsi:type="dcterms:W3CDTF">2025-05-05T18:56:50Z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2025-05-05T00:00:00Z</vt:filetime>
  </property>
  <property fmtid="{D5CDD505-2E9C-101B-9397-08002B2CF9AE}" pid="3" name="Creator">
    <vt:lpwstr>Acrobat PDFMaker 22 para PowerPoint</vt:lpwstr>
  </property>
  <property fmtid="{D5CDD505-2E9C-101B-9397-08002B2CF9AE}" pid="4" name="LastSaved">
    <vt:filetime>2025-05-05T00:00:00Z</vt:filetime>
  </property>
  <property fmtid="{D5CDD505-2E9C-101B-9397-08002B2CF9AE}" pid="5" name="Producer">
    <vt:lpwstr>Adobe PDF Library 22.3.58</vt:lpwstr>
  </property>
</Properties>
</file>