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baIly5Y/vGyZBIIE9wiLOh4HQ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77240" y="4777560"/>
            <a:ext cx="6217560" cy="452592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5" name="Google Shape;5;n"/>
          <p:cNvSpPr txBox="1">
            <a:spLocks noGrp="1"/>
          </p:cNvSpPr>
          <p:nvPr>
            <p:ph type="hdr" idx="3"/>
          </p:nvPr>
        </p:nvSpPr>
        <p:spPr>
          <a:xfrm>
            <a:off x="0" y="0"/>
            <a:ext cx="3372840" cy="5025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399200" y="0"/>
            <a:ext cx="3372840" cy="50256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555480"/>
            <a:ext cx="3372840" cy="50256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399200" y="9555480"/>
            <a:ext cx="3372840" cy="50256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‹nº›</a:t>
            </a:fld>
            <a:endParaRPr sz="1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800" b="0" strike="noStrike">
              <a:solidFill>
                <a:srgbClr val="000000"/>
              </a:solidFill>
              <a:latin typeface="Calibri"/>
              <a:ea typeface="Calibri"/>
              <a:cs typeface="Calibri"/>
              <a:sym typeface="Calibri"/>
            </a:endParaRPr>
          </a:p>
        </p:txBody>
      </p:sp>
      <p:sp>
        <p:nvSpPr>
          <p:cNvPr id="198" name="Google Shape;198;p1: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3" name="Google Shape;323;p12: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800" b="0" strike="noStrike">
              <a:solidFill>
                <a:srgbClr val="000000"/>
              </a:solidFill>
              <a:latin typeface="Calibri"/>
              <a:ea typeface="Calibri"/>
              <a:cs typeface="Calibri"/>
              <a:sym typeface="Calibri"/>
            </a:endParaRPr>
          </a:p>
        </p:txBody>
      </p:sp>
      <p:sp>
        <p:nvSpPr>
          <p:cNvPr id="324" name="Google Shape;324;p12: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10</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4" name="Google Shape;334;p13: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800" b="0" strike="noStrike">
              <a:solidFill>
                <a:srgbClr val="000000"/>
              </a:solidFill>
              <a:latin typeface="Calibri"/>
              <a:ea typeface="Calibri"/>
              <a:cs typeface="Calibri"/>
              <a:sym typeface="Calibri"/>
            </a:endParaRPr>
          </a:p>
        </p:txBody>
      </p:sp>
      <p:sp>
        <p:nvSpPr>
          <p:cNvPr id="335" name="Google Shape;335;p13: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11</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3" name="Google Shape;343;p14: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800" b="0" strike="noStrike">
              <a:solidFill>
                <a:srgbClr val="000000"/>
              </a:solidFill>
              <a:latin typeface="Calibri"/>
              <a:ea typeface="Calibri"/>
              <a:cs typeface="Calibri"/>
              <a:sym typeface="Calibri"/>
            </a:endParaRPr>
          </a:p>
        </p:txBody>
      </p:sp>
      <p:sp>
        <p:nvSpPr>
          <p:cNvPr id="344" name="Google Shape;344;p14: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12</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2" name="Google Shape;352;p15: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Clr>
                <a:srgbClr val="000000"/>
              </a:buClr>
              <a:buSzPts val="2000"/>
              <a:buFont typeface="Calibri"/>
              <a:buNone/>
            </a:pPr>
            <a:r>
              <a:rPr lang="en-US" sz="2000" b="0" strike="noStrike">
                <a:solidFill>
                  <a:srgbClr val="000000"/>
                </a:solidFill>
                <a:latin typeface="Calibri"/>
                <a:ea typeface="Calibri"/>
                <a:cs typeface="Calibri"/>
                <a:sym typeface="Calibri"/>
              </a:rPr>
              <a:t>https://www.statista.com/chart/21652/countries-with-armed-clashes-reported/</a:t>
            </a:r>
            <a:endParaRPr sz="2000" b="0" strike="noStrike">
              <a:solidFill>
                <a:srgbClr val="000000"/>
              </a:solidFill>
              <a:latin typeface="Calibri"/>
              <a:ea typeface="Calibri"/>
              <a:cs typeface="Calibri"/>
              <a:sym typeface="Calibri"/>
            </a:endParaRPr>
          </a:p>
        </p:txBody>
      </p:sp>
      <p:sp>
        <p:nvSpPr>
          <p:cNvPr id="353" name="Google Shape;353;p15: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13</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2" name="Google Shape;362;p16: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800" b="0" strike="noStrike">
              <a:solidFill>
                <a:srgbClr val="000000"/>
              </a:solidFill>
              <a:latin typeface="Calibri"/>
              <a:ea typeface="Calibri"/>
              <a:cs typeface="Calibri"/>
              <a:sym typeface="Calibri"/>
            </a:endParaRPr>
          </a:p>
        </p:txBody>
      </p:sp>
      <p:sp>
        <p:nvSpPr>
          <p:cNvPr id="363" name="Google Shape;363;p16: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14</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0" name="Google Shape;370;p17: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800" b="0" strike="noStrike">
              <a:solidFill>
                <a:srgbClr val="000000"/>
              </a:solidFill>
              <a:latin typeface="Calibri"/>
              <a:ea typeface="Calibri"/>
              <a:cs typeface="Calibri"/>
              <a:sym typeface="Calibri"/>
            </a:endParaRPr>
          </a:p>
        </p:txBody>
      </p:sp>
      <p:sp>
        <p:nvSpPr>
          <p:cNvPr id="371" name="Google Shape;371;p17: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15</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3" name="Google Shape;383;p21: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800" b="0" strike="noStrike">
              <a:solidFill>
                <a:srgbClr val="000000"/>
              </a:solidFill>
              <a:latin typeface="Calibri"/>
              <a:ea typeface="Calibri"/>
              <a:cs typeface="Calibri"/>
              <a:sym typeface="Calibri"/>
            </a:endParaRPr>
          </a:p>
        </p:txBody>
      </p:sp>
      <p:sp>
        <p:nvSpPr>
          <p:cNvPr id="384" name="Google Shape;384;p21: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16</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3" name="Google Shape;413;p23:notes"/>
          <p:cNvSpPr txBox="1">
            <a:spLocks noGrp="1"/>
          </p:cNvSpPr>
          <p:nvPr>
            <p:ph type="body" idx="1"/>
          </p:nvPr>
        </p:nvSpPr>
        <p:spPr>
          <a:xfrm>
            <a:off x="685800" y="4400640"/>
            <a:ext cx="548610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800" b="0" strike="noStrike">
              <a:solidFill>
                <a:srgbClr val="000000"/>
              </a:solidFill>
              <a:latin typeface="Calibri"/>
              <a:ea typeface="Calibri"/>
              <a:cs typeface="Calibri"/>
              <a:sym typeface="Calibri"/>
            </a:endParaRPr>
          </a:p>
        </p:txBody>
      </p:sp>
      <p:sp>
        <p:nvSpPr>
          <p:cNvPr id="414" name="Google Shape;414;p23:notes"/>
          <p:cNvSpPr txBox="1">
            <a:spLocks noGrp="1"/>
          </p:cNvSpPr>
          <p:nvPr>
            <p:ph type="sldNum" idx="12"/>
          </p:nvPr>
        </p:nvSpPr>
        <p:spPr>
          <a:xfrm>
            <a:off x="3884760" y="8685360"/>
            <a:ext cx="2971500" cy="4584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17</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3" name="Google Shape;423;p24: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800" b="0" strike="noStrike">
              <a:solidFill>
                <a:srgbClr val="000000"/>
              </a:solidFill>
              <a:latin typeface="Calibri"/>
              <a:ea typeface="Calibri"/>
              <a:cs typeface="Calibri"/>
              <a:sym typeface="Calibri"/>
            </a:endParaRPr>
          </a:p>
        </p:txBody>
      </p:sp>
      <p:sp>
        <p:nvSpPr>
          <p:cNvPr id="424" name="Google Shape;424;p24: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18</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2" name="Google Shape;432;p25: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800" b="0" strike="noStrike">
              <a:solidFill>
                <a:srgbClr val="000000"/>
              </a:solidFill>
              <a:latin typeface="Calibri"/>
              <a:ea typeface="Calibri"/>
              <a:cs typeface="Calibri"/>
              <a:sym typeface="Calibri"/>
            </a:endParaRPr>
          </a:p>
        </p:txBody>
      </p:sp>
      <p:sp>
        <p:nvSpPr>
          <p:cNvPr id="433" name="Google Shape;433;p25: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19</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p4: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Clr>
                <a:srgbClr val="000000"/>
              </a:buClr>
              <a:buSzPts val="2000"/>
              <a:buFont typeface="Calibri"/>
              <a:buNone/>
            </a:pPr>
            <a:r>
              <a:rPr lang="en-US" sz="2000" b="0" strike="noStrike">
                <a:solidFill>
                  <a:srgbClr val="000000"/>
                </a:solidFill>
                <a:latin typeface="Calibri"/>
                <a:ea typeface="Calibri"/>
                <a:cs typeface="Calibri"/>
                <a:sym typeface="Calibri"/>
              </a:rPr>
              <a:t>The aim of this module is to present an introduction to the SDG 1 “No poverty” covering its definition, the impact of global crisis on the achievement of its targets, the regional contexts progress towards SDG 1, case studies with good practices and examples of exercise that can be applied with students. </a:t>
            </a:r>
            <a:endParaRPr/>
          </a:p>
        </p:txBody>
      </p:sp>
      <p:sp>
        <p:nvSpPr>
          <p:cNvPr id="210" name="Google Shape;210;p4: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2" name="Google Shape;442;p26: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800" b="0" strike="noStrike">
              <a:solidFill>
                <a:srgbClr val="000000"/>
              </a:solidFill>
              <a:latin typeface="Calibri"/>
              <a:ea typeface="Calibri"/>
              <a:cs typeface="Calibri"/>
              <a:sym typeface="Calibri"/>
            </a:endParaRPr>
          </a:p>
        </p:txBody>
      </p:sp>
      <p:sp>
        <p:nvSpPr>
          <p:cNvPr id="443" name="Google Shape;443;p26: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20</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2" name="Google Shape;452;p27: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800" b="0" strike="noStrike">
              <a:solidFill>
                <a:srgbClr val="000000"/>
              </a:solidFill>
              <a:latin typeface="Calibri"/>
              <a:ea typeface="Calibri"/>
              <a:cs typeface="Calibri"/>
              <a:sym typeface="Calibri"/>
            </a:endParaRPr>
          </a:p>
        </p:txBody>
      </p:sp>
      <p:sp>
        <p:nvSpPr>
          <p:cNvPr id="453" name="Google Shape;453;p27: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21</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1" name="Google Shape;461;p31: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Clr>
                <a:srgbClr val="000000"/>
              </a:buClr>
              <a:buSzPts val="2000"/>
              <a:buFont typeface="Calibri"/>
              <a:buNone/>
            </a:pPr>
            <a:r>
              <a:rPr lang="en-US" sz="2000" b="0" strike="noStrike">
                <a:solidFill>
                  <a:srgbClr val="000000"/>
                </a:solidFill>
                <a:latin typeface="Calibri"/>
                <a:ea typeface="Calibri"/>
                <a:cs typeface="Calibri"/>
                <a:sym typeface="Calibri"/>
              </a:rPr>
              <a:t>We hope all of you have learned bit more about the SDG1 in this class,  we have Reinforced the continued relevance of the 2030 Agenda for Sustainable Development and finally give you an advace... we can do it wecan do it... </a:t>
            </a:r>
            <a:endParaRPr sz="2000" b="0" strike="noStrike">
              <a:solidFill>
                <a:srgbClr val="000000"/>
              </a:solidFill>
              <a:latin typeface="Calibri"/>
              <a:ea typeface="Calibri"/>
              <a:cs typeface="Calibri"/>
              <a:sym typeface="Calibri"/>
            </a:endParaRPr>
          </a:p>
          <a:p>
            <a:pPr marL="216000" lvl="0" indent="-216000" algn="l" rtl="0">
              <a:lnSpc>
                <a:spcPct val="100000"/>
              </a:lnSpc>
              <a:spcBef>
                <a:spcPts val="0"/>
              </a:spcBef>
              <a:spcAft>
                <a:spcPts val="0"/>
              </a:spcAft>
              <a:buClr>
                <a:schemeClr val="dk1"/>
              </a:buClr>
              <a:buSzPts val="2000"/>
              <a:buFont typeface="Arial"/>
              <a:buNone/>
            </a:pPr>
            <a:endParaRPr sz="2000" b="0" strike="noStrike">
              <a:solidFill>
                <a:srgbClr val="000000"/>
              </a:solidFill>
              <a:latin typeface="Calibri"/>
              <a:ea typeface="Calibri"/>
              <a:cs typeface="Calibri"/>
              <a:sym typeface="Calibri"/>
            </a:endParaRPr>
          </a:p>
          <a:p>
            <a:pPr marL="216000" lvl="0" indent="-216000" algn="l" rtl="0">
              <a:lnSpc>
                <a:spcPct val="100000"/>
              </a:lnSpc>
              <a:spcBef>
                <a:spcPts val="0"/>
              </a:spcBef>
              <a:spcAft>
                <a:spcPts val="0"/>
              </a:spcAft>
              <a:buClr>
                <a:schemeClr val="dk1"/>
              </a:buClr>
              <a:buSzPts val="2000"/>
              <a:buFont typeface="Arial"/>
              <a:buNone/>
            </a:pPr>
            <a:endParaRPr sz="2000" b="0"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2000"/>
              <a:buFont typeface="Arial"/>
              <a:buNone/>
            </a:pPr>
            <a:endParaRPr sz="2000" b="0"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2000"/>
              <a:buFont typeface="Arial"/>
              <a:buNone/>
            </a:pPr>
            <a:endParaRPr sz="2000" b="0" strike="noStrike">
              <a:solidFill>
                <a:srgbClr val="000000"/>
              </a:solidFill>
              <a:latin typeface="Calibri"/>
              <a:ea typeface="Calibri"/>
              <a:cs typeface="Calibri"/>
              <a:sym typeface="Calibri"/>
            </a:endParaRPr>
          </a:p>
        </p:txBody>
      </p:sp>
      <p:sp>
        <p:nvSpPr>
          <p:cNvPr id="462" name="Google Shape;462;p31: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22</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p33: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800" b="0" strike="noStrike">
              <a:solidFill>
                <a:srgbClr val="000000"/>
              </a:solidFill>
              <a:latin typeface="Calibri"/>
              <a:ea typeface="Calibri"/>
              <a:cs typeface="Calibri"/>
              <a:sym typeface="Calibri"/>
            </a:endParaRPr>
          </a:p>
        </p:txBody>
      </p:sp>
      <p:sp>
        <p:nvSpPr>
          <p:cNvPr id="495" name="Google Shape;495;p33: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23</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p5: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Clr>
                <a:srgbClr val="000000"/>
              </a:buClr>
              <a:buSzPts val="2000"/>
              <a:buFont typeface="Calibri"/>
              <a:buNone/>
            </a:pPr>
            <a:r>
              <a:rPr lang="en-US" sz="2000" b="0" strike="noStrike">
                <a:solidFill>
                  <a:srgbClr val="000000"/>
                </a:solidFill>
                <a:latin typeface="Calibri"/>
                <a:ea typeface="Calibri"/>
                <a:cs typeface="Calibri"/>
                <a:sym typeface="Calibri"/>
              </a:rPr>
              <a:t>SDG 1 calls for action to “End poverty in all its forms everywhere” . It has five suggested global outcome targets and two additional targets referred as means of implementation, each one with one or more indicators to monitor progress over time. The targets cover topics such as extreme poverty, social protection systems, access to basic services, vulnerability and resilience, and resources and policies for implementation.  </a:t>
            </a:r>
            <a:endParaRPr/>
          </a:p>
          <a:p>
            <a:pPr marL="216000" lvl="0" indent="-216000" algn="l" rtl="0">
              <a:lnSpc>
                <a:spcPct val="100000"/>
              </a:lnSpc>
              <a:spcBef>
                <a:spcPts val="0"/>
              </a:spcBef>
              <a:spcAft>
                <a:spcPts val="0"/>
              </a:spcAft>
              <a:buClr>
                <a:srgbClr val="000000"/>
              </a:buClr>
              <a:buSzPts val="2000"/>
              <a:buFont typeface="Calibri"/>
              <a:buNone/>
            </a:pPr>
            <a:r>
              <a:rPr lang="en-US" sz="2000" b="0" strike="noStrike">
                <a:solidFill>
                  <a:srgbClr val="000000"/>
                </a:solidFill>
                <a:latin typeface="Calibri"/>
                <a:ea typeface="Calibri"/>
                <a:cs typeface="Calibri"/>
                <a:sym typeface="Calibri"/>
              </a:rPr>
              <a:t> </a:t>
            </a:r>
            <a:endParaRPr/>
          </a:p>
        </p:txBody>
      </p:sp>
      <p:sp>
        <p:nvSpPr>
          <p:cNvPr id="218" name="Google Shape;218;p5: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p6: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Clr>
                <a:srgbClr val="000000"/>
              </a:buClr>
              <a:buSzPts val="2000"/>
              <a:buFont typeface="Calibri"/>
              <a:buNone/>
            </a:pPr>
            <a:r>
              <a:rPr lang="en-US" sz="2000" b="0" strike="noStrike">
                <a:solidFill>
                  <a:srgbClr val="000000"/>
                </a:solidFill>
                <a:latin typeface="Calibri"/>
                <a:ea typeface="Calibri"/>
                <a:cs typeface="Calibri"/>
                <a:sym typeface="Calibri"/>
              </a:rPr>
              <a:t>SDG 1 calls for action to “End poverty in all its forms everywhere” . It has five suggested global outcome targets and two additional targets referred as means of implementation, each one with one or more indicators to monitor progress over time. The targets cover topics such as extreme poverty, social protection systems, access to basic services, vulnerability and resilience, and resources and policies for implementation.  </a:t>
            </a:r>
            <a:endParaRPr/>
          </a:p>
          <a:p>
            <a:pPr marL="216000" lvl="0" indent="-216000" algn="l" rtl="0">
              <a:lnSpc>
                <a:spcPct val="100000"/>
              </a:lnSpc>
              <a:spcBef>
                <a:spcPts val="0"/>
              </a:spcBef>
              <a:spcAft>
                <a:spcPts val="0"/>
              </a:spcAft>
              <a:buClr>
                <a:srgbClr val="000000"/>
              </a:buClr>
              <a:buSzPts val="2000"/>
              <a:buFont typeface="Calibri"/>
              <a:buNone/>
            </a:pPr>
            <a:r>
              <a:rPr lang="en-US" sz="2000" b="0" strike="noStrike">
                <a:solidFill>
                  <a:srgbClr val="000000"/>
                </a:solidFill>
                <a:latin typeface="Calibri"/>
                <a:ea typeface="Calibri"/>
                <a:cs typeface="Calibri"/>
                <a:sym typeface="Calibri"/>
              </a:rPr>
              <a:t> </a:t>
            </a:r>
            <a:endParaRPr/>
          </a:p>
        </p:txBody>
      </p:sp>
      <p:sp>
        <p:nvSpPr>
          <p:cNvPr id="226" name="Google Shape;226;p6: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7: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Clr>
                <a:srgbClr val="000000"/>
              </a:buClr>
              <a:buSzPts val="2000"/>
              <a:buFont typeface="Calibri"/>
              <a:buNone/>
            </a:pPr>
            <a:r>
              <a:rPr lang="en-US" sz="2000" b="0" strike="noStrike">
                <a:solidFill>
                  <a:srgbClr val="000000"/>
                </a:solidFill>
                <a:latin typeface="Calibri"/>
                <a:ea typeface="Calibri"/>
                <a:cs typeface="Calibri"/>
                <a:sym typeface="Calibri"/>
              </a:rPr>
              <a:t>to understanding what is behind the SDG 1, we present three important and closely connected concepts with the goal.</a:t>
            </a:r>
            <a:endParaRPr sz="2000" b="0" strike="noStrike">
              <a:solidFill>
                <a:srgbClr val="000000"/>
              </a:solidFill>
              <a:latin typeface="Calibri"/>
              <a:ea typeface="Calibri"/>
              <a:cs typeface="Calibri"/>
              <a:sym typeface="Calibri"/>
            </a:endParaRPr>
          </a:p>
        </p:txBody>
      </p:sp>
      <p:sp>
        <p:nvSpPr>
          <p:cNvPr id="234" name="Google Shape;234;p7: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8: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Clr>
                <a:srgbClr val="000000"/>
              </a:buClr>
              <a:buSzPts val="2000"/>
              <a:buFont typeface="Calibri"/>
              <a:buNone/>
            </a:pPr>
            <a:r>
              <a:rPr lang="en-US" sz="2000" b="0" strike="noStrike">
                <a:solidFill>
                  <a:srgbClr val="000000"/>
                </a:solidFill>
                <a:latin typeface="Calibri"/>
                <a:ea typeface="Calibri"/>
                <a:cs typeface="Calibri"/>
                <a:sym typeface="Calibri"/>
              </a:rPr>
              <a:t>to understanding what is behind the SDG 1, we present three important and closely connected concepts with the goal.</a:t>
            </a:r>
            <a:endParaRPr sz="2000" b="0" strike="noStrike">
              <a:solidFill>
                <a:srgbClr val="000000"/>
              </a:solidFill>
              <a:latin typeface="Calibri"/>
              <a:ea typeface="Calibri"/>
              <a:cs typeface="Calibri"/>
              <a:sym typeface="Calibri"/>
            </a:endParaRPr>
          </a:p>
        </p:txBody>
      </p:sp>
      <p:sp>
        <p:nvSpPr>
          <p:cNvPr id="246" name="Google Shape;246;p8: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6</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9: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Clr>
                <a:srgbClr val="000000"/>
              </a:buClr>
              <a:buSzPts val="2000"/>
              <a:buFont typeface="Calibri"/>
              <a:buNone/>
            </a:pPr>
            <a:r>
              <a:rPr lang="en-US" sz="2000" b="0" strike="noStrike">
                <a:solidFill>
                  <a:srgbClr val="000000"/>
                </a:solidFill>
                <a:latin typeface="Calibri"/>
                <a:ea typeface="Calibri"/>
                <a:cs typeface="Calibri"/>
                <a:sym typeface="Calibri"/>
              </a:rPr>
              <a:t>to understanding what is behind the SDG 1, we present three important and closely connected concepts with the goal.</a:t>
            </a:r>
            <a:endParaRPr sz="2000" b="0" strike="noStrike">
              <a:solidFill>
                <a:srgbClr val="000000"/>
              </a:solidFill>
              <a:latin typeface="Calibri"/>
              <a:ea typeface="Calibri"/>
              <a:cs typeface="Calibri"/>
              <a:sym typeface="Calibri"/>
            </a:endParaRPr>
          </a:p>
        </p:txBody>
      </p:sp>
      <p:sp>
        <p:nvSpPr>
          <p:cNvPr id="258" name="Google Shape;258;p9: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7</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 name="Google Shape;269;p10: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Clr>
                <a:srgbClr val="000000"/>
              </a:buClr>
              <a:buSzPts val="2000"/>
              <a:buFont typeface="Calibri"/>
              <a:buNone/>
            </a:pPr>
            <a:r>
              <a:rPr lang="en-US" sz="2000" b="0" strike="noStrike">
                <a:solidFill>
                  <a:srgbClr val="000000"/>
                </a:solidFill>
                <a:latin typeface="Calibri"/>
                <a:ea typeface="Calibri"/>
                <a:cs typeface="Calibri"/>
                <a:sym typeface="Calibri"/>
              </a:rPr>
              <a:t>You may already now that all SDGs are connected one with another. 🇧🇷</a:t>
            </a:r>
            <a:endParaRPr sz="2000" b="0" strike="noStrike">
              <a:solidFill>
                <a:srgbClr val="000000"/>
              </a:solidFill>
              <a:latin typeface="Calibri"/>
              <a:ea typeface="Calibri"/>
              <a:cs typeface="Calibri"/>
              <a:sym typeface="Calibri"/>
            </a:endParaRPr>
          </a:p>
          <a:p>
            <a:pPr marL="216000" lvl="0" indent="-216000" algn="l" rtl="0">
              <a:lnSpc>
                <a:spcPct val="100000"/>
              </a:lnSpc>
              <a:spcBef>
                <a:spcPts val="0"/>
              </a:spcBef>
              <a:spcAft>
                <a:spcPts val="0"/>
              </a:spcAft>
              <a:buClr>
                <a:srgbClr val="000000"/>
              </a:buClr>
              <a:buSzPts val="2000"/>
              <a:buFont typeface="Calibri"/>
              <a:buNone/>
            </a:pPr>
            <a:r>
              <a:rPr lang="en-US" sz="2000" b="0" strike="noStrike">
                <a:solidFill>
                  <a:srgbClr val="000000"/>
                </a:solidFill>
                <a:latin typeface="Calibri"/>
                <a:ea typeface="Calibri"/>
                <a:cs typeface="Calibri"/>
                <a:sym typeface="Calibri"/>
              </a:rPr>
              <a:t>Improvements in one, impact improvements in another, and so on.</a:t>
            </a:r>
            <a:endParaRPr sz="2000" b="0" strike="noStrike">
              <a:solidFill>
                <a:srgbClr val="000000"/>
              </a:solidFill>
              <a:latin typeface="Calibri"/>
              <a:ea typeface="Calibri"/>
              <a:cs typeface="Calibri"/>
              <a:sym typeface="Calibri"/>
            </a:endParaRPr>
          </a:p>
          <a:p>
            <a:pPr marL="216000" lvl="0" indent="-216000" algn="l" rtl="0">
              <a:lnSpc>
                <a:spcPct val="100000"/>
              </a:lnSpc>
              <a:spcBef>
                <a:spcPts val="0"/>
              </a:spcBef>
              <a:spcAft>
                <a:spcPts val="0"/>
              </a:spcAft>
              <a:buClr>
                <a:srgbClr val="000000"/>
              </a:buClr>
              <a:buSzPts val="2000"/>
              <a:buFont typeface="Calibri"/>
              <a:buNone/>
            </a:pPr>
            <a:r>
              <a:rPr lang="en-US" sz="2000" b="0" strike="noStrike">
                <a:solidFill>
                  <a:srgbClr val="000000"/>
                </a:solidFill>
                <a:latin typeface="Calibri"/>
                <a:ea typeface="Calibri"/>
                <a:cs typeface="Calibri"/>
                <a:sym typeface="Calibri"/>
              </a:rPr>
              <a:t>It is the same with sdg 1. There are impacts and connections among all others 16. however, the strongest connections is marked by the SDGs that contemplate the basic services that are the fundamental needs to improve people’s live</a:t>
            </a:r>
            <a:endParaRPr sz="2000" b="0" strike="noStrike">
              <a:solidFill>
                <a:srgbClr val="000000"/>
              </a:solidFill>
              <a:latin typeface="Calibri"/>
              <a:ea typeface="Calibri"/>
              <a:cs typeface="Calibri"/>
              <a:sym typeface="Calibri"/>
            </a:endParaRPr>
          </a:p>
        </p:txBody>
      </p:sp>
      <p:sp>
        <p:nvSpPr>
          <p:cNvPr id="270" name="Google Shape;270;p10: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8</a:t>
            </a:fld>
            <a:endParaRPr sz="1200" b="0"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p11: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Clr>
                <a:srgbClr val="000000"/>
              </a:buClr>
              <a:buSzPts val="2000"/>
              <a:buFont typeface="Calibri"/>
              <a:buNone/>
            </a:pPr>
            <a:r>
              <a:rPr lang="en-US" sz="2000" b="0" strike="noStrike">
                <a:solidFill>
                  <a:srgbClr val="000000"/>
                </a:solidFill>
                <a:latin typeface="Calibri"/>
                <a:ea typeface="Calibri"/>
                <a:cs typeface="Calibri"/>
                <a:sym typeface="Calibri"/>
              </a:rPr>
              <a:t>What would be the posiive impacts if we achieve poverty alliviation?</a:t>
            </a:r>
            <a:endParaRPr sz="2000" b="0" strike="noStrike">
              <a:solidFill>
                <a:srgbClr val="000000"/>
              </a:solidFill>
              <a:latin typeface="Calibri"/>
              <a:ea typeface="Calibri"/>
              <a:cs typeface="Calibri"/>
              <a:sym typeface="Calibri"/>
            </a:endParaRPr>
          </a:p>
        </p:txBody>
      </p:sp>
      <p:sp>
        <p:nvSpPr>
          <p:cNvPr id="310" name="Google Shape;310;p11: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strike="noStrike">
                <a:solidFill>
                  <a:srgbClr val="000000"/>
                </a:solidFill>
                <a:latin typeface="Arial"/>
                <a:ea typeface="Arial"/>
                <a:cs typeface="Arial"/>
                <a:sym typeface="Arial"/>
              </a:rPr>
              <a:t>9</a:t>
            </a:fld>
            <a:endParaRPr sz="1200" b="0"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5"/>
        <p:cNvGrpSpPr/>
        <p:nvPr/>
      </p:nvGrpSpPr>
      <p:grpSpPr>
        <a:xfrm>
          <a:off x="0" y="0"/>
          <a:ext cx="0" cy="0"/>
          <a:chOff x="0" y="0"/>
          <a:chExt cx="0" cy="0"/>
        </a:xfrm>
      </p:grpSpPr>
      <p:sp>
        <p:nvSpPr>
          <p:cNvPr id="16" name="Google Shape;16;p3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8" name="Google Shape;18;p35"/>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20" name="Google Shape;20;p35"/>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7"/>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78" name="Google Shape;78;p47"/>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79"/>
        <p:cNvGrpSpPr/>
        <p:nvPr/>
      </p:nvGrpSpPr>
      <p:grpSpPr>
        <a:xfrm>
          <a:off x="0" y="0"/>
          <a:ext cx="0" cy="0"/>
          <a:chOff x="0" y="0"/>
          <a:chExt cx="0" cy="0"/>
        </a:xfrm>
      </p:grpSpPr>
      <p:sp>
        <p:nvSpPr>
          <p:cNvPr id="80" name="Google Shape;80;p4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8"/>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8"/>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8"/>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8"/>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8"/>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8"/>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87" name="Google Shape;87;p48"/>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88"/>
        <p:cNvGrpSpPr/>
        <p:nvPr/>
      </p:nvGrpSpPr>
      <p:grpSpPr>
        <a:xfrm>
          <a:off x="0" y="0"/>
          <a:ext cx="0" cy="0"/>
          <a:chOff x="0" y="0"/>
          <a:chExt cx="0" cy="0"/>
        </a:xfrm>
      </p:grpSpPr>
      <p:sp>
        <p:nvSpPr>
          <p:cNvPr id="89" name="Google Shape;89;p4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9"/>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9"/>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9"/>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9"/>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9"/>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9"/>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9"/>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9"/>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98" name="Google Shape;98;p49"/>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05"/>
        <p:cNvGrpSpPr/>
        <p:nvPr/>
      </p:nvGrpSpPr>
      <p:grpSpPr>
        <a:xfrm>
          <a:off x="0" y="0"/>
          <a:ext cx="0" cy="0"/>
          <a:chOff x="0" y="0"/>
          <a:chExt cx="0" cy="0"/>
        </a:xfrm>
      </p:grpSpPr>
      <p:sp>
        <p:nvSpPr>
          <p:cNvPr id="106" name="Google Shape;106;p38"/>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8"/>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08" name="Google Shape;108;p38"/>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5"/>
        <p:cNvGrpSpPr/>
        <p:nvPr/>
      </p:nvGrpSpPr>
      <p:grpSpPr>
        <a:xfrm>
          <a:off x="0" y="0"/>
          <a:ext cx="0" cy="0"/>
          <a:chOff x="0" y="0"/>
          <a:chExt cx="0" cy="0"/>
        </a:xfrm>
      </p:grpSpPr>
      <p:sp>
        <p:nvSpPr>
          <p:cNvPr id="116" name="Google Shape;116;p5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0"/>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18" name="Google Shape;118;p50"/>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50"/>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20" name="Google Shape;120;p50"/>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1"/>
        <p:cNvGrpSpPr/>
        <p:nvPr/>
      </p:nvGrpSpPr>
      <p:grpSpPr>
        <a:xfrm>
          <a:off x="0" y="0"/>
          <a:ext cx="0" cy="0"/>
          <a:chOff x="0" y="0"/>
          <a:chExt cx="0" cy="0"/>
        </a:xfrm>
      </p:grpSpPr>
      <p:sp>
        <p:nvSpPr>
          <p:cNvPr id="122" name="Google Shape;122;p5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51"/>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51"/>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51"/>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26" name="Google Shape;126;p51"/>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27"/>
        <p:cNvGrpSpPr/>
        <p:nvPr/>
      </p:nvGrpSpPr>
      <p:grpSpPr>
        <a:xfrm>
          <a:off x="0" y="0"/>
          <a:ext cx="0" cy="0"/>
          <a:chOff x="0" y="0"/>
          <a:chExt cx="0" cy="0"/>
        </a:xfrm>
      </p:grpSpPr>
      <p:sp>
        <p:nvSpPr>
          <p:cNvPr id="128" name="Google Shape;128;p5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52"/>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2"/>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2"/>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52"/>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33" name="Google Shape;133;p52"/>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p5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53"/>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53"/>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38" name="Google Shape;138;p53"/>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39"/>
        <p:cNvGrpSpPr/>
        <p:nvPr/>
      </p:nvGrpSpPr>
      <p:grpSpPr>
        <a:xfrm>
          <a:off x="0" y="0"/>
          <a:ext cx="0" cy="0"/>
          <a:chOff x="0" y="0"/>
          <a:chExt cx="0" cy="0"/>
        </a:xfrm>
      </p:grpSpPr>
      <p:sp>
        <p:nvSpPr>
          <p:cNvPr id="140" name="Google Shape;140;p54"/>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41" name="Google Shape;141;p54"/>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4"/>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43" name="Google Shape;143;p54"/>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5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55"/>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5"/>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5"/>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5"/>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55"/>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51" name="Google Shape;151;p55"/>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6"/>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25" name="Google Shape;25;p36"/>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52"/>
        <p:cNvGrpSpPr/>
        <p:nvPr/>
      </p:nvGrpSpPr>
      <p:grpSpPr>
        <a:xfrm>
          <a:off x="0" y="0"/>
          <a:ext cx="0" cy="0"/>
          <a:chOff x="0" y="0"/>
          <a:chExt cx="0" cy="0"/>
        </a:xfrm>
      </p:grpSpPr>
      <p:sp>
        <p:nvSpPr>
          <p:cNvPr id="153" name="Google Shape;153;p5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56"/>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6"/>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6"/>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56"/>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59" name="Google Shape;159;p56"/>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60"/>
        <p:cNvGrpSpPr/>
        <p:nvPr/>
      </p:nvGrpSpPr>
      <p:grpSpPr>
        <a:xfrm>
          <a:off x="0" y="0"/>
          <a:ext cx="0" cy="0"/>
          <a:chOff x="0" y="0"/>
          <a:chExt cx="0" cy="0"/>
        </a:xfrm>
      </p:grpSpPr>
      <p:sp>
        <p:nvSpPr>
          <p:cNvPr id="161" name="Google Shape;161;p57"/>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7"/>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7"/>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7"/>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7"/>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57"/>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67" name="Google Shape;167;p57"/>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68"/>
        <p:cNvGrpSpPr/>
        <p:nvPr/>
      </p:nvGrpSpPr>
      <p:grpSpPr>
        <a:xfrm>
          <a:off x="0" y="0"/>
          <a:ext cx="0" cy="0"/>
          <a:chOff x="0" y="0"/>
          <a:chExt cx="0" cy="0"/>
        </a:xfrm>
      </p:grpSpPr>
      <p:sp>
        <p:nvSpPr>
          <p:cNvPr id="169" name="Google Shape;169;p5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58"/>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8"/>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8"/>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58"/>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74" name="Google Shape;174;p58"/>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75"/>
        <p:cNvGrpSpPr/>
        <p:nvPr/>
      </p:nvGrpSpPr>
      <p:grpSpPr>
        <a:xfrm>
          <a:off x="0" y="0"/>
          <a:ext cx="0" cy="0"/>
          <a:chOff x="0" y="0"/>
          <a:chExt cx="0" cy="0"/>
        </a:xfrm>
      </p:grpSpPr>
      <p:sp>
        <p:nvSpPr>
          <p:cNvPr id="176" name="Google Shape;176;p5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59"/>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9"/>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9"/>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9"/>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59"/>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83" name="Google Shape;183;p59"/>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84"/>
        <p:cNvGrpSpPr/>
        <p:nvPr/>
      </p:nvGrpSpPr>
      <p:grpSpPr>
        <a:xfrm>
          <a:off x="0" y="0"/>
          <a:ext cx="0" cy="0"/>
          <a:chOff x="0" y="0"/>
          <a:chExt cx="0" cy="0"/>
        </a:xfrm>
      </p:grpSpPr>
      <p:sp>
        <p:nvSpPr>
          <p:cNvPr id="185" name="Google Shape;185;p6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60"/>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60"/>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60"/>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60"/>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60"/>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60"/>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60"/>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60"/>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94" name="Google Shape;194;p60"/>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6"/>
        <p:cNvGrpSpPr/>
        <p:nvPr/>
      </p:nvGrpSpPr>
      <p:grpSpPr>
        <a:xfrm>
          <a:off x="0" y="0"/>
          <a:ext cx="0" cy="0"/>
          <a:chOff x="0" y="0"/>
          <a:chExt cx="0" cy="0"/>
        </a:xfrm>
      </p:grpSpPr>
      <p:sp>
        <p:nvSpPr>
          <p:cNvPr id="27" name="Google Shape;27;p40"/>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0"/>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29" name="Google Shape;29;p40"/>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0"/>
        <p:cNvGrpSpPr/>
        <p:nvPr/>
      </p:nvGrpSpPr>
      <p:grpSpPr>
        <a:xfrm>
          <a:off x="0" y="0"/>
          <a:ext cx="0" cy="0"/>
          <a:chOff x="0" y="0"/>
          <a:chExt cx="0" cy="0"/>
        </a:xfrm>
      </p:grpSpPr>
      <p:sp>
        <p:nvSpPr>
          <p:cNvPr id="31" name="Google Shape;31;p4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1"/>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1"/>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1"/>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35" name="Google Shape;35;p41"/>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6"/>
        <p:cNvGrpSpPr/>
        <p:nvPr/>
      </p:nvGrpSpPr>
      <p:grpSpPr>
        <a:xfrm>
          <a:off x="0" y="0"/>
          <a:ext cx="0" cy="0"/>
          <a:chOff x="0" y="0"/>
          <a:chExt cx="0" cy="0"/>
        </a:xfrm>
      </p:grpSpPr>
      <p:sp>
        <p:nvSpPr>
          <p:cNvPr id="37" name="Google Shape;37;p4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2"/>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2"/>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2"/>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2"/>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42" name="Google Shape;42;p42"/>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43"/>
        <p:cNvGrpSpPr/>
        <p:nvPr/>
      </p:nvGrpSpPr>
      <p:grpSpPr>
        <a:xfrm>
          <a:off x="0" y="0"/>
          <a:ext cx="0" cy="0"/>
          <a:chOff x="0" y="0"/>
          <a:chExt cx="0" cy="0"/>
        </a:xfrm>
      </p:grpSpPr>
      <p:sp>
        <p:nvSpPr>
          <p:cNvPr id="44" name="Google Shape;44;p43"/>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45" name="Google Shape;45;p43"/>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47" name="Google Shape;47;p43"/>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48"/>
        <p:cNvGrpSpPr/>
        <p:nvPr/>
      </p:nvGrpSpPr>
      <p:grpSpPr>
        <a:xfrm>
          <a:off x="0" y="0"/>
          <a:ext cx="0" cy="0"/>
          <a:chOff x="0" y="0"/>
          <a:chExt cx="0" cy="0"/>
        </a:xfrm>
      </p:grpSpPr>
      <p:sp>
        <p:nvSpPr>
          <p:cNvPr id="49" name="Google Shape;49;p4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4"/>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4"/>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4"/>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4"/>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4"/>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55" name="Google Shape;55;p44"/>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56"/>
        <p:cNvGrpSpPr/>
        <p:nvPr/>
      </p:nvGrpSpPr>
      <p:grpSpPr>
        <a:xfrm>
          <a:off x="0" y="0"/>
          <a:ext cx="0" cy="0"/>
          <a:chOff x="0" y="0"/>
          <a:chExt cx="0" cy="0"/>
        </a:xfrm>
      </p:grpSpPr>
      <p:sp>
        <p:nvSpPr>
          <p:cNvPr id="57" name="Google Shape;57;p4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5"/>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5"/>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5"/>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63" name="Google Shape;63;p45"/>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64"/>
        <p:cNvGrpSpPr/>
        <p:nvPr/>
      </p:nvGrpSpPr>
      <p:grpSpPr>
        <a:xfrm>
          <a:off x="0" y="0"/>
          <a:ext cx="0" cy="0"/>
          <a:chOff x="0" y="0"/>
          <a:chExt cx="0" cy="0"/>
        </a:xfrm>
      </p:grpSpPr>
      <p:sp>
        <p:nvSpPr>
          <p:cNvPr id="65" name="Google Shape;65;p4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6"/>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6"/>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6"/>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6"/>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71" name="Google Shape;71;p46"/>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1523880" y="1122480"/>
            <a:ext cx="9143640" cy="2387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4"/>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 name="Google Shape;12;p34"/>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4"/>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solidFill>
                <a:srgbClr val="000000"/>
              </a:solidFill>
            </a:endParaRPr>
          </a:p>
        </p:txBody>
      </p:sp>
      <p:sp>
        <p:nvSpPr>
          <p:cNvPr id="14" name="Google Shape;14;p3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Google Shape;101;p37"/>
          <p:cNvSpPr txBox="1">
            <a:spLocks noGrp="1"/>
          </p:cNvSpPr>
          <p:nvPr>
            <p:ph type="body" idx="1"/>
          </p:nvPr>
        </p:nvSpPr>
        <p:spPr>
          <a:xfrm>
            <a:off x="838080" y="1825560"/>
            <a:ext cx="10515240" cy="43509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2" name="Google Shape;102;p37"/>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3" name="Google Shape;103;p37"/>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4" name="Google Shape;104;p37"/>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spcAft>
                <a:spcPts val="0"/>
              </a:spcAft>
              <a:buClr>
                <a:srgbClr val="8B8B8B"/>
              </a:buClr>
              <a:buSzPts val="1200"/>
              <a:buFont typeface="Calibri"/>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9.png"/><Relationship Id="rId7"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40.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1.png"/><Relationship Id="rId7" Type="http://schemas.openxmlformats.org/officeDocument/2006/relationships/image" Target="../media/image41.jp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6.jpg"/><Relationship Id="rId5" Type="http://schemas.openxmlformats.org/officeDocument/2006/relationships/image" Target="../media/image3.jpg"/><Relationship Id="rId10" Type="http://schemas.openxmlformats.org/officeDocument/2006/relationships/image" Target="../media/image43.png"/><Relationship Id="rId4" Type="http://schemas.openxmlformats.org/officeDocument/2006/relationships/image" Target="../media/image2.jp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g"/><Relationship Id="rId18" Type="http://schemas.openxmlformats.org/officeDocument/2006/relationships/image" Target="../media/image6.jp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20.jpg"/><Relationship Id="rId17" Type="http://schemas.openxmlformats.org/officeDocument/2006/relationships/image" Target="../media/image25.png"/><Relationship Id="rId2" Type="http://schemas.openxmlformats.org/officeDocument/2006/relationships/notesSlide" Target="../notesSlides/notesSlide8.xml"/><Relationship Id="rId16" Type="http://schemas.openxmlformats.org/officeDocument/2006/relationships/image" Target="../media/image24.jpg"/><Relationship Id="rId1" Type="http://schemas.openxmlformats.org/officeDocument/2006/relationships/slideLayout" Target="../slideLayouts/slideLayout13.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5" Type="http://schemas.openxmlformats.org/officeDocument/2006/relationships/image" Target="../media/image23.jpg"/><Relationship Id="rId10" Type="http://schemas.openxmlformats.org/officeDocument/2006/relationships/image" Target="../media/image18.jpg"/><Relationship Id="rId19" Type="http://schemas.openxmlformats.org/officeDocument/2006/relationships/image" Target="../media/image26.jpg"/><Relationship Id="rId4" Type="http://schemas.openxmlformats.org/officeDocument/2006/relationships/image" Target="../media/image12.jpg"/><Relationship Id="rId9" Type="http://schemas.openxmlformats.org/officeDocument/2006/relationships/image" Target="../media/image17.jpg"/><Relationship Id="rId1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subTitle" idx="1"/>
          </p:nvPr>
        </p:nvSpPr>
        <p:spPr>
          <a:xfrm>
            <a:off x="5301416" y="1698353"/>
            <a:ext cx="6211290" cy="4495970"/>
          </a:xfrm>
          <a:prstGeom prst="rect">
            <a:avLst/>
          </a:prstGeom>
          <a:noFill/>
          <a:ln>
            <a:noFill/>
          </a:ln>
        </p:spPr>
        <p:txBody>
          <a:bodyPr spcFirstLastPara="1" wrap="square" lIns="0" tIns="0" rIns="0" bIns="0" anchor="t" anchorCtr="0">
            <a:normAutofit fontScale="62500" lnSpcReduction="20000"/>
          </a:bodyPr>
          <a:lstStyle/>
          <a:p>
            <a:pPr marL="0" marR="0" lvl="0" indent="0" algn="ctr" rtl="0">
              <a:lnSpc>
                <a:spcPct val="90000"/>
              </a:lnSpc>
              <a:spcBef>
                <a:spcPts val="0"/>
              </a:spcBef>
              <a:spcAft>
                <a:spcPts val="0"/>
              </a:spcAft>
              <a:buClr>
                <a:schemeClr val="dk1"/>
              </a:buClr>
              <a:buSzPct val="1000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Clr>
                <a:srgbClr val="000000"/>
              </a:buClr>
              <a:buSzPct val="100000"/>
              <a:buFont typeface="Calibri"/>
              <a:buNone/>
            </a:pPr>
            <a:r>
              <a:rPr lang="en-US" sz="6000" b="1" i="0" u="none" strike="noStrike" cap="none">
                <a:solidFill>
                  <a:srgbClr val="000000"/>
                </a:solidFill>
                <a:latin typeface="Calibri"/>
                <a:ea typeface="Calibri"/>
                <a:cs typeface="Calibri"/>
                <a:sym typeface="Calibri"/>
              </a:rPr>
              <a:t>ODS 15 - Vida Terrestre</a:t>
            </a:r>
            <a:endParaRPr sz="6000" b="1" i="0" u="none" strike="noStrike" cap="non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Clr>
                <a:schemeClr val="dk1"/>
              </a:buClr>
              <a:buSzPct val="100000"/>
              <a:buFont typeface="Arial"/>
              <a:buNone/>
            </a:pPr>
            <a:endParaRPr sz="4800" b="0" i="0" u="none" strike="noStrike" cap="non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Clr>
                <a:schemeClr val="dk1"/>
              </a:buClr>
              <a:buSzPct val="100000"/>
              <a:buFont typeface="Arial"/>
              <a:buNone/>
            </a:pPr>
            <a:endParaRPr sz="4800" b="0" i="0" u="none" strike="noStrike" cap="non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Clr>
                <a:schemeClr val="dk1"/>
              </a:buClr>
              <a:buSzPct val="100000"/>
              <a:buFont typeface="Arial"/>
              <a:buNone/>
            </a:pPr>
            <a:endParaRPr sz="4800" b="0" i="0" u="none" strike="noStrike" cap="non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Clr>
                <a:srgbClr val="000000"/>
              </a:buClr>
              <a:buSzPct val="100000"/>
              <a:buFont typeface="Calibri"/>
              <a:buNone/>
            </a:pPr>
            <a:r>
              <a:rPr lang="en-US" sz="4800" b="0" i="0" u="none" strike="noStrike" cap="none">
                <a:solidFill>
                  <a:srgbClr val="000000"/>
                </a:solidFill>
                <a:latin typeface="Calibri"/>
                <a:ea typeface="Calibri"/>
                <a:cs typeface="Calibri"/>
                <a:sym typeface="Calibri"/>
              </a:rPr>
              <a:t>Proteger, restaurar e promover o uso sustentável dos ecossistemas terrestres, gerir de forma sustentável as florestas, combater a desertificação e travar e reverter a degradação da terra e travar a perda de biodiversidade.</a:t>
            </a:r>
            <a:endParaRPr/>
          </a:p>
        </p:txBody>
      </p:sp>
      <p:pic>
        <p:nvPicPr>
          <p:cNvPr id="201" name="Google Shape;201;p1"/>
          <p:cNvPicPr preferRelativeResize="0"/>
          <p:nvPr/>
        </p:nvPicPr>
        <p:blipFill rotWithShape="1">
          <a:blip r:embed="rId3">
            <a:alphaModFix/>
          </a:blip>
          <a:srcRect/>
          <a:stretch/>
        </p:blipFill>
        <p:spPr>
          <a:xfrm>
            <a:off x="238320" y="139320"/>
            <a:ext cx="1674720" cy="779760"/>
          </a:xfrm>
          <a:prstGeom prst="rect">
            <a:avLst/>
          </a:prstGeom>
          <a:noFill/>
          <a:ln>
            <a:noFill/>
          </a:ln>
        </p:spPr>
      </p:pic>
      <p:pic>
        <p:nvPicPr>
          <p:cNvPr id="202" name="Google Shape;202;p1"/>
          <p:cNvPicPr preferRelativeResize="0"/>
          <p:nvPr/>
        </p:nvPicPr>
        <p:blipFill rotWithShape="1">
          <a:blip r:embed="rId4">
            <a:alphaModFix/>
          </a:blip>
          <a:srcRect/>
          <a:stretch/>
        </p:blipFill>
        <p:spPr>
          <a:xfrm>
            <a:off x="5149800" y="139320"/>
            <a:ext cx="2339280" cy="860400"/>
          </a:xfrm>
          <a:prstGeom prst="rect">
            <a:avLst/>
          </a:prstGeom>
          <a:noFill/>
          <a:ln>
            <a:noFill/>
          </a:ln>
        </p:spPr>
      </p:pic>
      <p:pic>
        <p:nvPicPr>
          <p:cNvPr id="203" name="Google Shape;203;p1" descr="Ein Bild, das Text, ClipArt enthält.&#10;&#10;Automatisch generierte Beschreibung"/>
          <p:cNvPicPr preferRelativeResize="0"/>
          <p:nvPr/>
        </p:nvPicPr>
        <p:blipFill rotWithShape="1">
          <a:blip r:embed="rId5">
            <a:alphaModFix/>
          </a:blip>
          <a:srcRect/>
          <a:stretch/>
        </p:blipFill>
        <p:spPr>
          <a:xfrm>
            <a:off x="2270520" y="198720"/>
            <a:ext cx="2591640" cy="671040"/>
          </a:xfrm>
          <a:prstGeom prst="rect">
            <a:avLst/>
          </a:prstGeom>
          <a:noFill/>
          <a:ln>
            <a:noFill/>
          </a:ln>
        </p:spPr>
      </p:pic>
      <p:pic>
        <p:nvPicPr>
          <p:cNvPr id="204" name="Google Shape;204;p1" descr="Portal - UPF | Universidade de Passo Fundo"/>
          <p:cNvPicPr preferRelativeResize="0"/>
          <p:nvPr/>
        </p:nvPicPr>
        <p:blipFill rotWithShape="1">
          <a:blip r:embed="rId6">
            <a:alphaModFix/>
          </a:blip>
          <a:srcRect t="25551" b="24840"/>
          <a:stretch/>
        </p:blipFill>
        <p:spPr>
          <a:xfrm>
            <a:off x="7776720" y="139320"/>
            <a:ext cx="2413080" cy="848520"/>
          </a:xfrm>
          <a:prstGeom prst="rect">
            <a:avLst/>
          </a:prstGeom>
          <a:noFill/>
          <a:ln>
            <a:noFill/>
          </a:ln>
        </p:spPr>
      </p:pic>
      <p:pic>
        <p:nvPicPr>
          <p:cNvPr id="205" name="Google Shape;205;p1"/>
          <p:cNvPicPr preferRelativeResize="0"/>
          <p:nvPr/>
        </p:nvPicPr>
        <p:blipFill rotWithShape="1">
          <a:blip r:embed="rId7">
            <a:alphaModFix/>
          </a:blip>
          <a:srcRect/>
          <a:stretch/>
        </p:blipFill>
        <p:spPr>
          <a:xfrm>
            <a:off x="10388646" y="342600"/>
            <a:ext cx="1255395" cy="441960"/>
          </a:xfrm>
          <a:prstGeom prst="rect">
            <a:avLst/>
          </a:prstGeom>
          <a:noFill/>
          <a:ln>
            <a:noFill/>
          </a:ln>
        </p:spPr>
      </p:pic>
      <p:pic>
        <p:nvPicPr>
          <p:cNvPr id="206" name="Google Shape;206;p1"/>
          <p:cNvPicPr preferRelativeResize="0"/>
          <p:nvPr/>
        </p:nvPicPr>
        <p:blipFill rotWithShape="1">
          <a:blip r:embed="rId8">
            <a:alphaModFix/>
          </a:blip>
          <a:srcRect/>
          <a:stretch/>
        </p:blipFill>
        <p:spPr>
          <a:xfrm>
            <a:off x="482351" y="1814513"/>
            <a:ext cx="4379809" cy="43798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2"/>
          <p:cNvSpPr txBox="1">
            <a:spLocks noGrp="1"/>
          </p:cNvSpPr>
          <p:nvPr>
            <p:ph type="title" idx="4294967295"/>
          </p:nvPr>
        </p:nvSpPr>
        <p:spPr>
          <a:xfrm>
            <a:off x="793800" y="584100"/>
            <a:ext cx="10515240" cy="132516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3. Visão geral das crises globais </a:t>
            </a:r>
            <a:endParaRPr sz="4400" b="0" i="0" u="none" strike="noStrike" cap="none">
              <a:solidFill>
                <a:srgbClr val="000000"/>
              </a:solidFill>
              <a:latin typeface="Calibri"/>
              <a:ea typeface="Calibri"/>
              <a:cs typeface="Calibri"/>
              <a:sym typeface="Calibri"/>
            </a:endParaRPr>
          </a:p>
        </p:txBody>
      </p:sp>
      <p:sp>
        <p:nvSpPr>
          <p:cNvPr id="327" name="Google Shape;327;p12"/>
          <p:cNvSpPr txBox="1">
            <a:spLocks noGrp="1"/>
          </p:cNvSpPr>
          <p:nvPr>
            <p:ph type="body" idx="4294967295"/>
          </p:nvPr>
        </p:nvSpPr>
        <p:spPr>
          <a:xfrm>
            <a:off x="838080" y="1909260"/>
            <a:ext cx="10515240" cy="435096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5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3.1 Mudanças climáticas</a:t>
            </a:r>
            <a:endParaRPr/>
          </a:p>
          <a:p>
            <a:pPr marL="228600" marR="0" lvl="0" indent="-228600" algn="l" rtl="0">
              <a:lnSpc>
                <a:spcPct val="150000"/>
              </a:lnSpc>
              <a:spcBef>
                <a:spcPts val="1001"/>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3.2 Pandemia COVID-19 </a:t>
            </a:r>
            <a:endParaRPr/>
          </a:p>
          <a:p>
            <a:pPr marL="228600" marR="0" lvl="0" indent="-228600" algn="l" rtl="0">
              <a:lnSpc>
                <a:spcPct val="150000"/>
              </a:lnSpc>
              <a:spcBef>
                <a:spcPts val="1001"/>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3.3 Conflitos</a:t>
            </a:r>
            <a:endParaRPr/>
          </a:p>
        </p:txBody>
      </p:sp>
      <p:pic>
        <p:nvPicPr>
          <p:cNvPr id="328" name="Google Shape;328;p12"/>
          <p:cNvPicPr preferRelativeResize="0"/>
          <p:nvPr/>
        </p:nvPicPr>
        <p:blipFill rotWithShape="1">
          <a:blip r:embed="rId3">
            <a:alphaModFix/>
          </a:blip>
          <a:srcRect/>
          <a:stretch/>
        </p:blipFill>
        <p:spPr>
          <a:xfrm>
            <a:off x="8461800" y="2296800"/>
            <a:ext cx="3425400" cy="2275200"/>
          </a:xfrm>
          <a:prstGeom prst="rect">
            <a:avLst/>
          </a:prstGeom>
          <a:noFill/>
          <a:ln w="88900" cap="sq" cmpd="sng">
            <a:solidFill>
              <a:srgbClr val="FFFFFF"/>
            </a:solidFill>
            <a:prstDash val="solid"/>
            <a:miter lim="8000"/>
            <a:headEnd type="none" w="sm" len="sm"/>
            <a:tailEnd type="none" w="sm" len="sm"/>
          </a:ln>
          <a:effectLst>
            <a:outerShdw blurRad="55080" dist="18000" dir="5400000" algn="tl" rotWithShape="0">
              <a:srgbClr val="000000">
                <a:alpha val="40000"/>
              </a:srgbClr>
            </a:outerShdw>
          </a:effectLst>
        </p:spPr>
      </p:pic>
      <p:pic>
        <p:nvPicPr>
          <p:cNvPr id="329" name="Google Shape;329;p12" descr="Uma imagem contendo pessoa, criança, pequeno, ao ar livre&#10;&#10;Descrição gerada automaticamente"/>
          <p:cNvPicPr preferRelativeResize="0"/>
          <p:nvPr/>
        </p:nvPicPr>
        <p:blipFill rotWithShape="1">
          <a:blip r:embed="rId4">
            <a:alphaModFix/>
          </a:blip>
          <a:srcRect/>
          <a:stretch/>
        </p:blipFill>
        <p:spPr>
          <a:xfrm>
            <a:off x="5955840" y="3429000"/>
            <a:ext cx="3645360" cy="2193120"/>
          </a:xfrm>
          <a:prstGeom prst="rect">
            <a:avLst/>
          </a:prstGeom>
          <a:noFill/>
          <a:ln w="88900" cap="sq" cmpd="sng">
            <a:solidFill>
              <a:srgbClr val="FFFFFF"/>
            </a:solidFill>
            <a:prstDash val="solid"/>
            <a:miter lim="8000"/>
            <a:headEnd type="none" w="sm" len="sm"/>
            <a:tailEnd type="none" w="sm" len="sm"/>
          </a:ln>
          <a:effectLst>
            <a:outerShdw blurRad="55080" dist="18000" dir="5400000" algn="tl" rotWithShape="0">
              <a:srgbClr val="000000">
                <a:alpha val="40000"/>
              </a:srgbClr>
            </a:outerShdw>
          </a:effectLst>
        </p:spPr>
      </p:pic>
      <p:pic>
        <p:nvPicPr>
          <p:cNvPr id="330" name="Google Shape;330;p12" descr="Foto em preto e branco de pessoas andando na terra&#10;&#10;Descrição gerada automaticamente"/>
          <p:cNvPicPr preferRelativeResize="0"/>
          <p:nvPr/>
        </p:nvPicPr>
        <p:blipFill rotWithShape="1">
          <a:blip r:embed="rId5">
            <a:alphaModFix/>
          </a:blip>
          <a:srcRect/>
          <a:stretch/>
        </p:blipFill>
        <p:spPr>
          <a:xfrm>
            <a:off x="3116880" y="4308120"/>
            <a:ext cx="3390480" cy="2236320"/>
          </a:xfrm>
          <a:prstGeom prst="rect">
            <a:avLst/>
          </a:prstGeom>
          <a:noFill/>
          <a:ln w="88900" cap="sq" cmpd="sng">
            <a:solidFill>
              <a:srgbClr val="FFFFFF"/>
            </a:solidFill>
            <a:prstDash val="solid"/>
            <a:miter lim="8000"/>
            <a:headEnd type="none" w="sm" len="sm"/>
            <a:tailEnd type="none" w="sm" len="sm"/>
          </a:ln>
          <a:effectLst>
            <a:outerShdw blurRad="55080" dist="18000" dir="5400000" algn="tl" rotWithShape="0">
              <a:srgbClr val="000000">
                <a:alpha val="40000"/>
              </a:srgbClr>
            </a:outerShdw>
          </a:effectLst>
        </p:spPr>
      </p:pic>
      <p:sp>
        <p:nvSpPr>
          <p:cNvPr id="331" name="Google Shape;331;p12"/>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3"/>
          <p:cNvSpPr txBox="1">
            <a:spLocks noGrp="1"/>
          </p:cNvSpPr>
          <p:nvPr>
            <p:ph type="title" idx="4294967295"/>
          </p:nvPr>
        </p:nvSpPr>
        <p:spPr>
          <a:xfrm>
            <a:off x="585360" y="0"/>
            <a:ext cx="10515240" cy="132516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Mudanças climáticas</a:t>
            </a:r>
            <a:endParaRPr sz="4400" b="0" i="0" u="none" strike="noStrike" cap="none">
              <a:solidFill>
                <a:srgbClr val="000000"/>
              </a:solidFill>
              <a:latin typeface="Calibri"/>
              <a:ea typeface="Calibri"/>
              <a:cs typeface="Calibri"/>
              <a:sym typeface="Calibri"/>
            </a:endParaRPr>
          </a:p>
        </p:txBody>
      </p:sp>
      <p:sp>
        <p:nvSpPr>
          <p:cNvPr id="338" name="Google Shape;338;p13"/>
          <p:cNvSpPr/>
          <p:nvPr/>
        </p:nvSpPr>
        <p:spPr>
          <a:xfrm>
            <a:off x="585350" y="1325150"/>
            <a:ext cx="5380500" cy="5182200"/>
          </a:xfrm>
          <a:prstGeom prst="rect">
            <a:avLst/>
          </a:prstGeom>
          <a:noFill/>
          <a:ln>
            <a:noFill/>
          </a:ln>
        </p:spPr>
        <p:txBody>
          <a:bodyPr spcFirstLastPara="1" wrap="square" lIns="91425" tIns="45700" rIns="91425" bIns="45700" anchor="t" anchorCtr="0">
            <a:spAutoFit/>
          </a:bodyPr>
          <a:lstStyle/>
          <a:p>
            <a:pPr marL="285840" marR="0" lvl="0" indent="-285840" algn="l"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Calibri"/>
                <a:ea typeface="Calibri"/>
                <a:cs typeface="Calibri"/>
                <a:sym typeface="Calibri"/>
              </a:rPr>
              <a:t>Um dos principais </a:t>
            </a:r>
            <a:r>
              <a:rPr lang="en-US" sz="2600" b="1" i="0" u="none" strike="noStrike" cap="none">
                <a:solidFill>
                  <a:srgbClr val="000000"/>
                </a:solidFill>
                <a:latin typeface="Calibri"/>
                <a:ea typeface="Calibri"/>
                <a:cs typeface="Calibri"/>
                <a:sym typeface="Calibri"/>
              </a:rPr>
              <a:t>impulsionadores</a:t>
            </a:r>
            <a:r>
              <a:rPr lang="en-US" sz="2600" b="0" i="0" u="none" strike="noStrike" cap="none">
                <a:solidFill>
                  <a:srgbClr val="000000"/>
                </a:solidFill>
                <a:latin typeface="Calibri"/>
                <a:ea typeface="Calibri"/>
                <a:cs typeface="Calibri"/>
                <a:sym typeface="Calibri"/>
              </a:rPr>
              <a:t> da </a:t>
            </a:r>
            <a:r>
              <a:rPr lang="en-US" sz="2600" b="1" i="0" u="none" strike="noStrike" cap="none">
                <a:solidFill>
                  <a:srgbClr val="000000"/>
                </a:solidFill>
                <a:latin typeface="Calibri"/>
                <a:ea typeface="Calibri"/>
                <a:cs typeface="Calibri"/>
                <a:sym typeface="Calibri"/>
              </a:rPr>
              <a:t>degradação </a:t>
            </a:r>
            <a:r>
              <a:rPr lang="en-US" sz="2600" b="0" i="0" u="none" strike="noStrike" cap="none">
                <a:solidFill>
                  <a:srgbClr val="000000"/>
                </a:solidFill>
                <a:latin typeface="Calibri"/>
                <a:ea typeface="Calibri"/>
                <a:cs typeface="Calibri"/>
                <a:sym typeface="Calibri"/>
              </a:rPr>
              <a:t>da terra e </a:t>
            </a:r>
            <a:r>
              <a:rPr lang="en-US" sz="2600" b="1" i="0" u="none" strike="noStrike" cap="none">
                <a:solidFill>
                  <a:srgbClr val="000000"/>
                </a:solidFill>
                <a:latin typeface="Calibri"/>
                <a:ea typeface="Calibri"/>
                <a:cs typeface="Calibri"/>
                <a:sym typeface="Calibri"/>
              </a:rPr>
              <a:t>perda de biodiversidade.</a:t>
            </a:r>
            <a:endParaRPr sz="2600" b="1" i="0" u="none" strike="noStrike" cap="none">
              <a:solidFill>
                <a:srgbClr val="000000"/>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Calibri"/>
                <a:ea typeface="Calibri"/>
                <a:cs typeface="Calibri"/>
                <a:sym typeface="Calibri"/>
              </a:rPr>
              <a:t>São a maior</a:t>
            </a:r>
            <a:r>
              <a:rPr lang="en-US" sz="2600" b="1" i="0" u="none" strike="noStrike" cap="none">
                <a:solidFill>
                  <a:srgbClr val="000000"/>
                </a:solidFill>
                <a:latin typeface="Calibri"/>
                <a:ea typeface="Calibri"/>
                <a:cs typeface="Calibri"/>
                <a:sym typeface="Calibri"/>
              </a:rPr>
              <a:t> ameaça, </a:t>
            </a:r>
            <a:r>
              <a:rPr lang="en-US" sz="2600" b="0" i="0" u="none" strike="noStrike" cap="none">
                <a:solidFill>
                  <a:srgbClr val="000000"/>
                </a:solidFill>
                <a:latin typeface="Calibri"/>
                <a:ea typeface="Calibri"/>
                <a:cs typeface="Calibri"/>
                <a:sym typeface="Calibri"/>
              </a:rPr>
              <a:t>causando eventos climáticos extremos, </a:t>
            </a:r>
            <a:r>
              <a:rPr lang="en-US" sz="2600" b="1" i="0" u="none" strike="noStrike" cap="none">
                <a:solidFill>
                  <a:srgbClr val="000000"/>
                </a:solidFill>
                <a:latin typeface="Calibri"/>
                <a:ea typeface="Calibri"/>
                <a:cs typeface="Calibri"/>
                <a:sym typeface="Calibri"/>
              </a:rPr>
              <a:t>aumento da desertificação.</a:t>
            </a:r>
            <a:endParaRPr sz="2600" b="1" i="0" u="none" strike="noStrike" cap="none">
              <a:solidFill>
                <a:srgbClr val="000000"/>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2600"/>
              <a:buFont typeface="Arial"/>
              <a:buChar char="•"/>
            </a:pPr>
            <a:r>
              <a:rPr lang="en-US" sz="2600" b="1" i="0" u="none" strike="noStrike" cap="none">
                <a:solidFill>
                  <a:srgbClr val="000000"/>
                </a:solidFill>
                <a:latin typeface="Calibri"/>
                <a:ea typeface="Calibri"/>
                <a:cs typeface="Calibri"/>
                <a:sym typeface="Calibri"/>
              </a:rPr>
              <a:t>Área florestal global</a:t>
            </a:r>
            <a:r>
              <a:rPr lang="en-US" sz="2600" b="0" i="0" u="none" strike="noStrike" cap="none">
                <a:solidFill>
                  <a:srgbClr val="000000"/>
                </a:solidFill>
                <a:latin typeface="Calibri"/>
                <a:ea typeface="Calibri"/>
                <a:cs typeface="Calibri"/>
                <a:sym typeface="Calibri"/>
              </a:rPr>
              <a:t> </a:t>
            </a:r>
            <a:r>
              <a:rPr lang="en-US" sz="2600" b="1" i="0" u="none" strike="noStrike" cap="none">
                <a:solidFill>
                  <a:srgbClr val="000000"/>
                </a:solidFill>
                <a:latin typeface="Calibri"/>
                <a:ea typeface="Calibri"/>
                <a:cs typeface="Calibri"/>
                <a:sym typeface="Calibri"/>
              </a:rPr>
              <a:t>continua a diminuir devido a extremos de temperatura</a:t>
            </a:r>
            <a:r>
              <a:rPr lang="en-US" sz="2600" b="0" i="0" u="none" strike="noStrike" cap="none">
                <a:solidFill>
                  <a:srgbClr val="000000"/>
                </a:solidFill>
                <a:latin typeface="Calibri"/>
                <a:ea typeface="Calibri"/>
                <a:cs typeface="Calibri"/>
                <a:sym typeface="Calibri"/>
              </a:rPr>
              <a:t>, resultando em uma perda líquida de 100 milhões de hectares.</a:t>
            </a:r>
            <a:endParaRPr sz="2600" b="0" i="0" u="none" strike="noStrike" cap="none">
              <a:solidFill>
                <a:srgbClr val="000000"/>
              </a:solidFill>
              <a:latin typeface="Calibri"/>
              <a:ea typeface="Calibri"/>
              <a:cs typeface="Calibri"/>
              <a:sym typeface="Calibri"/>
            </a:endParaRPr>
          </a:p>
        </p:txBody>
      </p:sp>
      <p:sp>
        <p:nvSpPr>
          <p:cNvPr id="339" name="Google Shape;339;p13"/>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40" name="Google Shape;340;p13"/>
          <p:cNvPicPr preferRelativeResize="0"/>
          <p:nvPr/>
        </p:nvPicPr>
        <p:blipFill rotWithShape="1">
          <a:blip r:embed="rId3">
            <a:alphaModFix/>
          </a:blip>
          <a:srcRect/>
          <a:stretch/>
        </p:blipFill>
        <p:spPr>
          <a:xfrm>
            <a:off x="5835375" y="1458625"/>
            <a:ext cx="6184050" cy="4417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4"/>
          <p:cNvSpPr txBox="1">
            <a:spLocks noGrp="1"/>
          </p:cNvSpPr>
          <p:nvPr>
            <p:ph type="title" idx="4294967295"/>
          </p:nvPr>
        </p:nvSpPr>
        <p:spPr>
          <a:xfrm>
            <a:off x="585359" y="0"/>
            <a:ext cx="10515240" cy="132516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Pandemia COVID-19</a:t>
            </a:r>
            <a:endParaRPr sz="4400" b="0" i="0" u="none" strike="noStrike" cap="none">
              <a:solidFill>
                <a:srgbClr val="000000"/>
              </a:solidFill>
              <a:latin typeface="Calibri"/>
              <a:ea typeface="Calibri"/>
              <a:cs typeface="Calibri"/>
              <a:sym typeface="Calibri"/>
            </a:endParaRPr>
          </a:p>
        </p:txBody>
      </p:sp>
      <p:sp>
        <p:nvSpPr>
          <p:cNvPr id="347" name="Google Shape;347;p14"/>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8" name="Google Shape;348;p14"/>
          <p:cNvSpPr/>
          <p:nvPr/>
        </p:nvSpPr>
        <p:spPr>
          <a:xfrm>
            <a:off x="585350" y="1510350"/>
            <a:ext cx="5395800" cy="4821600"/>
          </a:xfrm>
          <a:prstGeom prst="rect">
            <a:avLst/>
          </a:prstGeom>
          <a:noFill/>
          <a:ln>
            <a:noFill/>
          </a:ln>
        </p:spPr>
        <p:txBody>
          <a:bodyPr spcFirstLastPara="1" wrap="square" lIns="91425" tIns="45700" rIns="91425" bIns="45700" anchor="t" anchorCtr="0">
            <a:spAutoFit/>
          </a:bodyPr>
          <a:lstStyle/>
          <a:p>
            <a:pPr marL="285840" marR="0" lvl="0" indent="-28584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Resultou em mudanças na política, como cortes orçamentários e transferência de fundos ambientais para outros setores.</a:t>
            </a:r>
            <a:endParaRPr sz="1400" b="0" i="0" u="none" strike="noStrike" cap="none">
              <a:solidFill>
                <a:srgbClr val="000000"/>
              </a:solidFill>
              <a:latin typeface="Arial"/>
              <a:ea typeface="Arial"/>
              <a:cs typeface="Arial"/>
              <a:sym typeface="Arial"/>
            </a:endParaRPr>
          </a:p>
          <a:p>
            <a:pPr marL="285840" marR="0" lvl="0" indent="-28584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Programas de restauração florestal foram suspensos devido a restrições de viagem.</a:t>
            </a:r>
            <a:endParaRPr sz="1400" b="0" i="0" u="none" strike="noStrike" cap="none">
              <a:solidFill>
                <a:srgbClr val="000000"/>
              </a:solidFill>
              <a:latin typeface="Arial"/>
              <a:ea typeface="Arial"/>
              <a:cs typeface="Arial"/>
              <a:sym typeface="Arial"/>
            </a:endParaRPr>
          </a:p>
          <a:p>
            <a:pPr marL="285840" marR="0" lvl="0" indent="-28584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A simplificação das regulamentações ambientais teve um impacto maior nas operações de proteção e manutenção florestal.</a:t>
            </a:r>
            <a:endParaRPr sz="1400" b="0" i="0" u="none" strike="noStrike" cap="none">
              <a:solidFill>
                <a:srgbClr val="000000"/>
              </a:solidFill>
              <a:latin typeface="Arial"/>
              <a:ea typeface="Arial"/>
              <a:cs typeface="Arial"/>
              <a:sym typeface="Arial"/>
            </a:endParaRPr>
          </a:p>
          <a:p>
            <a:pPr marL="285840" marR="0" lvl="0" indent="-28584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Efeitos mais graves em regiões em desenvolvimento como África subsaariana, Ásia Central e Meridional, e América Latina e Caribe.</a:t>
            </a:r>
            <a:endParaRPr sz="1400" b="0" i="0" u="none" strike="noStrike" cap="none">
              <a:solidFill>
                <a:srgbClr val="000000"/>
              </a:solidFill>
              <a:latin typeface="Arial"/>
              <a:ea typeface="Arial"/>
              <a:cs typeface="Arial"/>
              <a:sym typeface="Arial"/>
            </a:endParaRPr>
          </a:p>
        </p:txBody>
      </p:sp>
      <p:pic>
        <p:nvPicPr>
          <p:cNvPr id="349" name="Google Shape;349;p14"/>
          <p:cNvPicPr preferRelativeResize="0"/>
          <p:nvPr/>
        </p:nvPicPr>
        <p:blipFill rotWithShape="1">
          <a:blip r:embed="rId3">
            <a:alphaModFix/>
          </a:blip>
          <a:srcRect/>
          <a:stretch/>
        </p:blipFill>
        <p:spPr>
          <a:xfrm>
            <a:off x="6151075" y="2006434"/>
            <a:ext cx="5812899" cy="32992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5"/>
          <p:cNvSpPr txBox="1">
            <a:spLocks noGrp="1"/>
          </p:cNvSpPr>
          <p:nvPr>
            <p:ph type="title" idx="4294967295"/>
          </p:nvPr>
        </p:nvSpPr>
        <p:spPr>
          <a:xfrm>
            <a:off x="790099" y="17537"/>
            <a:ext cx="10515240" cy="132516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Conflitos </a:t>
            </a:r>
            <a:endParaRPr sz="4400" b="0" i="0" u="none" strike="noStrike" cap="none">
              <a:solidFill>
                <a:srgbClr val="000000"/>
              </a:solidFill>
              <a:latin typeface="Calibri"/>
              <a:ea typeface="Calibri"/>
              <a:cs typeface="Calibri"/>
              <a:sym typeface="Calibri"/>
            </a:endParaRPr>
          </a:p>
        </p:txBody>
      </p:sp>
      <p:sp>
        <p:nvSpPr>
          <p:cNvPr id="356" name="Google Shape;356;p15"/>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7" name="Google Shape;357;p15"/>
          <p:cNvSpPr/>
          <p:nvPr/>
        </p:nvSpPr>
        <p:spPr>
          <a:xfrm>
            <a:off x="790100" y="1248475"/>
            <a:ext cx="6489000" cy="252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Conflitos armados podem prejudicar a biodiversidade e destruir habitats de plantas e animais.</a:t>
            </a:r>
            <a:endParaRPr sz="2200" b="0" i="0" u="none" strike="noStrike" cap="none">
              <a:solidFill>
                <a:srgbClr val="0D0D0D"/>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Perda de habitat, uso de herbicidas, mortes de animais por minas terrestres, caça para uso militar e outros efeitos negativos são comuns em áreas de conflito.</a:t>
            </a:r>
            <a:endParaRPr sz="1400" b="0" i="0" u="none" strike="noStrike" cap="none">
              <a:solidFill>
                <a:srgbClr val="000000"/>
              </a:solidFill>
              <a:latin typeface="Arial"/>
              <a:ea typeface="Arial"/>
              <a:cs typeface="Arial"/>
              <a:sym typeface="Arial"/>
            </a:endParaRPr>
          </a:p>
        </p:txBody>
      </p:sp>
      <p:pic>
        <p:nvPicPr>
          <p:cNvPr id="358" name="Google Shape;358;p15"/>
          <p:cNvPicPr preferRelativeResize="0"/>
          <p:nvPr/>
        </p:nvPicPr>
        <p:blipFill rotWithShape="1">
          <a:blip r:embed="rId3">
            <a:alphaModFix/>
          </a:blip>
          <a:srcRect/>
          <a:stretch/>
        </p:blipFill>
        <p:spPr>
          <a:xfrm>
            <a:off x="7279100" y="1248472"/>
            <a:ext cx="4608100" cy="2595650"/>
          </a:xfrm>
          <a:prstGeom prst="rect">
            <a:avLst/>
          </a:prstGeom>
          <a:noFill/>
          <a:ln>
            <a:noFill/>
          </a:ln>
        </p:spPr>
      </p:pic>
      <p:sp>
        <p:nvSpPr>
          <p:cNvPr id="359" name="Google Shape;359;p15"/>
          <p:cNvSpPr/>
          <p:nvPr/>
        </p:nvSpPr>
        <p:spPr>
          <a:xfrm>
            <a:off x="790100" y="4191950"/>
            <a:ext cx="11097000" cy="232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Durante conflitos, os orçamentos são direcionados para preparativos e realocações, o que pode prejudicar investimentos na conservação da biodiversidade.</a:t>
            </a:r>
            <a:endParaRPr sz="2200" b="0" i="0" u="none" strike="noStrike" cap="none">
              <a:solidFill>
                <a:srgbClr val="0D0D0D"/>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Operações militares, com suas demandas específicas, dependência de combustíveis fósseis e complexidade logística, podem prejudicar a redução de emissões e o cumprimento das metas do ODS 15.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6"/>
          <p:cNvSpPr txBox="1">
            <a:spLocks noGrp="1"/>
          </p:cNvSpPr>
          <p:nvPr>
            <p:ph type="title" idx="4294967295"/>
          </p:nvPr>
        </p:nvSpPr>
        <p:spPr>
          <a:xfrm>
            <a:off x="793800" y="379850"/>
            <a:ext cx="11554200" cy="1325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4. Progresso em direção ao alcance do ODS 15</a:t>
            </a:r>
            <a:endParaRPr sz="4400" b="0" i="0" u="none" strike="noStrike" cap="none">
              <a:solidFill>
                <a:srgbClr val="000000"/>
              </a:solidFill>
              <a:latin typeface="Calibri"/>
              <a:ea typeface="Calibri"/>
              <a:cs typeface="Calibri"/>
              <a:sym typeface="Calibri"/>
            </a:endParaRPr>
          </a:p>
        </p:txBody>
      </p:sp>
      <p:sp>
        <p:nvSpPr>
          <p:cNvPr id="366" name="Google Shape;366;p16"/>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67" name="Google Shape;367;p16"/>
          <p:cNvPicPr preferRelativeResize="0"/>
          <p:nvPr/>
        </p:nvPicPr>
        <p:blipFill>
          <a:blip r:embed="rId3">
            <a:alphaModFix/>
          </a:blip>
          <a:stretch>
            <a:fillRect/>
          </a:stretch>
        </p:blipFill>
        <p:spPr>
          <a:xfrm>
            <a:off x="2243868" y="1704950"/>
            <a:ext cx="7009081" cy="4848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7"/>
          <p:cNvSpPr txBox="1">
            <a:spLocks noGrp="1"/>
          </p:cNvSpPr>
          <p:nvPr>
            <p:ph type="title" idx="4294967295"/>
          </p:nvPr>
        </p:nvSpPr>
        <p:spPr>
          <a:xfrm>
            <a:off x="793800" y="346113"/>
            <a:ext cx="10515240" cy="132516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5. Estudos de caso</a:t>
            </a:r>
            <a:endParaRPr sz="4400" b="0" i="0" u="none" strike="noStrike" cap="none">
              <a:solidFill>
                <a:srgbClr val="000000"/>
              </a:solidFill>
              <a:latin typeface="Calibri"/>
              <a:ea typeface="Calibri"/>
              <a:cs typeface="Calibri"/>
              <a:sym typeface="Calibri"/>
            </a:endParaRPr>
          </a:p>
        </p:txBody>
      </p:sp>
      <p:sp>
        <p:nvSpPr>
          <p:cNvPr id="374" name="Google Shape;374;p17"/>
          <p:cNvSpPr txBox="1">
            <a:spLocks noGrp="1"/>
          </p:cNvSpPr>
          <p:nvPr>
            <p:ph type="body" idx="4294967295"/>
          </p:nvPr>
        </p:nvSpPr>
        <p:spPr>
          <a:xfrm>
            <a:off x="694516" y="1768698"/>
            <a:ext cx="3815109" cy="489627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5.1</a:t>
            </a:r>
            <a:r>
              <a:rPr lang="en-US" sz="1800" b="1"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Calibri"/>
                <a:ea typeface="Calibri"/>
                <a:cs typeface="Calibri"/>
                <a:sym typeface="Calibri"/>
              </a:rPr>
              <a:t>Brasil</a:t>
            </a:r>
            <a:endParaRPr sz="17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1001"/>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5.2 Peru, Colômbia, Bolívia, Equador, Brasil e Surinami</a:t>
            </a:r>
            <a:endParaRPr sz="17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1001"/>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5.3 Argentina</a:t>
            </a:r>
            <a:endParaRPr sz="17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1001"/>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5.4 República do Congo</a:t>
            </a:r>
            <a:endParaRPr sz="17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1001"/>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5.5 Etiopia</a:t>
            </a:r>
            <a:endParaRPr sz="17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1001"/>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5.6 África do Sul</a:t>
            </a:r>
            <a:endParaRPr sz="1700" b="0" i="0" u="none" strike="noStrike" cap="none">
              <a:solidFill>
                <a:srgbClr val="000000"/>
              </a:solidFill>
              <a:latin typeface="Calibri"/>
              <a:ea typeface="Calibri"/>
              <a:cs typeface="Calibri"/>
              <a:sym typeface="Calibri"/>
            </a:endParaRPr>
          </a:p>
          <a:p>
            <a:pPr marL="228600" marR="0" lvl="0" indent="-228600" algn="l" rtl="0">
              <a:lnSpc>
                <a:spcPct val="130000"/>
              </a:lnSpc>
              <a:spcBef>
                <a:spcPts val="1001"/>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5.7 Polônia</a:t>
            </a:r>
            <a:endParaRPr sz="1700" b="0" i="0" u="none" strike="noStrike" cap="none">
              <a:solidFill>
                <a:srgbClr val="000000"/>
              </a:solidFill>
              <a:latin typeface="Calibri"/>
              <a:ea typeface="Calibri"/>
              <a:cs typeface="Calibri"/>
              <a:sym typeface="Calibri"/>
            </a:endParaRPr>
          </a:p>
          <a:p>
            <a:pPr marL="228600" marR="0" lvl="0" indent="-228600" algn="l" rtl="0">
              <a:lnSpc>
                <a:spcPct val="130000"/>
              </a:lnSpc>
              <a:spcBef>
                <a:spcPts val="1001"/>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5.8 Alemanha</a:t>
            </a:r>
            <a:endParaRPr sz="1700" b="0" i="0" u="none" strike="noStrike" cap="none">
              <a:solidFill>
                <a:srgbClr val="000000"/>
              </a:solidFill>
              <a:latin typeface="Calibri"/>
              <a:ea typeface="Calibri"/>
              <a:cs typeface="Calibri"/>
              <a:sym typeface="Calibri"/>
            </a:endParaRPr>
          </a:p>
          <a:p>
            <a:pPr marL="228600" marR="0" lvl="0" indent="-228600" algn="l" rtl="0">
              <a:lnSpc>
                <a:spcPct val="130000"/>
              </a:lnSpc>
              <a:spcBef>
                <a:spcPts val="1001"/>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5.9  Eslovênia</a:t>
            </a:r>
            <a:endParaRPr sz="17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1001"/>
              </a:spcBef>
              <a:spcAft>
                <a:spcPts val="0"/>
              </a:spcAft>
              <a:buClr>
                <a:schemeClr val="dk1"/>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375" name="Google Shape;375;p17"/>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76" name="Google Shape;376;p17" descr="Mapa&#10;&#10;Descrição gerada automaticamente"/>
          <p:cNvPicPr preferRelativeResize="0"/>
          <p:nvPr/>
        </p:nvPicPr>
        <p:blipFill rotWithShape="1">
          <a:blip r:embed="rId3">
            <a:alphaModFix/>
          </a:blip>
          <a:srcRect l="16409" t="9541" r="4220" b="9702"/>
          <a:stretch/>
        </p:blipFill>
        <p:spPr>
          <a:xfrm>
            <a:off x="4509625" y="1824354"/>
            <a:ext cx="7664441" cy="4687533"/>
          </a:xfrm>
          <a:prstGeom prst="rect">
            <a:avLst/>
          </a:prstGeom>
          <a:noFill/>
          <a:ln>
            <a:noFill/>
          </a:ln>
        </p:spPr>
      </p:pic>
      <p:sp>
        <p:nvSpPr>
          <p:cNvPr id="377" name="Google Shape;377;p17"/>
          <p:cNvSpPr/>
          <p:nvPr/>
        </p:nvSpPr>
        <p:spPr>
          <a:xfrm>
            <a:off x="311575" y="2412325"/>
            <a:ext cx="351300" cy="194100"/>
          </a:xfrm>
          <a:prstGeom prst="notch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8" name="Google Shape;378;p17"/>
          <p:cNvSpPr/>
          <p:nvPr/>
        </p:nvSpPr>
        <p:spPr>
          <a:xfrm>
            <a:off x="311575" y="3844700"/>
            <a:ext cx="351300" cy="194100"/>
          </a:xfrm>
          <a:prstGeom prst="notch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9" name="Google Shape;379;p17"/>
          <p:cNvSpPr/>
          <p:nvPr/>
        </p:nvSpPr>
        <p:spPr>
          <a:xfrm>
            <a:off x="311575" y="4320600"/>
            <a:ext cx="351300" cy="194100"/>
          </a:xfrm>
          <a:prstGeom prst="notch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0" name="Google Shape;380;p17"/>
          <p:cNvSpPr/>
          <p:nvPr/>
        </p:nvSpPr>
        <p:spPr>
          <a:xfrm>
            <a:off x="311575" y="4861175"/>
            <a:ext cx="351300" cy="194100"/>
          </a:xfrm>
          <a:prstGeom prst="notch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1"/>
          <p:cNvSpPr/>
          <p:nvPr/>
        </p:nvSpPr>
        <p:spPr>
          <a:xfrm>
            <a:off x="842661" y="1607533"/>
            <a:ext cx="4709400" cy="30780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Programa de subsídios colaborativos que auxilia na conservação das regiões dos Andes e da Amazônia no Peru, Colômbia, Equador, Bolívia, Suriname e Brasil. </a:t>
            </a:r>
            <a:endParaRPr sz="2200" b="0" i="0" u="none" strike="noStrike" cap="none">
              <a:solidFill>
                <a:schemeClr val="dk1"/>
              </a:solidFill>
              <a:latin typeface="Times New Roman"/>
              <a:ea typeface="Times New Roman"/>
              <a:cs typeface="Times New Roman"/>
              <a:sym typeface="Times New Roman"/>
            </a:endParaRPr>
          </a:p>
        </p:txBody>
      </p:sp>
      <p:sp>
        <p:nvSpPr>
          <p:cNvPr id="387" name="Google Shape;387;p21"/>
          <p:cNvSpPr txBox="1"/>
          <p:nvPr/>
        </p:nvSpPr>
        <p:spPr>
          <a:xfrm>
            <a:off x="585359" y="24641"/>
            <a:ext cx="10515240" cy="132516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Calibri"/>
              <a:buNone/>
            </a:pPr>
            <a:r>
              <a:rPr lang="en-US" sz="3200" b="1" i="0" u="none" strike="noStrike" cap="none">
                <a:solidFill>
                  <a:srgbClr val="000000"/>
                </a:solidFill>
                <a:latin typeface="Calibri"/>
                <a:ea typeface="Calibri"/>
                <a:cs typeface="Calibri"/>
                <a:sym typeface="Calibri"/>
              </a:rPr>
              <a:t>5.1 Estudos de Caso América Latina</a:t>
            </a:r>
            <a:endParaRPr sz="3200" b="0" i="0" u="none" strike="noStrike" cap="none">
              <a:solidFill>
                <a:srgbClr val="000000"/>
              </a:solidFill>
              <a:latin typeface="Calibri"/>
              <a:ea typeface="Calibri"/>
              <a:cs typeface="Calibri"/>
              <a:sym typeface="Calibri"/>
            </a:endParaRPr>
          </a:p>
        </p:txBody>
      </p:sp>
      <p:sp>
        <p:nvSpPr>
          <p:cNvPr id="388" name="Google Shape;388;p21"/>
          <p:cNvSpPr/>
          <p:nvPr/>
        </p:nvSpPr>
        <p:spPr>
          <a:xfrm>
            <a:off x="585359" y="983486"/>
            <a:ext cx="1105868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D0D0D"/>
                </a:solidFill>
                <a:latin typeface="Arial"/>
                <a:ea typeface="Arial"/>
                <a:cs typeface="Arial"/>
                <a:sym typeface="Arial"/>
              </a:rPr>
              <a:t>Fundo Andes Amazônia</a:t>
            </a:r>
            <a:endParaRPr sz="1400" b="0" i="0" u="none" strike="noStrike" cap="none">
              <a:solidFill>
                <a:srgbClr val="000000"/>
              </a:solidFill>
              <a:latin typeface="Arial"/>
              <a:ea typeface="Arial"/>
              <a:cs typeface="Arial"/>
              <a:sym typeface="Arial"/>
            </a:endParaRPr>
          </a:p>
        </p:txBody>
      </p:sp>
      <p:sp>
        <p:nvSpPr>
          <p:cNvPr id="389" name="Google Shape;389;p21"/>
          <p:cNvSpPr txBox="1"/>
          <p:nvPr/>
        </p:nvSpPr>
        <p:spPr>
          <a:xfrm>
            <a:off x="6319440" y="1068597"/>
            <a:ext cx="6093600" cy="4308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Resultados (2015-2021):</a:t>
            </a:r>
            <a:endParaRPr sz="2200" b="0" i="0" u="none" strike="noStrike" cap="none">
              <a:solidFill>
                <a:schemeClr val="dk1"/>
              </a:solidFill>
              <a:latin typeface="Times New Roman"/>
              <a:ea typeface="Times New Roman"/>
              <a:cs typeface="Times New Roman"/>
              <a:sym typeface="Times New Roman"/>
            </a:endParaRPr>
          </a:p>
        </p:txBody>
      </p:sp>
      <p:grpSp>
        <p:nvGrpSpPr>
          <p:cNvPr id="390" name="Google Shape;390;p21"/>
          <p:cNvGrpSpPr/>
          <p:nvPr/>
        </p:nvGrpSpPr>
        <p:grpSpPr>
          <a:xfrm>
            <a:off x="6114700" y="1683727"/>
            <a:ext cx="5672240" cy="4852804"/>
            <a:chOff x="0" y="1287"/>
            <a:chExt cx="5672240" cy="3988497"/>
          </a:xfrm>
        </p:grpSpPr>
        <p:sp>
          <p:nvSpPr>
            <p:cNvPr id="391" name="Google Shape;391;p21"/>
            <p:cNvSpPr/>
            <p:nvPr/>
          </p:nvSpPr>
          <p:spPr>
            <a:xfrm>
              <a:off x="0" y="1287"/>
              <a:ext cx="5672240" cy="486909"/>
            </a:xfrm>
            <a:prstGeom prst="roundRect">
              <a:avLst>
                <a:gd name="adj" fmla="val 16667"/>
              </a:avLst>
            </a:prstGeom>
            <a:gradFill>
              <a:gsLst>
                <a:gs pos="0">
                  <a:srgbClr val="BBF7A3"/>
                </a:gs>
                <a:gs pos="35000">
                  <a:srgbClr val="CDF8BE"/>
                </a:gs>
                <a:gs pos="100000">
                  <a:srgbClr val="ECFDE5"/>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392" name="Google Shape;392;p21"/>
            <p:cNvSpPr txBox="1"/>
            <p:nvPr/>
          </p:nvSpPr>
          <p:spPr>
            <a:xfrm>
              <a:off x="23769" y="25056"/>
              <a:ext cx="5624700" cy="439500"/>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en-US" sz="2000" b="0" i="0" u="none" strike="noStrike" cap="none">
                  <a:solidFill>
                    <a:schemeClr val="dk1"/>
                  </a:solidFill>
                  <a:latin typeface="Arial"/>
                  <a:ea typeface="Arial"/>
                  <a:cs typeface="Arial"/>
                  <a:sym typeface="Arial"/>
                </a:rPr>
                <a:t>127 Áreas com nova proteção formal; </a:t>
              </a:r>
              <a:r>
                <a:rPr lang="en-US" sz="2000" b="1" i="0" u="none" strike="noStrike" cap="none">
                  <a:solidFill>
                    <a:schemeClr val="dk1"/>
                  </a:solidFill>
                  <a:latin typeface="Arial"/>
                  <a:ea typeface="Arial"/>
                  <a:cs typeface="Arial"/>
                  <a:sym typeface="Arial"/>
                </a:rPr>
                <a:t>27.649.728 hectares protegidos</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p:txBody>
        </p:sp>
        <p:sp>
          <p:nvSpPr>
            <p:cNvPr id="393" name="Google Shape;393;p21"/>
            <p:cNvSpPr/>
            <p:nvPr/>
          </p:nvSpPr>
          <p:spPr>
            <a:xfrm>
              <a:off x="0" y="501514"/>
              <a:ext cx="5672240" cy="486909"/>
            </a:xfrm>
            <a:prstGeom prst="roundRect">
              <a:avLst>
                <a:gd name="adj" fmla="val 16667"/>
              </a:avLst>
            </a:prstGeom>
            <a:gradFill>
              <a:gsLst>
                <a:gs pos="0">
                  <a:srgbClr val="BBF7A3"/>
                </a:gs>
                <a:gs pos="35000">
                  <a:srgbClr val="CDF8BE"/>
                </a:gs>
                <a:gs pos="100000">
                  <a:srgbClr val="ECFDE5"/>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394" name="Google Shape;394;p21"/>
            <p:cNvSpPr txBox="1"/>
            <p:nvPr/>
          </p:nvSpPr>
          <p:spPr>
            <a:xfrm>
              <a:off x="23769" y="525283"/>
              <a:ext cx="5624702" cy="439371"/>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en-US" sz="2000" b="0" i="0" u="none" strike="noStrike" cap="none">
                  <a:solidFill>
                    <a:schemeClr val="dk1"/>
                  </a:solidFill>
                  <a:latin typeface="Arial"/>
                  <a:ea typeface="Arial"/>
                  <a:cs typeface="Arial"/>
                  <a:sym typeface="Arial"/>
                </a:rPr>
                <a:t>97 Áreas protegidas estabelecidas: </a:t>
              </a:r>
              <a:r>
                <a:rPr lang="en-US" sz="2000" b="1" i="0" u="none" strike="noStrike" cap="none">
                  <a:solidFill>
                    <a:schemeClr val="dk1"/>
                  </a:solidFill>
                  <a:latin typeface="Arial"/>
                  <a:ea typeface="Arial"/>
                  <a:cs typeface="Arial"/>
                  <a:sym typeface="Arial"/>
                </a:rPr>
                <a:t>24.237.134</a:t>
              </a:r>
              <a:r>
                <a:rPr lang="en-US" sz="2000" b="0" i="0" u="none" strike="noStrike" cap="none">
                  <a:solidFill>
                    <a:schemeClr val="dk1"/>
                  </a:solidFill>
                  <a:latin typeface="Arial"/>
                  <a:ea typeface="Arial"/>
                  <a:cs typeface="Arial"/>
                  <a:sym typeface="Arial"/>
                </a:rPr>
                <a:t> hectares;</a:t>
              </a:r>
              <a:endParaRPr sz="2000" b="0" i="0" u="none" strike="noStrike" cap="none">
                <a:solidFill>
                  <a:srgbClr val="000000"/>
                </a:solidFill>
                <a:latin typeface="Arial"/>
                <a:ea typeface="Arial"/>
                <a:cs typeface="Arial"/>
                <a:sym typeface="Arial"/>
              </a:endParaRPr>
            </a:p>
          </p:txBody>
        </p:sp>
        <p:sp>
          <p:nvSpPr>
            <p:cNvPr id="395" name="Google Shape;395;p21"/>
            <p:cNvSpPr/>
            <p:nvPr/>
          </p:nvSpPr>
          <p:spPr>
            <a:xfrm>
              <a:off x="0" y="1001740"/>
              <a:ext cx="5672240" cy="486909"/>
            </a:xfrm>
            <a:prstGeom prst="roundRect">
              <a:avLst>
                <a:gd name="adj" fmla="val 16667"/>
              </a:avLst>
            </a:prstGeom>
            <a:gradFill>
              <a:gsLst>
                <a:gs pos="0">
                  <a:srgbClr val="BBF7A3"/>
                </a:gs>
                <a:gs pos="35000">
                  <a:srgbClr val="CDF8BE"/>
                </a:gs>
                <a:gs pos="100000">
                  <a:srgbClr val="ECFDE5"/>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396" name="Google Shape;396;p21"/>
            <p:cNvSpPr txBox="1"/>
            <p:nvPr/>
          </p:nvSpPr>
          <p:spPr>
            <a:xfrm>
              <a:off x="23769" y="1025509"/>
              <a:ext cx="5624702" cy="439371"/>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en-US" sz="2000" b="0" i="0" u="none" strike="noStrike" cap="none">
                  <a:solidFill>
                    <a:schemeClr val="dk1"/>
                  </a:solidFill>
                  <a:latin typeface="Arial"/>
                  <a:ea typeface="Arial"/>
                  <a:cs typeface="Arial"/>
                  <a:sym typeface="Arial"/>
                </a:rPr>
                <a:t>47 Áreas de Conservação Regionais / Municipais: 13.815.010 hectares;</a:t>
              </a:r>
              <a:endParaRPr sz="2000" b="0" i="0" u="none" strike="noStrike" cap="none">
                <a:solidFill>
                  <a:schemeClr val="dk1"/>
                </a:solidFill>
                <a:latin typeface="Arial"/>
                <a:ea typeface="Arial"/>
                <a:cs typeface="Arial"/>
                <a:sym typeface="Arial"/>
              </a:endParaRPr>
            </a:p>
          </p:txBody>
        </p:sp>
        <p:sp>
          <p:nvSpPr>
            <p:cNvPr id="397" name="Google Shape;397;p21"/>
            <p:cNvSpPr/>
            <p:nvPr/>
          </p:nvSpPr>
          <p:spPr>
            <a:xfrm>
              <a:off x="0" y="1501967"/>
              <a:ext cx="5672240" cy="486909"/>
            </a:xfrm>
            <a:prstGeom prst="roundRect">
              <a:avLst>
                <a:gd name="adj" fmla="val 16667"/>
              </a:avLst>
            </a:prstGeom>
            <a:gradFill>
              <a:gsLst>
                <a:gs pos="0">
                  <a:srgbClr val="BBF7A3"/>
                </a:gs>
                <a:gs pos="35000">
                  <a:srgbClr val="CDF8BE"/>
                </a:gs>
                <a:gs pos="100000">
                  <a:srgbClr val="ECFDE5"/>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398" name="Google Shape;398;p21"/>
            <p:cNvSpPr txBox="1"/>
            <p:nvPr/>
          </p:nvSpPr>
          <p:spPr>
            <a:xfrm>
              <a:off x="23769" y="1525736"/>
              <a:ext cx="5624702" cy="439371"/>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en-US" sz="2000" b="0" i="0" u="none" strike="noStrike" cap="none">
                  <a:solidFill>
                    <a:schemeClr val="dk1"/>
                  </a:solidFill>
                  <a:latin typeface="Arial"/>
                  <a:ea typeface="Arial"/>
                  <a:cs typeface="Arial"/>
                  <a:sym typeface="Arial"/>
                </a:rPr>
                <a:t>44 Áreas de Conservação Comunitárias: 784.225 ha;</a:t>
              </a:r>
              <a:endParaRPr sz="2000" b="0" i="0" u="none" strike="noStrike" cap="none">
                <a:solidFill>
                  <a:schemeClr val="dk1"/>
                </a:solidFill>
                <a:latin typeface="Arial"/>
                <a:ea typeface="Arial"/>
                <a:cs typeface="Arial"/>
                <a:sym typeface="Arial"/>
              </a:endParaRPr>
            </a:p>
          </p:txBody>
        </p:sp>
        <p:sp>
          <p:nvSpPr>
            <p:cNvPr id="399" name="Google Shape;399;p21"/>
            <p:cNvSpPr/>
            <p:nvPr/>
          </p:nvSpPr>
          <p:spPr>
            <a:xfrm>
              <a:off x="0" y="2002194"/>
              <a:ext cx="5672240" cy="486909"/>
            </a:xfrm>
            <a:prstGeom prst="roundRect">
              <a:avLst>
                <a:gd name="adj" fmla="val 16667"/>
              </a:avLst>
            </a:prstGeom>
            <a:gradFill>
              <a:gsLst>
                <a:gs pos="0">
                  <a:srgbClr val="BBF7A3"/>
                </a:gs>
                <a:gs pos="35000">
                  <a:srgbClr val="CDF8BE"/>
                </a:gs>
                <a:gs pos="100000">
                  <a:srgbClr val="ECFDE5"/>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400" name="Google Shape;400;p21"/>
            <p:cNvSpPr txBox="1"/>
            <p:nvPr/>
          </p:nvSpPr>
          <p:spPr>
            <a:xfrm>
              <a:off x="23769" y="2025963"/>
              <a:ext cx="5624702" cy="439371"/>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en-US" sz="2000" b="0" i="0" u="none" strike="noStrike" cap="none">
                  <a:solidFill>
                    <a:schemeClr val="dk1"/>
                  </a:solidFill>
                  <a:latin typeface="Arial"/>
                  <a:ea typeface="Arial"/>
                  <a:cs typeface="Arial"/>
                  <a:sym typeface="Arial"/>
                </a:rPr>
                <a:t>6 Áreas Nacionalmente Protegidas: 9.663.736 ha;</a:t>
              </a:r>
              <a:endParaRPr sz="2000" b="0" i="0" u="none" strike="noStrike" cap="none">
                <a:solidFill>
                  <a:schemeClr val="dk1"/>
                </a:solidFill>
                <a:latin typeface="Arial"/>
                <a:ea typeface="Arial"/>
                <a:cs typeface="Arial"/>
                <a:sym typeface="Arial"/>
              </a:endParaRPr>
            </a:p>
          </p:txBody>
        </p:sp>
        <p:sp>
          <p:nvSpPr>
            <p:cNvPr id="401" name="Google Shape;401;p21"/>
            <p:cNvSpPr/>
            <p:nvPr/>
          </p:nvSpPr>
          <p:spPr>
            <a:xfrm>
              <a:off x="0" y="2502421"/>
              <a:ext cx="5672240" cy="486909"/>
            </a:xfrm>
            <a:prstGeom prst="roundRect">
              <a:avLst>
                <a:gd name="adj" fmla="val 16667"/>
              </a:avLst>
            </a:prstGeom>
            <a:gradFill>
              <a:gsLst>
                <a:gs pos="0">
                  <a:srgbClr val="BBF7A3"/>
                </a:gs>
                <a:gs pos="35000">
                  <a:srgbClr val="CDF8BE"/>
                </a:gs>
                <a:gs pos="100000">
                  <a:srgbClr val="ECFDE5"/>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402" name="Google Shape;402;p21"/>
            <p:cNvSpPr txBox="1"/>
            <p:nvPr/>
          </p:nvSpPr>
          <p:spPr>
            <a:xfrm>
              <a:off x="23769" y="2526190"/>
              <a:ext cx="5624702" cy="439371"/>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en-US" sz="2000" b="0" i="0" u="none" strike="noStrike" cap="none">
                  <a:solidFill>
                    <a:schemeClr val="dk1"/>
                  </a:solidFill>
                  <a:latin typeface="Arial"/>
                  <a:ea typeface="Arial"/>
                  <a:cs typeface="Arial"/>
                  <a:sym typeface="Arial"/>
                </a:rPr>
                <a:t>30 Terras indígenas asseguradas: 3.386.757 ha;</a:t>
              </a:r>
              <a:endParaRPr sz="2000" b="0" i="0" u="none" strike="noStrike" cap="none">
                <a:solidFill>
                  <a:schemeClr val="dk1"/>
                </a:solidFill>
                <a:latin typeface="Arial"/>
                <a:ea typeface="Arial"/>
                <a:cs typeface="Arial"/>
                <a:sym typeface="Arial"/>
              </a:endParaRPr>
            </a:p>
          </p:txBody>
        </p:sp>
        <p:sp>
          <p:nvSpPr>
            <p:cNvPr id="403" name="Google Shape;403;p21"/>
            <p:cNvSpPr/>
            <p:nvPr/>
          </p:nvSpPr>
          <p:spPr>
            <a:xfrm>
              <a:off x="0" y="3002648"/>
              <a:ext cx="5672240" cy="486909"/>
            </a:xfrm>
            <a:prstGeom prst="roundRect">
              <a:avLst>
                <a:gd name="adj" fmla="val 16667"/>
              </a:avLst>
            </a:prstGeom>
            <a:gradFill>
              <a:gsLst>
                <a:gs pos="0">
                  <a:srgbClr val="BBF7A3"/>
                </a:gs>
                <a:gs pos="35000">
                  <a:srgbClr val="CDF8BE"/>
                </a:gs>
                <a:gs pos="100000">
                  <a:srgbClr val="ECFDE5"/>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404" name="Google Shape;404;p21"/>
            <p:cNvSpPr txBox="1"/>
            <p:nvPr/>
          </p:nvSpPr>
          <p:spPr>
            <a:xfrm>
              <a:off x="23769" y="3026417"/>
              <a:ext cx="5624702" cy="439371"/>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en-US" sz="2000" b="0" i="0" u="none" strike="noStrike" cap="none">
                  <a:solidFill>
                    <a:schemeClr val="dk1"/>
                  </a:solidFill>
                  <a:latin typeface="Arial"/>
                  <a:ea typeface="Arial"/>
                  <a:cs typeface="Arial"/>
                  <a:sym typeface="Arial"/>
                </a:rPr>
                <a:t>8 Reservas Indígenas: 6 Resguardos (Colômbia), 2 Reservas Indígenas (Peru);</a:t>
              </a:r>
              <a:endParaRPr sz="2000" b="0" i="0" u="none" strike="noStrike" cap="none">
                <a:solidFill>
                  <a:schemeClr val="dk1"/>
                </a:solidFill>
                <a:latin typeface="Arial"/>
                <a:ea typeface="Arial"/>
                <a:cs typeface="Arial"/>
                <a:sym typeface="Arial"/>
              </a:endParaRPr>
            </a:p>
          </p:txBody>
        </p:sp>
        <p:sp>
          <p:nvSpPr>
            <p:cNvPr id="405" name="Google Shape;405;p21"/>
            <p:cNvSpPr/>
            <p:nvPr/>
          </p:nvSpPr>
          <p:spPr>
            <a:xfrm>
              <a:off x="0" y="3502875"/>
              <a:ext cx="5672240" cy="486909"/>
            </a:xfrm>
            <a:prstGeom prst="roundRect">
              <a:avLst>
                <a:gd name="adj" fmla="val 16667"/>
              </a:avLst>
            </a:prstGeom>
            <a:gradFill>
              <a:gsLst>
                <a:gs pos="0">
                  <a:srgbClr val="BBF7A3"/>
                </a:gs>
                <a:gs pos="35000">
                  <a:srgbClr val="CDF8BE"/>
                </a:gs>
                <a:gs pos="100000">
                  <a:srgbClr val="ECFDE5"/>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406" name="Google Shape;406;p21"/>
            <p:cNvSpPr txBox="1"/>
            <p:nvPr/>
          </p:nvSpPr>
          <p:spPr>
            <a:xfrm>
              <a:off x="23769" y="3526644"/>
              <a:ext cx="5624702" cy="439371"/>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en-US" sz="2000" b="0" i="0" u="none" strike="noStrike" cap="none">
                  <a:solidFill>
                    <a:schemeClr val="dk1"/>
                  </a:solidFill>
                  <a:latin typeface="Arial"/>
                  <a:ea typeface="Arial"/>
                  <a:cs typeface="Arial"/>
                  <a:sym typeface="Arial"/>
                </a:rPr>
                <a:t>22 Terras Comunitárias Indígenas Intituladas.</a:t>
              </a:r>
              <a:endParaRPr sz="2000" b="0" i="0" u="none" strike="noStrike" cap="none">
                <a:solidFill>
                  <a:schemeClr val="dk1"/>
                </a:solidFill>
                <a:latin typeface="Arial"/>
                <a:ea typeface="Arial"/>
                <a:cs typeface="Arial"/>
                <a:sym typeface="Arial"/>
              </a:endParaRPr>
            </a:p>
          </p:txBody>
        </p:sp>
      </p:grpSp>
      <p:sp>
        <p:nvSpPr>
          <p:cNvPr id="407" name="Google Shape;407;p21"/>
          <p:cNvSpPr/>
          <p:nvPr/>
        </p:nvSpPr>
        <p:spPr>
          <a:xfrm>
            <a:off x="748922" y="1568475"/>
            <a:ext cx="4896900" cy="3015600"/>
          </a:xfrm>
          <a:prstGeom prst="rect">
            <a:avLst/>
          </a:prstGeom>
          <a:noFill/>
          <a:ln w="25400" cap="flat" cmpd="sng">
            <a:solidFill>
              <a:srgbClr val="A8D0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408" name="Google Shape;408;p21"/>
          <p:cNvSpPr/>
          <p:nvPr/>
        </p:nvSpPr>
        <p:spPr>
          <a:xfrm>
            <a:off x="5653600" y="1568474"/>
            <a:ext cx="546900" cy="5150100"/>
          </a:xfrm>
          <a:prstGeom prst="leftBrace">
            <a:avLst>
              <a:gd name="adj1" fmla="val 8333"/>
              <a:gd name="adj2" fmla="val 50000"/>
            </a:avLst>
          </a:pr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1"/>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10" name="Google Shape;410;p21"/>
          <p:cNvPicPr preferRelativeResize="0"/>
          <p:nvPr/>
        </p:nvPicPr>
        <p:blipFill>
          <a:blip r:embed="rId3">
            <a:alphaModFix/>
          </a:blip>
          <a:stretch>
            <a:fillRect/>
          </a:stretch>
        </p:blipFill>
        <p:spPr>
          <a:xfrm>
            <a:off x="2079600" y="4106375"/>
            <a:ext cx="3346850" cy="2751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3"/>
          <p:cNvSpPr txBox="1"/>
          <p:nvPr/>
        </p:nvSpPr>
        <p:spPr>
          <a:xfrm>
            <a:off x="585359" y="328937"/>
            <a:ext cx="10515300" cy="1051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Calibri"/>
              <a:buNone/>
            </a:pPr>
            <a:r>
              <a:rPr lang="en-US" sz="3200" b="1" i="0" u="none" strike="noStrike" cap="none">
                <a:solidFill>
                  <a:srgbClr val="000000"/>
                </a:solidFill>
                <a:latin typeface="Calibri"/>
                <a:ea typeface="Calibri"/>
                <a:cs typeface="Calibri"/>
                <a:sym typeface="Calibri"/>
              </a:rPr>
              <a:t>5.2 Estudos de Caso África</a:t>
            </a:r>
            <a:endParaRPr sz="3200" b="0" i="0" u="none" strike="noStrike" cap="none">
              <a:solidFill>
                <a:srgbClr val="000000"/>
              </a:solidFill>
              <a:latin typeface="Calibri"/>
              <a:ea typeface="Calibri"/>
              <a:cs typeface="Calibri"/>
              <a:sym typeface="Calibri"/>
            </a:endParaRPr>
          </a:p>
        </p:txBody>
      </p:sp>
      <p:sp>
        <p:nvSpPr>
          <p:cNvPr id="417" name="Google Shape;417;p23"/>
          <p:cNvSpPr/>
          <p:nvPr/>
        </p:nvSpPr>
        <p:spPr>
          <a:xfrm>
            <a:off x="0" y="0"/>
            <a:ext cx="279900"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p23"/>
          <p:cNvSpPr/>
          <p:nvPr/>
        </p:nvSpPr>
        <p:spPr>
          <a:xfrm>
            <a:off x="585359" y="1197600"/>
            <a:ext cx="110586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República Democrática do Congo (RDC):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Conservação da Biodiversidade em Regiões de Conflito Armado</a:t>
            </a:r>
            <a:endParaRPr sz="2400" b="1" i="0" u="none" strike="noStrike" cap="none">
              <a:solidFill>
                <a:srgbClr val="0D0D0D"/>
              </a:solidFill>
              <a:latin typeface="Arial"/>
              <a:ea typeface="Arial"/>
              <a:cs typeface="Arial"/>
              <a:sym typeface="Arial"/>
            </a:endParaRPr>
          </a:p>
        </p:txBody>
      </p:sp>
      <p:pic>
        <p:nvPicPr>
          <p:cNvPr id="419" name="Google Shape;419;p23"/>
          <p:cNvPicPr preferRelativeResize="0"/>
          <p:nvPr/>
        </p:nvPicPr>
        <p:blipFill rotWithShape="1">
          <a:blip r:embed="rId3">
            <a:alphaModFix/>
          </a:blip>
          <a:srcRect/>
          <a:stretch/>
        </p:blipFill>
        <p:spPr>
          <a:xfrm>
            <a:off x="585359" y="2635346"/>
            <a:ext cx="4699541" cy="3415743"/>
          </a:xfrm>
          <a:prstGeom prst="rect">
            <a:avLst/>
          </a:prstGeom>
          <a:noFill/>
          <a:ln>
            <a:noFill/>
          </a:ln>
        </p:spPr>
      </p:pic>
      <p:sp>
        <p:nvSpPr>
          <p:cNvPr id="420" name="Google Shape;420;p23"/>
          <p:cNvSpPr txBox="1"/>
          <p:nvPr/>
        </p:nvSpPr>
        <p:spPr>
          <a:xfrm>
            <a:off x="5590342" y="2083619"/>
            <a:ext cx="6277800" cy="45192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7000"/>
              </a:lnSpc>
              <a:spcBef>
                <a:spcPts val="0"/>
              </a:spcBef>
              <a:spcAft>
                <a:spcPts val="0"/>
              </a:spcAft>
              <a:buClr>
                <a:schemeClr val="dk1"/>
              </a:buClr>
              <a:buSzPts val="2200"/>
              <a:buFont typeface="Arial"/>
              <a:buChar char="•"/>
            </a:pPr>
            <a:r>
              <a:rPr lang="en-US" sz="2200" b="1" i="0" u="none" strike="noStrike" cap="none">
                <a:solidFill>
                  <a:schemeClr val="dk1"/>
                </a:solidFill>
                <a:latin typeface="Arial"/>
                <a:ea typeface="Arial"/>
                <a:cs typeface="Arial"/>
                <a:sym typeface="Arial"/>
              </a:rPr>
              <a:t>Metade da floresta tropical da África está localizada nas florestas da República Democrática do Congo.</a:t>
            </a:r>
            <a:endParaRPr sz="2200" b="1" i="0" u="none" strike="noStrike" cap="none">
              <a:solidFill>
                <a:srgbClr val="000000"/>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Esses cinco locais (Parques Nacionais Kahuzi-Biega, Virunga, Parque Nacional de Salonga, Reserva de Vida Selvagem de Okapi e Parque Nacional de Garamba) foram adicionados à </a:t>
            </a:r>
            <a:r>
              <a:rPr lang="en-US" sz="2200" b="1" i="0" u="none" strike="noStrike" cap="none">
                <a:solidFill>
                  <a:schemeClr val="dk1"/>
                </a:solidFill>
                <a:latin typeface="Arial"/>
                <a:ea typeface="Arial"/>
                <a:cs typeface="Arial"/>
                <a:sym typeface="Arial"/>
              </a:rPr>
              <a:t>Lista do Patrimônio Mundial em Perigo entre 1994 e 1999 devido a ameaças que poderiam impactar negativamente suas qualidades de Patrimônio Mundial.</a:t>
            </a:r>
            <a:endParaRPr sz="22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4"/>
          <p:cNvSpPr txBox="1"/>
          <p:nvPr/>
        </p:nvSpPr>
        <p:spPr>
          <a:xfrm>
            <a:off x="585359" y="328937"/>
            <a:ext cx="10515240" cy="1051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Calibri"/>
              <a:buNone/>
            </a:pPr>
            <a:r>
              <a:rPr lang="en-US" sz="3200" b="1" i="0" u="none" strike="noStrike" cap="none">
                <a:solidFill>
                  <a:srgbClr val="000000"/>
                </a:solidFill>
                <a:latin typeface="Calibri"/>
                <a:ea typeface="Calibri"/>
                <a:cs typeface="Calibri"/>
                <a:sym typeface="Calibri"/>
              </a:rPr>
              <a:t>5.2 Estudos de Caso África</a:t>
            </a:r>
            <a:endParaRPr sz="3200" b="0" i="0" u="none" strike="noStrike" cap="none">
              <a:solidFill>
                <a:srgbClr val="000000"/>
              </a:solidFill>
              <a:latin typeface="Calibri"/>
              <a:ea typeface="Calibri"/>
              <a:cs typeface="Calibri"/>
              <a:sym typeface="Calibri"/>
            </a:endParaRPr>
          </a:p>
        </p:txBody>
      </p:sp>
      <p:sp>
        <p:nvSpPr>
          <p:cNvPr id="427" name="Google Shape;427;p24"/>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8" name="Google Shape;428;p24"/>
          <p:cNvSpPr/>
          <p:nvPr/>
        </p:nvSpPr>
        <p:spPr>
          <a:xfrm>
            <a:off x="585359" y="1197600"/>
            <a:ext cx="1105868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Arial"/>
                <a:ea typeface="Arial"/>
                <a:cs typeface="Arial"/>
                <a:sym typeface="Arial"/>
              </a:rPr>
              <a:t>República Democrática do Congo (RDC): </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Arial"/>
                <a:ea typeface="Arial"/>
                <a:cs typeface="Arial"/>
                <a:sym typeface="Arial"/>
              </a:rPr>
              <a:t>Conservação da Biodiversidade em Regiões de Conflito Armado</a:t>
            </a:r>
            <a:endParaRPr sz="2200" b="1" i="0" u="none" strike="noStrike" cap="none">
              <a:solidFill>
                <a:srgbClr val="0D0D0D"/>
              </a:solidFill>
              <a:latin typeface="Arial"/>
              <a:ea typeface="Arial"/>
              <a:cs typeface="Arial"/>
              <a:sym typeface="Arial"/>
            </a:endParaRPr>
          </a:p>
        </p:txBody>
      </p:sp>
      <p:sp>
        <p:nvSpPr>
          <p:cNvPr id="429" name="Google Shape;429;p24"/>
          <p:cNvSpPr txBox="1"/>
          <p:nvPr/>
        </p:nvSpPr>
        <p:spPr>
          <a:xfrm>
            <a:off x="585359" y="2003938"/>
            <a:ext cx="11364000" cy="44649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1" i="0" u="none" strike="noStrike" cap="none">
                <a:solidFill>
                  <a:schemeClr val="dk1"/>
                </a:solidFill>
                <a:latin typeface="Arial"/>
                <a:ea typeface="Arial"/>
                <a:cs typeface="Arial"/>
                <a:sym typeface="Arial"/>
              </a:rPr>
              <a:t>Fase 1 (2000-2005):</a:t>
            </a:r>
            <a:r>
              <a:rPr lang="en-US" sz="2200" b="0" i="0" u="none" strike="noStrike" cap="none">
                <a:solidFill>
                  <a:schemeClr val="dk1"/>
                </a:solidFill>
                <a:latin typeface="Arial"/>
                <a:ea typeface="Arial"/>
                <a:cs typeface="Arial"/>
                <a:sym typeface="Arial"/>
              </a:rPr>
              <a:t> A fase inicial do programa de apoio aos esforços de conservação nos cinco locais e criação de uma "Diplomacia da Conservação".</a:t>
            </a:r>
            <a:endParaRPr sz="2200" b="0" i="0" u="none" strike="noStrike" cap="none">
              <a:solidFill>
                <a:srgbClr val="000000"/>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1" i="0" u="none" strike="noStrike" cap="none">
                <a:solidFill>
                  <a:schemeClr val="dk1"/>
                </a:solidFill>
                <a:latin typeface="Arial"/>
                <a:ea typeface="Arial"/>
                <a:cs typeface="Arial"/>
                <a:sym typeface="Arial"/>
              </a:rPr>
              <a:t>Fase II (2005-2010): </a:t>
            </a:r>
            <a:r>
              <a:rPr lang="en-US" sz="2200" b="0" i="0" u="none" strike="noStrike" cap="none">
                <a:solidFill>
                  <a:schemeClr val="dk1"/>
                </a:solidFill>
                <a:latin typeface="Arial"/>
                <a:ea typeface="Arial"/>
                <a:cs typeface="Arial"/>
                <a:sym typeface="Arial"/>
              </a:rPr>
              <a:t>Continuou a realizar a "Diplomacia da Conservação" enquanto auxiliava na implementação de planos de ação de emergência nas cinco áreas congolesas.</a:t>
            </a:r>
            <a:endParaRPr sz="2200" b="0" i="0" u="none" strike="noStrike" cap="none">
              <a:solidFill>
                <a:srgbClr val="000000"/>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1" i="0" u="none" strike="noStrike" cap="none">
                <a:solidFill>
                  <a:schemeClr val="dk1"/>
                </a:solidFill>
                <a:latin typeface="Arial"/>
                <a:ea typeface="Arial"/>
                <a:cs typeface="Arial"/>
                <a:sym typeface="Arial"/>
              </a:rPr>
              <a:t>Fase III (2010-2013): </a:t>
            </a:r>
            <a:r>
              <a:rPr lang="en-US" sz="2200" b="0" i="0" u="none" strike="noStrike" cap="none">
                <a:solidFill>
                  <a:schemeClr val="dk1"/>
                </a:solidFill>
                <a:latin typeface="Arial"/>
                <a:ea typeface="Arial"/>
                <a:cs typeface="Arial"/>
                <a:sym typeface="Arial"/>
              </a:rPr>
              <a:t>Reunião de alto nível entre a UNESCO e o governo congolês (UNESCO, 2021). O objetivo era investigar métodos para melhorar a defesa dos cinco locais congoleses listados como ameaçados na Lista do Patrimônio Mundial.</a:t>
            </a:r>
            <a:endParaRPr sz="2200" b="0" i="0" u="none" strike="noStrike" cap="none">
              <a:solidFill>
                <a:srgbClr val="000000"/>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1" i="0" u="none" strike="noStrike" cap="none">
                <a:solidFill>
                  <a:schemeClr val="dk1"/>
                </a:solidFill>
                <a:latin typeface="Arial"/>
                <a:ea typeface="Arial"/>
                <a:cs typeface="Arial"/>
                <a:sym typeface="Arial"/>
              </a:rPr>
              <a:t>Possível replicação:</a:t>
            </a:r>
            <a:r>
              <a:rPr lang="en-US" sz="2200" b="0" i="0" u="none" strike="noStrike" cap="none">
                <a:solidFill>
                  <a:schemeClr val="dk1"/>
                </a:solidFill>
                <a:latin typeface="Arial"/>
                <a:ea typeface="Arial"/>
                <a:cs typeface="Arial"/>
                <a:sym typeface="Arial"/>
              </a:rPr>
              <a:t> O programa pode ser replicado em áreas onde a conservação da biodiversidade é um desafio devido a conflitos armados.</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5"/>
          <p:cNvSpPr txBox="1"/>
          <p:nvPr/>
        </p:nvSpPr>
        <p:spPr>
          <a:xfrm>
            <a:off x="585359" y="328937"/>
            <a:ext cx="10515240" cy="1051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Calibri"/>
              <a:buNone/>
            </a:pPr>
            <a:r>
              <a:rPr lang="en-US" sz="3200" b="1" i="0" u="none" strike="noStrike" cap="none">
                <a:solidFill>
                  <a:srgbClr val="000000"/>
                </a:solidFill>
                <a:latin typeface="Calibri"/>
                <a:ea typeface="Calibri"/>
                <a:cs typeface="Calibri"/>
                <a:sym typeface="Calibri"/>
              </a:rPr>
              <a:t>5.2 Estudos de Caso África</a:t>
            </a:r>
            <a:endParaRPr sz="3200" b="0" i="0" u="none" strike="noStrike" cap="none">
              <a:solidFill>
                <a:srgbClr val="000000"/>
              </a:solidFill>
              <a:latin typeface="Calibri"/>
              <a:ea typeface="Calibri"/>
              <a:cs typeface="Calibri"/>
              <a:sym typeface="Calibri"/>
            </a:endParaRPr>
          </a:p>
        </p:txBody>
      </p:sp>
      <p:sp>
        <p:nvSpPr>
          <p:cNvPr id="436" name="Google Shape;436;p25"/>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7" name="Google Shape;437;p25"/>
          <p:cNvSpPr/>
          <p:nvPr/>
        </p:nvSpPr>
        <p:spPr>
          <a:xfrm>
            <a:off x="585359" y="1197600"/>
            <a:ext cx="110586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Restauração da Paisagem na sub-bacia do Lago Tana nas Terras Altas Etíopes</a:t>
            </a:r>
            <a:endParaRPr sz="2400" b="1" i="0" u="none" strike="noStrike" cap="none">
              <a:solidFill>
                <a:srgbClr val="0D0D0D"/>
              </a:solidFill>
              <a:latin typeface="Arial"/>
              <a:ea typeface="Arial"/>
              <a:cs typeface="Arial"/>
              <a:sym typeface="Arial"/>
            </a:endParaRPr>
          </a:p>
        </p:txBody>
      </p:sp>
      <p:sp>
        <p:nvSpPr>
          <p:cNvPr id="438" name="Google Shape;438;p25"/>
          <p:cNvSpPr txBox="1"/>
          <p:nvPr/>
        </p:nvSpPr>
        <p:spPr>
          <a:xfrm>
            <a:off x="5590342" y="1881935"/>
            <a:ext cx="6277800" cy="54492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7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A maioria da força de trabalho da Etiópia está empregada nas </a:t>
            </a:r>
            <a:r>
              <a:rPr lang="en-US" sz="2200" b="1" i="0" u="none" strike="noStrike" cap="none">
                <a:solidFill>
                  <a:schemeClr val="dk1"/>
                </a:solidFill>
                <a:latin typeface="Arial"/>
                <a:ea typeface="Arial"/>
                <a:cs typeface="Arial"/>
                <a:sym typeface="Arial"/>
              </a:rPr>
              <a:t>indústrias agrícola e florestal, que representam 43% do PIB nacional.</a:t>
            </a:r>
            <a:endParaRPr sz="2200" b="1" i="0" u="none" strike="noStrike" cap="none">
              <a:solidFill>
                <a:srgbClr val="000000"/>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Visa restaurar a paisagem na </a:t>
            </a:r>
            <a:r>
              <a:rPr lang="en-US" sz="2200" b="1" i="0" u="none" strike="noStrike" cap="none">
                <a:solidFill>
                  <a:schemeClr val="dk1"/>
                </a:solidFill>
                <a:latin typeface="Arial"/>
                <a:ea typeface="Arial"/>
                <a:cs typeface="Arial"/>
                <a:sym typeface="Arial"/>
              </a:rPr>
              <a:t>sub-bacia do Lago Tana nas Terras Altas Etíopes</a:t>
            </a:r>
            <a:r>
              <a:rPr lang="en-US" sz="2200" b="0" i="0" u="none" strike="noStrike" cap="none">
                <a:solidFill>
                  <a:schemeClr val="dk1"/>
                </a:solidFill>
                <a:latin typeface="Arial"/>
                <a:ea typeface="Arial"/>
                <a:cs typeface="Arial"/>
                <a:sym typeface="Arial"/>
              </a:rPr>
              <a:t>. A abordagem envolve reflorestamento, combate à desertificação e envolvimento de comunidades locais e principais intervenientes. </a:t>
            </a:r>
            <a:endParaRPr sz="2200" b="0" i="0" u="none" strike="noStrike" cap="none">
              <a:solidFill>
                <a:srgbClr val="000000"/>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O governo estabeleceu a Iniciativa de Restauração da Paisagem Florestal (AFR100) em 2015 e pretende restaurar 100 milhões de hectares até 2030.</a:t>
            </a:r>
            <a:endParaRPr sz="22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pic>
        <p:nvPicPr>
          <p:cNvPr id="439" name="Google Shape;439;p25"/>
          <p:cNvPicPr preferRelativeResize="0"/>
          <p:nvPr/>
        </p:nvPicPr>
        <p:blipFill rotWithShape="1">
          <a:blip r:embed="rId3">
            <a:alphaModFix/>
          </a:blip>
          <a:srcRect/>
          <a:stretch/>
        </p:blipFill>
        <p:spPr>
          <a:xfrm>
            <a:off x="585339" y="1991128"/>
            <a:ext cx="4959754" cy="47925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
          <p:cNvSpPr txBox="1">
            <a:spLocks noGrp="1"/>
          </p:cNvSpPr>
          <p:nvPr>
            <p:ph type="title" idx="4294967295"/>
          </p:nvPr>
        </p:nvSpPr>
        <p:spPr>
          <a:xfrm>
            <a:off x="793800" y="829546"/>
            <a:ext cx="10515240" cy="132516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Conteúdo:</a:t>
            </a:r>
            <a:endParaRPr sz="4400" b="0" i="0" u="none" strike="noStrike" cap="none">
              <a:solidFill>
                <a:srgbClr val="000000"/>
              </a:solidFill>
              <a:latin typeface="Calibri"/>
              <a:ea typeface="Calibri"/>
              <a:cs typeface="Calibri"/>
              <a:sym typeface="Calibri"/>
            </a:endParaRPr>
          </a:p>
        </p:txBody>
      </p:sp>
      <p:sp>
        <p:nvSpPr>
          <p:cNvPr id="213" name="Google Shape;213;p4"/>
          <p:cNvSpPr txBox="1">
            <a:spLocks noGrp="1"/>
          </p:cNvSpPr>
          <p:nvPr>
            <p:ph type="body" idx="4294967295"/>
          </p:nvPr>
        </p:nvSpPr>
        <p:spPr>
          <a:xfrm>
            <a:off x="838380" y="2162266"/>
            <a:ext cx="10515240" cy="435096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1. Introdução aos ODS</a:t>
            </a:r>
            <a:endParaRPr sz="28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1"/>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2. Definição ODS 15 </a:t>
            </a:r>
            <a:endParaRPr/>
          </a:p>
          <a:p>
            <a:pPr marL="228600" marR="0" lvl="0" indent="-228600" algn="l" rtl="0">
              <a:lnSpc>
                <a:spcPct val="90000"/>
              </a:lnSpc>
              <a:spcBef>
                <a:spcPts val="1001"/>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3. Visão geral das crises globais que têm impactado negativamente o alcance do ODS 15.</a:t>
            </a:r>
            <a:endParaRPr sz="28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1"/>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4. Progresso em direção ao alcance do ODS 15 até 2030.</a:t>
            </a:r>
            <a:endParaRPr sz="28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1"/>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5. Estudos de caso</a:t>
            </a:r>
            <a:endParaRPr sz="28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1"/>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6. Considerações Finais</a:t>
            </a:r>
            <a:endParaRPr sz="2800" b="0" i="0" u="none" strike="noStrike" cap="none">
              <a:solidFill>
                <a:srgbClr val="000000"/>
              </a:solidFill>
              <a:latin typeface="Calibri"/>
              <a:ea typeface="Calibri"/>
              <a:cs typeface="Calibri"/>
              <a:sym typeface="Calibri"/>
            </a:endParaRPr>
          </a:p>
        </p:txBody>
      </p:sp>
      <p:sp>
        <p:nvSpPr>
          <p:cNvPr id="214" name="Google Shape;214;p4"/>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6"/>
          <p:cNvSpPr txBox="1"/>
          <p:nvPr/>
        </p:nvSpPr>
        <p:spPr>
          <a:xfrm>
            <a:off x="585359" y="328937"/>
            <a:ext cx="10515240" cy="1051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Calibri"/>
              <a:buNone/>
            </a:pPr>
            <a:r>
              <a:rPr lang="en-US" sz="3200" b="1" i="0" u="none" strike="noStrike" cap="none">
                <a:solidFill>
                  <a:srgbClr val="000000"/>
                </a:solidFill>
                <a:latin typeface="Calibri"/>
                <a:ea typeface="Calibri"/>
                <a:cs typeface="Calibri"/>
                <a:sym typeface="Calibri"/>
              </a:rPr>
              <a:t>5.2 Estudos de Caso África</a:t>
            </a:r>
            <a:endParaRPr sz="3200" b="0" i="0" u="none" strike="noStrike" cap="none">
              <a:solidFill>
                <a:srgbClr val="000000"/>
              </a:solidFill>
              <a:latin typeface="Calibri"/>
              <a:ea typeface="Calibri"/>
              <a:cs typeface="Calibri"/>
              <a:sym typeface="Calibri"/>
            </a:endParaRPr>
          </a:p>
        </p:txBody>
      </p:sp>
      <p:sp>
        <p:nvSpPr>
          <p:cNvPr id="446" name="Google Shape;446;p26"/>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7" name="Google Shape;447;p26"/>
          <p:cNvSpPr/>
          <p:nvPr/>
        </p:nvSpPr>
        <p:spPr>
          <a:xfrm>
            <a:off x="585359" y="1197600"/>
            <a:ext cx="110586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Projeto de Restauração de Pastagens de Kruger a Canyons</a:t>
            </a:r>
            <a:endParaRPr sz="2400" b="1" i="0" u="none" strike="noStrike" cap="none">
              <a:solidFill>
                <a:srgbClr val="0D0D0D"/>
              </a:solidFill>
              <a:latin typeface="Arial"/>
              <a:ea typeface="Arial"/>
              <a:cs typeface="Arial"/>
              <a:sym typeface="Arial"/>
            </a:endParaRPr>
          </a:p>
        </p:txBody>
      </p:sp>
      <p:sp>
        <p:nvSpPr>
          <p:cNvPr id="448" name="Google Shape;448;p26"/>
          <p:cNvSpPr txBox="1"/>
          <p:nvPr/>
        </p:nvSpPr>
        <p:spPr>
          <a:xfrm>
            <a:off x="6005700" y="1940405"/>
            <a:ext cx="5862600" cy="47244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7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A reserva da biosfera K2C abrange uma paisagem biodiversa, do Parque Nacional Kruger ao Canyon do Rio Blyde.</a:t>
            </a:r>
            <a:endParaRPr sz="2200" b="0" i="0" u="none" strike="noStrike" cap="none">
              <a:solidFill>
                <a:srgbClr val="000000"/>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Ela possui uma variedade de usos da terra, incluindo conservação formal, agricultura intensiva e criação de gado.</a:t>
            </a:r>
            <a:endParaRPr sz="2200" b="0" i="0" u="none" strike="noStrike" cap="none">
              <a:solidFill>
                <a:srgbClr val="000000"/>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O projeto inicial abrange 6432 hectares de pastagens comunitárias, com acordo de conservação assinado em 2018.</a:t>
            </a:r>
            <a:endParaRPr sz="2200" b="0" i="0" u="none" strike="noStrike" cap="none">
              <a:solidFill>
                <a:srgbClr val="000000"/>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1" i="0" u="none" strike="noStrike" cap="none">
                <a:solidFill>
                  <a:schemeClr val="dk1"/>
                </a:solidFill>
                <a:latin typeface="Arial"/>
                <a:ea typeface="Arial"/>
                <a:cs typeface="Arial"/>
                <a:sym typeface="Arial"/>
              </a:rPr>
              <a:t>A K2C é reconhecida pela UNESCO como uma região de Alto Valor de Conservação.</a:t>
            </a:r>
            <a:endParaRPr sz="2200" b="1" i="0" u="none" strike="noStrike" cap="none">
              <a:solidFill>
                <a:srgbClr val="000000"/>
              </a:solidFill>
              <a:latin typeface="Arial"/>
              <a:ea typeface="Arial"/>
              <a:cs typeface="Arial"/>
              <a:sym typeface="Arial"/>
            </a:endParaRPr>
          </a:p>
        </p:txBody>
      </p:sp>
      <p:pic>
        <p:nvPicPr>
          <p:cNvPr id="449" name="Google Shape;449;p26"/>
          <p:cNvPicPr preferRelativeResize="0"/>
          <p:nvPr/>
        </p:nvPicPr>
        <p:blipFill rotWithShape="1">
          <a:blip r:embed="rId3">
            <a:alphaModFix/>
          </a:blip>
          <a:srcRect/>
          <a:stretch/>
        </p:blipFill>
        <p:spPr>
          <a:xfrm>
            <a:off x="585359" y="2063205"/>
            <a:ext cx="5114925" cy="352361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7"/>
          <p:cNvSpPr txBox="1"/>
          <p:nvPr/>
        </p:nvSpPr>
        <p:spPr>
          <a:xfrm>
            <a:off x="585359" y="328937"/>
            <a:ext cx="10515240" cy="1051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Calibri"/>
              <a:buNone/>
            </a:pPr>
            <a:r>
              <a:rPr lang="en-US" sz="3200" b="1" i="0" u="none" strike="noStrike" cap="none">
                <a:solidFill>
                  <a:srgbClr val="000000"/>
                </a:solidFill>
                <a:latin typeface="Calibri"/>
                <a:ea typeface="Calibri"/>
                <a:cs typeface="Calibri"/>
                <a:sym typeface="Calibri"/>
              </a:rPr>
              <a:t>5.2 Estudos de Caso África</a:t>
            </a:r>
            <a:endParaRPr sz="3200" b="0" i="0" u="none" strike="noStrike" cap="none">
              <a:solidFill>
                <a:srgbClr val="000000"/>
              </a:solidFill>
              <a:latin typeface="Calibri"/>
              <a:ea typeface="Calibri"/>
              <a:cs typeface="Calibri"/>
              <a:sym typeface="Calibri"/>
            </a:endParaRPr>
          </a:p>
        </p:txBody>
      </p:sp>
      <p:sp>
        <p:nvSpPr>
          <p:cNvPr id="456" name="Google Shape;456;p27"/>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7" name="Google Shape;457;p27"/>
          <p:cNvSpPr/>
          <p:nvPr/>
        </p:nvSpPr>
        <p:spPr>
          <a:xfrm>
            <a:off x="585359" y="1197600"/>
            <a:ext cx="110586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Projeto de Restauração de Pastagens de Kruger a Canyons</a:t>
            </a:r>
            <a:endParaRPr sz="2400" b="1" i="0" u="none" strike="noStrike" cap="none">
              <a:solidFill>
                <a:srgbClr val="0D0D0D"/>
              </a:solidFill>
              <a:latin typeface="Arial"/>
              <a:ea typeface="Arial"/>
              <a:cs typeface="Arial"/>
              <a:sym typeface="Arial"/>
            </a:endParaRPr>
          </a:p>
        </p:txBody>
      </p:sp>
      <p:sp>
        <p:nvSpPr>
          <p:cNvPr id="458" name="Google Shape;458;p27"/>
          <p:cNvSpPr txBox="1"/>
          <p:nvPr/>
        </p:nvSpPr>
        <p:spPr>
          <a:xfrm>
            <a:off x="585359" y="1817389"/>
            <a:ext cx="11283000" cy="50325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Objetivos programa K2C:</a:t>
            </a:r>
            <a:endParaRPr sz="2200" b="0" i="0" u="none" strike="noStrike" cap="none">
              <a:solidFill>
                <a:srgbClr val="000000"/>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Restauração e reabilitação de pastagens degradadas para servir como amortecedores contra seca e erosão do solo.</a:t>
            </a:r>
            <a:endParaRPr sz="2200" b="0" i="0" u="none" strike="noStrike" cap="none">
              <a:solidFill>
                <a:srgbClr val="000000"/>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Redução dos riscos para espécies arbóreas protegidas e interrupção da perda de biodiversidade.</a:t>
            </a:r>
            <a:endParaRPr sz="2200" b="0" i="0" u="none" strike="noStrike" cap="none">
              <a:solidFill>
                <a:srgbClr val="000000"/>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Diminuição do conflito entre humanos e vida selvagem nas zonas de Kruger e Canyons.</a:t>
            </a:r>
            <a:endParaRPr sz="2200" b="0" i="0" u="none" strike="noStrike" cap="none">
              <a:solidFill>
                <a:srgbClr val="000000"/>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Busca gerar empregos, desenvolver habilidades e aumentar a conscientização ambiental, impactando positivamente o bem-estar das comunidades a longo prazo.</a:t>
            </a:r>
            <a:endParaRPr sz="2200" b="0" i="0" u="none" strike="noStrike" cap="none">
              <a:solidFill>
                <a:srgbClr val="000000"/>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Ajudar espécies ameaçadas, melhorar práticas de manejo de terras e capacitar membros da comunidade, especialmente mulheres, por meio de treinamento e educação de qualidade.</a:t>
            </a:r>
            <a:endParaRPr sz="2200" b="0" i="0" u="none" strike="noStrike" cap="none">
              <a:solidFill>
                <a:srgbClr val="000000"/>
              </a:solidFill>
              <a:latin typeface="Arial"/>
              <a:ea typeface="Arial"/>
              <a:cs typeface="Arial"/>
              <a:sym typeface="Arial"/>
            </a:endParaRPr>
          </a:p>
          <a:p>
            <a:pPr marL="285750" marR="0" lvl="0" indent="-171450" algn="just" rtl="0">
              <a:lnSpc>
                <a:spcPct val="107000"/>
              </a:lnSpc>
              <a:spcBef>
                <a:spcPts val="800"/>
              </a:spcBef>
              <a:spcAft>
                <a:spcPts val="0"/>
              </a:spcAft>
              <a:buClr>
                <a:schemeClr val="dk1"/>
              </a:buClr>
              <a:buSzPts val="18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1"/>
          <p:cNvSpPr txBox="1">
            <a:spLocks noGrp="1"/>
          </p:cNvSpPr>
          <p:nvPr>
            <p:ph type="title" idx="4294967295"/>
          </p:nvPr>
        </p:nvSpPr>
        <p:spPr>
          <a:xfrm>
            <a:off x="793800" y="1174320"/>
            <a:ext cx="10515240" cy="132516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6. Considerações Finais</a:t>
            </a:r>
            <a:endParaRPr sz="4400" b="0" i="0" u="none" strike="noStrike" cap="none">
              <a:solidFill>
                <a:srgbClr val="000000"/>
              </a:solidFill>
              <a:latin typeface="Calibri"/>
              <a:ea typeface="Calibri"/>
              <a:cs typeface="Calibri"/>
              <a:sym typeface="Calibri"/>
            </a:endParaRPr>
          </a:p>
        </p:txBody>
      </p:sp>
      <p:pic>
        <p:nvPicPr>
          <p:cNvPr id="465" name="Google Shape;465;p31" descr="Forma&#10;&#10;Descrição gerada automaticamente"/>
          <p:cNvPicPr preferRelativeResize="0"/>
          <p:nvPr/>
        </p:nvPicPr>
        <p:blipFill rotWithShape="1">
          <a:blip r:embed="rId3">
            <a:alphaModFix/>
          </a:blip>
          <a:srcRect/>
          <a:stretch/>
        </p:blipFill>
        <p:spPr>
          <a:xfrm>
            <a:off x="1746720" y="4715640"/>
            <a:ext cx="3233160" cy="1791720"/>
          </a:xfrm>
          <a:prstGeom prst="rect">
            <a:avLst/>
          </a:prstGeom>
          <a:noFill/>
          <a:ln>
            <a:noFill/>
          </a:ln>
        </p:spPr>
      </p:pic>
      <p:pic>
        <p:nvPicPr>
          <p:cNvPr id="466" name="Google Shape;466;p31" descr="Diagrama&#10;&#10;Descrição gerada automaticamente"/>
          <p:cNvPicPr preferRelativeResize="0"/>
          <p:nvPr/>
        </p:nvPicPr>
        <p:blipFill rotWithShape="1">
          <a:blip r:embed="rId4">
            <a:alphaModFix/>
          </a:blip>
          <a:srcRect/>
          <a:stretch/>
        </p:blipFill>
        <p:spPr>
          <a:xfrm>
            <a:off x="6566400" y="4596480"/>
            <a:ext cx="4335480" cy="1836720"/>
          </a:xfrm>
          <a:prstGeom prst="rect">
            <a:avLst/>
          </a:prstGeom>
          <a:noFill/>
          <a:ln>
            <a:noFill/>
          </a:ln>
        </p:spPr>
      </p:pic>
      <p:sp>
        <p:nvSpPr>
          <p:cNvPr id="467" name="Google Shape;467;p31"/>
          <p:cNvSpPr/>
          <p:nvPr/>
        </p:nvSpPr>
        <p:spPr>
          <a:xfrm>
            <a:off x="2270520" y="3742471"/>
            <a:ext cx="11058840" cy="55553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2800"/>
              <a:buFont typeface="Calibri"/>
              <a:buNone/>
            </a:pPr>
            <a:r>
              <a:rPr lang="en-US" sz="2800" b="1" i="0" u="none" strike="noStrike" cap="none">
                <a:solidFill>
                  <a:srgbClr val="000000"/>
                </a:solidFill>
                <a:latin typeface="Calibri"/>
                <a:ea typeface="Calibri"/>
                <a:cs typeface="Calibri"/>
                <a:sym typeface="Calibri"/>
              </a:rPr>
              <a:t>Como podemos </a:t>
            </a:r>
            <a:r>
              <a:rPr lang="en-US" sz="2800" b="1" i="0" u="none" strike="noStrike" cap="none">
                <a:solidFill>
                  <a:srgbClr val="00B050"/>
                </a:solidFill>
                <a:latin typeface="Calibri"/>
                <a:ea typeface="Calibri"/>
                <a:cs typeface="Calibri"/>
                <a:sym typeface="Calibri"/>
              </a:rPr>
              <a:t>ser a mudança </a:t>
            </a:r>
            <a:r>
              <a:rPr lang="en-US" sz="2800" b="1" i="0" u="none" strike="noStrike" cap="none">
                <a:solidFill>
                  <a:srgbClr val="000000"/>
                </a:solidFill>
                <a:latin typeface="Calibri"/>
                <a:ea typeface="Calibri"/>
                <a:cs typeface="Calibri"/>
                <a:sym typeface="Calibri"/>
              </a:rPr>
              <a:t>no caminho à frente?</a:t>
            </a:r>
            <a:endParaRPr sz="1400" b="0" i="0" u="none" strike="noStrike" cap="none">
              <a:solidFill>
                <a:srgbClr val="000000"/>
              </a:solidFill>
              <a:latin typeface="Arial"/>
              <a:ea typeface="Arial"/>
              <a:cs typeface="Arial"/>
              <a:sym typeface="Arial"/>
            </a:endParaRPr>
          </a:p>
        </p:txBody>
      </p:sp>
      <p:sp>
        <p:nvSpPr>
          <p:cNvPr id="468" name="Google Shape;468;p31"/>
          <p:cNvSpPr/>
          <p:nvPr/>
        </p:nvSpPr>
        <p:spPr>
          <a:xfrm>
            <a:off x="797760" y="2342520"/>
            <a:ext cx="1060044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Esta apresentação oferece uma introdução a alguns aspectos cruciais relacionados ao ODS 15, enquanto direciona o foco para as crises globais que atualmente têm um impacto negativo em sua realização e em seu progresso nos contextos regionais. </a:t>
            </a:r>
            <a:endParaRPr sz="2400" b="0" i="0" u="none" strike="noStrike" cap="none">
              <a:solidFill>
                <a:srgbClr val="000000"/>
              </a:solidFill>
              <a:latin typeface="Calibri"/>
              <a:ea typeface="Calibri"/>
              <a:cs typeface="Calibri"/>
              <a:sym typeface="Calibri"/>
            </a:endParaRPr>
          </a:p>
        </p:txBody>
      </p:sp>
      <p:sp>
        <p:nvSpPr>
          <p:cNvPr id="469" name="Google Shape;469;p31"/>
          <p:cNvSpPr txBox="1"/>
          <p:nvPr/>
        </p:nvSpPr>
        <p:spPr>
          <a:xfrm>
            <a:off x="6757920" y="6388200"/>
            <a:ext cx="3395880" cy="550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Source: United Nations (2023b).</a:t>
            </a:r>
            <a:endParaRPr sz="1400" b="0" i="0" u="none" strike="noStrike" cap="none">
              <a:solidFill>
                <a:srgbClr val="000000"/>
              </a:solidFill>
              <a:latin typeface="Arial"/>
              <a:ea typeface="Arial"/>
              <a:cs typeface="Arial"/>
              <a:sym typeface="Arial"/>
            </a:endParaRPr>
          </a:p>
        </p:txBody>
      </p:sp>
      <p:sp>
        <p:nvSpPr>
          <p:cNvPr id="470" name="Google Shape;470;p31"/>
          <p:cNvSpPr txBox="1"/>
          <p:nvPr/>
        </p:nvSpPr>
        <p:spPr>
          <a:xfrm>
            <a:off x="1720800" y="6415560"/>
            <a:ext cx="3395880" cy="550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Source: United Nations (2023a).</a:t>
            </a:r>
            <a:endParaRPr sz="1400" b="0" i="0" u="none" strike="noStrike" cap="none">
              <a:solidFill>
                <a:srgbClr val="000000"/>
              </a:solidFill>
              <a:latin typeface="Arial"/>
              <a:ea typeface="Arial"/>
              <a:cs typeface="Arial"/>
              <a:sym typeface="Arial"/>
            </a:endParaRPr>
          </a:p>
        </p:txBody>
      </p:sp>
      <p:pic>
        <p:nvPicPr>
          <p:cNvPr id="471" name="Google Shape;471;p31"/>
          <p:cNvPicPr preferRelativeResize="0"/>
          <p:nvPr/>
        </p:nvPicPr>
        <p:blipFill rotWithShape="1">
          <a:blip r:embed="rId5">
            <a:alphaModFix/>
          </a:blip>
          <a:srcRect/>
          <a:stretch/>
        </p:blipFill>
        <p:spPr>
          <a:xfrm>
            <a:off x="238320" y="139320"/>
            <a:ext cx="1674720" cy="779760"/>
          </a:xfrm>
          <a:prstGeom prst="rect">
            <a:avLst/>
          </a:prstGeom>
          <a:noFill/>
          <a:ln>
            <a:noFill/>
          </a:ln>
        </p:spPr>
      </p:pic>
      <p:pic>
        <p:nvPicPr>
          <p:cNvPr id="472" name="Google Shape;472;p31"/>
          <p:cNvPicPr preferRelativeResize="0"/>
          <p:nvPr/>
        </p:nvPicPr>
        <p:blipFill rotWithShape="1">
          <a:blip r:embed="rId6">
            <a:alphaModFix/>
          </a:blip>
          <a:srcRect/>
          <a:stretch/>
        </p:blipFill>
        <p:spPr>
          <a:xfrm>
            <a:off x="5149800" y="139320"/>
            <a:ext cx="2339280" cy="860400"/>
          </a:xfrm>
          <a:prstGeom prst="rect">
            <a:avLst/>
          </a:prstGeom>
          <a:noFill/>
          <a:ln>
            <a:noFill/>
          </a:ln>
        </p:spPr>
      </p:pic>
      <p:pic>
        <p:nvPicPr>
          <p:cNvPr id="473" name="Google Shape;473;p31" descr="Ein Bild, das Text, ClipArt enthält.&#10;&#10;Automatisch generierte Beschreibung"/>
          <p:cNvPicPr preferRelativeResize="0"/>
          <p:nvPr/>
        </p:nvPicPr>
        <p:blipFill rotWithShape="1">
          <a:blip r:embed="rId7">
            <a:alphaModFix/>
          </a:blip>
          <a:srcRect/>
          <a:stretch/>
        </p:blipFill>
        <p:spPr>
          <a:xfrm>
            <a:off x="2270520" y="198720"/>
            <a:ext cx="2591640" cy="671040"/>
          </a:xfrm>
          <a:prstGeom prst="rect">
            <a:avLst/>
          </a:prstGeom>
          <a:noFill/>
          <a:ln>
            <a:noFill/>
          </a:ln>
        </p:spPr>
      </p:pic>
      <p:pic>
        <p:nvPicPr>
          <p:cNvPr id="474" name="Google Shape;474;p31" descr="Portal - UPF | Universidade de Passo Fundo"/>
          <p:cNvPicPr preferRelativeResize="0"/>
          <p:nvPr/>
        </p:nvPicPr>
        <p:blipFill rotWithShape="1">
          <a:blip r:embed="rId8">
            <a:alphaModFix/>
          </a:blip>
          <a:srcRect t="25551" b="24840"/>
          <a:stretch/>
        </p:blipFill>
        <p:spPr>
          <a:xfrm>
            <a:off x="7776720" y="139320"/>
            <a:ext cx="2413080" cy="848520"/>
          </a:xfrm>
          <a:prstGeom prst="rect">
            <a:avLst/>
          </a:prstGeom>
          <a:noFill/>
          <a:ln>
            <a:noFill/>
          </a:ln>
        </p:spPr>
      </p:pic>
      <p:pic>
        <p:nvPicPr>
          <p:cNvPr id="475" name="Google Shape;475;p31"/>
          <p:cNvPicPr preferRelativeResize="0"/>
          <p:nvPr/>
        </p:nvPicPr>
        <p:blipFill rotWithShape="1">
          <a:blip r:embed="rId9">
            <a:alphaModFix/>
          </a:blip>
          <a:srcRect/>
          <a:stretch/>
        </p:blipFill>
        <p:spPr>
          <a:xfrm>
            <a:off x="10388646" y="342600"/>
            <a:ext cx="1255395" cy="4419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Google Shape;497;p33"/>
          <p:cNvPicPr preferRelativeResize="0"/>
          <p:nvPr/>
        </p:nvPicPr>
        <p:blipFill rotWithShape="1">
          <a:blip r:embed="rId3">
            <a:alphaModFix/>
          </a:blip>
          <a:srcRect/>
          <a:stretch/>
        </p:blipFill>
        <p:spPr>
          <a:xfrm>
            <a:off x="238320" y="139320"/>
            <a:ext cx="1674720" cy="779760"/>
          </a:xfrm>
          <a:prstGeom prst="rect">
            <a:avLst/>
          </a:prstGeom>
          <a:noFill/>
          <a:ln>
            <a:noFill/>
          </a:ln>
        </p:spPr>
      </p:pic>
      <p:pic>
        <p:nvPicPr>
          <p:cNvPr id="498" name="Google Shape;498;p33"/>
          <p:cNvPicPr preferRelativeResize="0"/>
          <p:nvPr/>
        </p:nvPicPr>
        <p:blipFill rotWithShape="1">
          <a:blip r:embed="rId4">
            <a:alphaModFix/>
          </a:blip>
          <a:srcRect/>
          <a:stretch/>
        </p:blipFill>
        <p:spPr>
          <a:xfrm>
            <a:off x="5149800" y="139320"/>
            <a:ext cx="2339280" cy="860400"/>
          </a:xfrm>
          <a:prstGeom prst="rect">
            <a:avLst/>
          </a:prstGeom>
          <a:noFill/>
          <a:ln>
            <a:noFill/>
          </a:ln>
        </p:spPr>
      </p:pic>
      <p:pic>
        <p:nvPicPr>
          <p:cNvPr id="499" name="Google Shape;499;p33" descr="Ein Bild, das Text, ClipArt enthält.&#10;&#10;Automatisch generierte Beschreibung"/>
          <p:cNvPicPr preferRelativeResize="0"/>
          <p:nvPr/>
        </p:nvPicPr>
        <p:blipFill rotWithShape="1">
          <a:blip r:embed="rId5">
            <a:alphaModFix/>
          </a:blip>
          <a:srcRect/>
          <a:stretch/>
        </p:blipFill>
        <p:spPr>
          <a:xfrm>
            <a:off x="2270520" y="198720"/>
            <a:ext cx="2591640" cy="671040"/>
          </a:xfrm>
          <a:prstGeom prst="rect">
            <a:avLst/>
          </a:prstGeom>
          <a:noFill/>
          <a:ln>
            <a:noFill/>
          </a:ln>
        </p:spPr>
      </p:pic>
      <p:pic>
        <p:nvPicPr>
          <p:cNvPr id="500" name="Google Shape;500;p33" descr="Portal - UPF | Universidade de Passo Fundo"/>
          <p:cNvPicPr preferRelativeResize="0"/>
          <p:nvPr/>
        </p:nvPicPr>
        <p:blipFill rotWithShape="1">
          <a:blip r:embed="rId6">
            <a:alphaModFix/>
          </a:blip>
          <a:srcRect t="25551" b="24840"/>
          <a:stretch/>
        </p:blipFill>
        <p:spPr>
          <a:xfrm>
            <a:off x="7776720" y="139320"/>
            <a:ext cx="2413080" cy="848520"/>
          </a:xfrm>
          <a:prstGeom prst="rect">
            <a:avLst/>
          </a:prstGeom>
          <a:noFill/>
          <a:ln>
            <a:noFill/>
          </a:ln>
        </p:spPr>
      </p:pic>
      <p:pic>
        <p:nvPicPr>
          <p:cNvPr id="501" name="Google Shape;501;p33" descr="Ein Bild, das Text enthält.&#10;&#10;Automatisch generierte Beschreibung"/>
          <p:cNvPicPr preferRelativeResize="0"/>
          <p:nvPr/>
        </p:nvPicPr>
        <p:blipFill rotWithShape="1">
          <a:blip r:embed="rId7">
            <a:alphaModFix/>
          </a:blip>
          <a:srcRect/>
          <a:stretch/>
        </p:blipFill>
        <p:spPr>
          <a:xfrm>
            <a:off x="2469780" y="5678280"/>
            <a:ext cx="2828160" cy="1040400"/>
          </a:xfrm>
          <a:prstGeom prst="rect">
            <a:avLst/>
          </a:prstGeom>
          <a:noFill/>
          <a:ln>
            <a:noFill/>
          </a:ln>
        </p:spPr>
      </p:pic>
      <p:pic>
        <p:nvPicPr>
          <p:cNvPr id="502" name="Google Shape;502;p33" descr="Ein Bild, das Text, ClipArt enthält.&#10;&#10;Automatisch generierte Beschreibung"/>
          <p:cNvPicPr preferRelativeResize="0"/>
          <p:nvPr/>
        </p:nvPicPr>
        <p:blipFill rotWithShape="1">
          <a:blip r:embed="rId8">
            <a:alphaModFix/>
          </a:blip>
          <a:srcRect/>
          <a:stretch/>
        </p:blipFill>
        <p:spPr>
          <a:xfrm>
            <a:off x="2677320" y="4750200"/>
            <a:ext cx="2658600" cy="688320"/>
          </a:xfrm>
          <a:prstGeom prst="rect">
            <a:avLst/>
          </a:prstGeom>
          <a:noFill/>
          <a:ln>
            <a:noFill/>
          </a:ln>
        </p:spPr>
      </p:pic>
      <p:sp>
        <p:nvSpPr>
          <p:cNvPr id="503" name="Google Shape;503;p33"/>
          <p:cNvSpPr/>
          <p:nvPr/>
        </p:nvSpPr>
        <p:spPr>
          <a:xfrm>
            <a:off x="5909400" y="4588547"/>
            <a:ext cx="3639240" cy="942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Prof. Dr. Rudi Pretorius</a:t>
            </a:r>
            <a:br>
              <a:rPr lang="en-US" sz="1400" b="0" i="0" u="none" strike="noStrike" cap="none">
                <a:solidFill>
                  <a:schemeClr val="dk1"/>
                </a:solidFill>
                <a:latin typeface="Arial"/>
                <a:ea typeface="Arial"/>
                <a:cs typeface="Arial"/>
                <a:sym typeface="Arial"/>
              </a:rPr>
            </a:br>
            <a:r>
              <a:rPr lang="en-US" sz="1400" b="0" i="0" u="none" strike="noStrike" cap="none">
                <a:solidFill>
                  <a:srgbClr val="000000"/>
                </a:solidFill>
                <a:latin typeface="Calibri"/>
                <a:ea typeface="Calibri"/>
                <a:cs typeface="Calibri"/>
                <a:sym typeface="Calibri"/>
              </a:rPr>
              <a:t>College of Agriculture and Environmental Sciences, University of South Africa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pretorw@unisa.ac.za</a:t>
            </a:r>
            <a:endParaRPr sz="1400" b="0" i="0" u="none" strike="noStrike" cap="none">
              <a:solidFill>
                <a:srgbClr val="000000"/>
              </a:solidFill>
              <a:latin typeface="Arial"/>
              <a:ea typeface="Arial"/>
              <a:cs typeface="Arial"/>
              <a:sym typeface="Arial"/>
            </a:endParaRPr>
          </a:p>
        </p:txBody>
      </p:sp>
      <p:sp>
        <p:nvSpPr>
          <p:cNvPr id="504" name="Google Shape;504;p33"/>
          <p:cNvSpPr/>
          <p:nvPr/>
        </p:nvSpPr>
        <p:spPr>
          <a:xfrm>
            <a:off x="5941766" y="5603400"/>
            <a:ext cx="4067640" cy="942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Prof. Dr. Dr. Walter Leal</a:t>
            </a:r>
            <a:br>
              <a:rPr lang="en-US" sz="1400" b="0" i="0" u="none" strike="noStrike" cap="none">
                <a:solidFill>
                  <a:schemeClr val="dk1"/>
                </a:solidFill>
                <a:latin typeface="Arial"/>
                <a:ea typeface="Arial"/>
                <a:cs typeface="Arial"/>
                <a:sym typeface="Arial"/>
              </a:rPr>
            </a:br>
            <a:r>
              <a:rPr lang="en-US" sz="1400" b="0" i="0" u="none" strike="noStrike" cap="none">
                <a:solidFill>
                  <a:srgbClr val="000000"/>
                </a:solidFill>
                <a:latin typeface="Calibri"/>
                <a:ea typeface="Calibri"/>
                <a:cs typeface="Calibri"/>
                <a:sym typeface="Calibri"/>
              </a:rPr>
              <a:t>Head of Research &amp; Transfer Center Sustainability &amp; Climate Change Management at HAW Hamburg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walter.leal2@haw-hamburg.de</a:t>
            </a:r>
            <a:endParaRPr sz="1400" b="0" i="0" u="none" strike="noStrike" cap="none">
              <a:solidFill>
                <a:srgbClr val="000000"/>
              </a:solidFill>
              <a:latin typeface="Arial"/>
              <a:ea typeface="Arial"/>
              <a:cs typeface="Arial"/>
              <a:sym typeface="Arial"/>
            </a:endParaRPr>
          </a:p>
        </p:txBody>
      </p:sp>
      <p:sp>
        <p:nvSpPr>
          <p:cNvPr id="505" name="Google Shape;505;p33"/>
          <p:cNvSpPr/>
          <p:nvPr/>
        </p:nvSpPr>
        <p:spPr>
          <a:xfrm>
            <a:off x="5909400" y="3573694"/>
            <a:ext cx="4003920" cy="942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Prof. Dr. Luciana Brandli</a:t>
            </a:r>
            <a:br>
              <a:rPr lang="en-US" sz="1400" b="0" i="0" u="none" strike="noStrike" cap="none">
                <a:solidFill>
                  <a:schemeClr val="dk1"/>
                </a:solidFill>
                <a:latin typeface="Arial"/>
                <a:ea typeface="Arial"/>
                <a:cs typeface="Arial"/>
                <a:sym typeface="Arial"/>
              </a:rPr>
            </a:br>
            <a:r>
              <a:rPr lang="en-US" sz="1400" b="0" i="0" u="none" strike="noStrike" cap="none">
                <a:solidFill>
                  <a:srgbClr val="000000"/>
                </a:solidFill>
                <a:latin typeface="Calibri"/>
                <a:ea typeface="Calibri"/>
                <a:cs typeface="Calibri"/>
                <a:sym typeface="Calibri"/>
              </a:rPr>
              <a:t>Titular professor at the University of Passo Fundo / College of Engineering and Architecture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brandli@upf.br</a:t>
            </a:r>
            <a:endParaRPr sz="1400" b="0" i="0" u="none" strike="noStrike" cap="none">
              <a:solidFill>
                <a:srgbClr val="000000"/>
              </a:solidFill>
              <a:latin typeface="Arial"/>
              <a:ea typeface="Arial"/>
              <a:cs typeface="Arial"/>
              <a:sym typeface="Arial"/>
            </a:endParaRPr>
          </a:p>
        </p:txBody>
      </p:sp>
      <p:pic>
        <p:nvPicPr>
          <p:cNvPr id="506" name="Google Shape;506;p33" descr="Portal - UPF | Universidade de Passo Fundo"/>
          <p:cNvPicPr preferRelativeResize="0"/>
          <p:nvPr/>
        </p:nvPicPr>
        <p:blipFill rotWithShape="1">
          <a:blip r:embed="rId6">
            <a:alphaModFix/>
          </a:blip>
          <a:srcRect t="25551" b="24840"/>
          <a:stretch/>
        </p:blipFill>
        <p:spPr>
          <a:xfrm>
            <a:off x="2469780" y="3661920"/>
            <a:ext cx="2413080" cy="848520"/>
          </a:xfrm>
          <a:prstGeom prst="rect">
            <a:avLst/>
          </a:prstGeom>
          <a:noFill/>
          <a:ln>
            <a:noFill/>
          </a:ln>
        </p:spPr>
      </p:pic>
      <p:sp>
        <p:nvSpPr>
          <p:cNvPr id="507" name="Google Shape;507;p33"/>
          <p:cNvSpPr/>
          <p:nvPr/>
        </p:nvSpPr>
        <p:spPr>
          <a:xfrm>
            <a:off x="3883860" y="1151764"/>
            <a:ext cx="5437800" cy="76608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800"/>
              <a:buFont typeface="Calibri"/>
              <a:buNone/>
            </a:pPr>
            <a:r>
              <a:rPr lang="en-US" sz="4800" b="1" i="0" u="none" strike="noStrike" cap="none">
                <a:solidFill>
                  <a:srgbClr val="000000"/>
                </a:solidFill>
                <a:latin typeface="Calibri"/>
                <a:ea typeface="Calibri"/>
                <a:cs typeface="Calibri"/>
                <a:sym typeface="Calibri"/>
              </a:rPr>
              <a:t>OBRIGADA!</a:t>
            </a:r>
            <a:endParaRPr sz="4800" b="0" i="0" u="none" strike="noStrike" cap="none">
              <a:solidFill>
                <a:srgbClr val="000000"/>
              </a:solidFill>
              <a:latin typeface="Calibri"/>
              <a:ea typeface="Calibri"/>
              <a:cs typeface="Calibri"/>
              <a:sym typeface="Calibri"/>
            </a:endParaRPr>
          </a:p>
        </p:txBody>
      </p:sp>
      <p:pic>
        <p:nvPicPr>
          <p:cNvPr id="508" name="Google Shape;508;p33"/>
          <p:cNvPicPr preferRelativeResize="0"/>
          <p:nvPr/>
        </p:nvPicPr>
        <p:blipFill rotWithShape="1">
          <a:blip r:embed="rId9">
            <a:alphaModFix/>
          </a:blip>
          <a:srcRect/>
          <a:stretch/>
        </p:blipFill>
        <p:spPr>
          <a:xfrm>
            <a:off x="10388646" y="342600"/>
            <a:ext cx="1255395" cy="441960"/>
          </a:xfrm>
          <a:prstGeom prst="rect">
            <a:avLst/>
          </a:prstGeom>
          <a:noFill/>
          <a:ln>
            <a:noFill/>
          </a:ln>
        </p:spPr>
      </p:pic>
      <p:pic>
        <p:nvPicPr>
          <p:cNvPr id="509" name="Google Shape;509;p33" descr="Ein Bild, das Text, Schrift, Screenshot, Visitenkarte enthält.&#10;&#10;Automatisch generierte Beschreibung"/>
          <p:cNvPicPr preferRelativeResize="0"/>
          <p:nvPr/>
        </p:nvPicPr>
        <p:blipFill rotWithShape="1">
          <a:blip r:embed="rId10">
            <a:alphaModFix/>
          </a:blip>
          <a:srcRect/>
          <a:stretch/>
        </p:blipFill>
        <p:spPr>
          <a:xfrm>
            <a:off x="1821462" y="1864285"/>
            <a:ext cx="4497978" cy="1640033"/>
          </a:xfrm>
          <a:prstGeom prst="rect">
            <a:avLst/>
          </a:prstGeom>
          <a:noFill/>
          <a:ln>
            <a:noFill/>
          </a:ln>
        </p:spPr>
      </p:pic>
      <p:sp>
        <p:nvSpPr>
          <p:cNvPr id="510" name="Google Shape;510;p33"/>
          <p:cNvSpPr txBox="1"/>
          <p:nvPr/>
        </p:nvSpPr>
        <p:spPr>
          <a:xfrm>
            <a:off x="5886446" y="2420655"/>
            <a:ext cx="366219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Project funded by the German Academic Exchange Service</a:t>
            </a:r>
            <a:endParaRPr sz="1400" b="0" i="0" u="none" strike="noStrike" cap="none">
              <a:solidFill>
                <a:srgbClr val="000000"/>
              </a:solidFill>
              <a:latin typeface="Arial"/>
              <a:ea typeface="Arial"/>
              <a:cs typeface="Arial"/>
              <a:sym typeface="Arial"/>
            </a:endParaRPr>
          </a:p>
        </p:txBody>
      </p:sp>
      <p:pic>
        <p:nvPicPr>
          <p:cNvPr id="511" name="Google Shape;511;p33"/>
          <p:cNvPicPr preferRelativeResize="0"/>
          <p:nvPr/>
        </p:nvPicPr>
        <p:blipFill rotWithShape="1">
          <a:blip r:embed="rId11">
            <a:alphaModFix/>
          </a:blip>
          <a:srcRect/>
          <a:stretch/>
        </p:blipFill>
        <p:spPr>
          <a:xfrm>
            <a:off x="9988939" y="1376708"/>
            <a:ext cx="1640033" cy="16400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
          <p:cNvSpPr txBox="1"/>
          <p:nvPr/>
        </p:nvSpPr>
        <p:spPr>
          <a:xfrm>
            <a:off x="1457306" y="3594976"/>
            <a:ext cx="10515240" cy="30045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15.1</a:t>
            </a:r>
            <a:r>
              <a:rPr lang="en-US" sz="2400" b="0" i="0" u="none" strike="noStrike" cap="none">
                <a:solidFill>
                  <a:srgbClr val="000000"/>
                </a:solidFill>
                <a:latin typeface="Calibri"/>
                <a:ea typeface="Calibri"/>
                <a:cs typeface="Calibri"/>
                <a:sym typeface="Calibri"/>
              </a:rPr>
              <a:t> </a:t>
            </a:r>
            <a:r>
              <a:rPr lang="en-US" sz="2400" b="1" i="0" u="none" strike="noStrike" cap="none">
                <a:solidFill>
                  <a:srgbClr val="000000"/>
                </a:solidFill>
                <a:latin typeface="Calibri"/>
                <a:ea typeface="Calibri"/>
                <a:cs typeface="Calibri"/>
                <a:sym typeface="Calibri"/>
              </a:rPr>
              <a:t>Conservar e restaurar ecossistemas</a:t>
            </a:r>
            <a:r>
              <a:rPr lang="en-US" sz="2400" b="0" i="0" u="none" strike="noStrike" cap="none">
                <a:solidFill>
                  <a:srgbClr val="000000"/>
                </a:solidFill>
                <a:latin typeface="Calibri"/>
                <a:ea typeface="Calibri"/>
                <a:cs typeface="Calibri"/>
                <a:sym typeface="Calibri"/>
              </a:rPr>
              <a:t> terrestres e de água doce;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15.2</a:t>
            </a:r>
            <a:r>
              <a:rPr lang="en-US" sz="2400" b="0" i="0" u="none" strike="noStrike" cap="none">
                <a:solidFill>
                  <a:srgbClr val="000000"/>
                </a:solidFill>
                <a:latin typeface="Calibri"/>
                <a:ea typeface="Calibri"/>
                <a:cs typeface="Calibri"/>
                <a:sym typeface="Calibri"/>
              </a:rPr>
              <a:t> Acabar com o </a:t>
            </a:r>
            <a:r>
              <a:rPr lang="en-US" sz="2400" b="1" i="0" u="none" strike="noStrike" cap="none">
                <a:solidFill>
                  <a:srgbClr val="000000"/>
                </a:solidFill>
                <a:latin typeface="Calibri"/>
                <a:ea typeface="Calibri"/>
                <a:cs typeface="Calibri"/>
                <a:sym typeface="Calibri"/>
              </a:rPr>
              <a:t>desmatamento</a:t>
            </a:r>
            <a:r>
              <a:rPr lang="en-US" sz="2400" b="0" i="0" u="none" strike="noStrike" cap="none">
                <a:solidFill>
                  <a:srgbClr val="000000"/>
                </a:solidFill>
                <a:latin typeface="Calibri"/>
                <a:ea typeface="Calibri"/>
                <a:cs typeface="Calibri"/>
                <a:sym typeface="Calibri"/>
              </a:rPr>
              <a:t> e restaurar </a:t>
            </a:r>
            <a:r>
              <a:rPr lang="en-US" sz="2400" b="1" i="0" u="none" strike="noStrike" cap="none">
                <a:solidFill>
                  <a:srgbClr val="000000"/>
                </a:solidFill>
                <a:latin typeface="Calibri"/>
                <a:ea typeface="Calibri"/>
                <a:cs typeface="Calibri"/>
                <a:sym typeface="Calibri"/>
              </a:rPr>
              <a:t>florestas degradadas</a:t>
            </a:r>
            <a:r>
              <a:rPr lang="en-US" sz="2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15.3</a:t>
            </a:r>
            <a:r>
              <a:rPr lang="en-US" sz="2400" b="0" i="0" u="none" strike="noStrike" cap="none">
                <a:solidFill>
                  <a:srgbClr val="000000"/>
                </a:solidFill>
                <a:latin typeface="Calibri"/>
                <a:ea typeface="Calibri"/>
                <a:cs typeface="Calibri"/>
                <a:sym typeface="Calibri"/>
              </a:rPr>
              <a:t> Acabar com a </a:t>
            </a:r>
            <a:r>
              <a:rPr lang="en-US" sz="2400" b="1" i="0" u="none" strike="noStrike" cap="none">
                <a:solidFill>
                  <a:srgbClr val="000000"/>
                </a:solidFill>
                <a:latin typeface="Calibri"/>
                <a:ea typeface="Calibri"/>
                <a:cs typeface="Calibri"/>
                <a:sym typeface="Calibri"/>
              </a:rPr>
              <a:t>desertificação</a:t>
            </a:r>
            <a:r>
              <a:rPr lang="en-US" sz="2400" b="0" i="0" u="none" strike="noStrike" cap="none">
                <a:solidFill>
                  <a:srgbClr val="000000"/>
                </a:solidFill>
                <a:latin typeface="Calibri"/>
                <a:ea typeface="Calibri"/>
                <a:cs typeface="Calibri"/>
                <a:sym typeface="Calibri"/>
              </a:rPr>
              <a:t> e restaurar </a:t>
            </a:r>
            <a:r>
              <a:rPr lang="en-US" sz="2400" b="1" i="0" u="none" strike="noStrike" cap="none">
                <a:solidFill>
                  <a:srgbClr val="000000"/>
                </a:solidFill>
                <a:latin typeface="Calibri"/>
                <a:ea typeface="Calibri"/>
                <a:cs typeface="Calibri"/>
                <a:sym typeface="Calibri"/>
              </a:rPr>
              <a:t>terras degradadas</a:t>
            </a:r>
            <a:r>
              <a:rPr lang="en-US" sz="2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15.4</a:t>
            </a:r>
            <a:r>
              <a:rPr lang="en-US" sz="2400" b="0" i="0" u="none" strike="noStrike" cap="none">
                <a:solidFill>
                  <a:srgbClr val="000000"/>
                </a:solidFill>
                <a:latin typeface="Calibri"/>
                <a:ea typeface="Calibri"/>
                <a:cs typeface="Calibri"/>
                <a:sym typeface="Calibri"/>
              </a:rPr>
              <a:t> Garantir a conservação dos </a:t>
            </a:r>
            <a:r>
              <a:rPr lang="en-US" sz="2400" b="1" i="0" u="none" strike="noStrike" cap="none">
                <a:solidFill>
                  <a:srgbClr val="000000"/>
                </a:solidFill>
                <a:latin typeface="Calibri"/>
                <a:ea typeface="Calibri"/>
                <a:cs typeface="Calibri"/>
                <a:sym typeface="Calibri"/>
              </a:rPr>
              <a:t>ecossistemas de montanha</a:t>
            </a:r>
            <a:r>
              <a:rPr lang="en-US" sz="2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15.5</a:t>
            </a:r>
            <a:r>
              <a:rPr lang="en-US" sz="2400" b="0" i="0" u="none" strike="noStrike" cap="none">
                <a:solidFill>
                  <a:srgbClr val="000000"/>
                </a:solidFill>
                <a:latin typeface="Calibri"/>
                <a:ea typeface="Calibri"/>
                <a:cs typeface="Calibri"/>
                <a:sym typeface="Calibri"/>
              </a:rPr>
              <a:t> Proteger a </a:t>
            </a:r>
            <a:r>
              <a:rPr lang="en-US" sz="2400" b="1" i="0" u="none" strike="noStrike" cap="none">
                <a:solidFill>
                  <a:srgbClr val="000000"/>
                </a:solidFill>
                <a:latin typeface="Calibri"/>
                <a:ea typeface="Calibri"/>
                <a:cs typeface="Calibri"/>
                <a:sym typeface="Calibri"/>
              </a:rPr>
              <a:t>biodiversidade e os habitats naturais</a:t>
            </a:r>
            <a:r>
              <a:rPr lang="en-US" sz="2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15.6</a:t>
            </a:r>
            <a:r>
              <a:rPr lang="en-US" sz="2400" b="0" i="0" u="none" strike="noStrike" cap="none">
                <a:solidFill>
                  <a:srgbClr val="000000"/>
                </a:solidFill>
                <a:latin typeface="Calibri"/>
                <a:ea typeface="Calibri"/>
                <a:cs typeface="Calibri"/>
                <a:sym typeface="Calibri"/>
              </a:rPr>
              <a:t> Promover o </a:t>
            </a:r>
            <a:r>
              <a:rPr lang="en-US" sz="2400" b="1" i="0" u="none" strike="noStrike" cap="none">
                <a:solidFill>
                  <a:srgbClr val="000000"/>
                </a:solidFill>
                <a:latin typeface="Calibri"/>
                <a:ea typeface="Calibri"/>
                <a:cs typeface="Calibri"/>
                <a:sym typeface="Calibri"/>
              </a:rPr>
              <a:t>acesso a recursos genéticos</a:t>
            </a:r>
            <a:r>
              <a:rPr lang="en-US" sz="2400" b="0" i="0" u="none" strike="noStrike" cap="none">
                <a:solidFill>
                  <a:srgbClr val="000000"/>
                </a:solidFill>
                <a:latin typeface="Calibri"/>
                <a:ea typeface="Calibri"/>
                <a:cs typeface="Calibri"/>
                <a:sym typeface="Calibri"/>
              </a:rPr>
              <a:t> e a partilha justa dos benefícios.</a:t>
            </a:r>
            <a:endParaRPr sz="2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1001"/>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1001"/>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p:txBody>
      </p:sp>
      <p:pic>
        <p:nvPicPr>
          <p:cNvPr id="221" name="Google Shape;221;p5"/>
          <p:cNvPicPr preferRelativeResize="0"/>
          <p:nvPr/>
        </p:nvPicPr>
        <p:blipFill rotWithShape="1">
          <a:blip r:embed="rId3">
            <a:alphaModFix/>
          </a:blip>
          <a:srcRect b="50000"/>
          <a:stretch/>
        </p:blipFill>
        <p:spPr>
          <a:xfrm>
            <a:off x="608423" y="488449"/>
            <a:ext cx="11035618" cy="3106527"/>
          </a:xfrm>
          <a:prstGeom prst="rect">
            <a:avLst/>
          </a:prstGeom>
          <a:noFill/>
          <a:ln>
            <a:noFill/>
          </a:ln>
        </p:spPr>
      </p:pic>
      <p:sp>
        <p:nvSpPr>
          <p:cNvPr id="222" name="Google Shape;222;p5"/>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6"/>
          <p:cNvPicPr preferRelativeResize="0"/>
          <p:nvPr/>
        </p:nvPicPr>
        <p:blipFill rotWithShape="1">
          <a:blip r:embed="rId3">
            <a:alphaModFix/>
          </a:blip>
          <a:srcRect t="47868"/>
          <a:stretch/>
        </p:blipFill>
        <p:spPr>
          <a:xfrm>
            <a:off x="788305" y="166648"/>
            <a:ext cx="11115340" cy="3262352"/>
          </a:xfrm>
          <a:prstGeom prst="rect">
            <a:avLst/>
          </a:prstGeom>
          <a:noFill/>
          <a:ln>
            <a:noFill/>
          </a:ln>
        </p:spPr>
      </p:pic>
      <p:sp>
        <p:nvSpPr>
          <p:cNvPr id="229" name="Google Shape;229;p6"/>
          <p:cNvSpPr txBox="1"/>
          <p:nvPr/>
        </p:nvSpPr>
        <p:spPr>
          <a:xfrm>
            <a:off x="953200" y="3308301"/>
            <a:ext cx="11115300" cy="3356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15.7</a:t>
            </a:r>
            <a:r>
              <a:rPr lang="en-US" sz="2400" b="0" i="0" u="none" strike="noStrike" cap="none">
                <a:solidFill>
                  <a:srgbClr val="000000"/>
                </a:solidFill>
                <a:latin typeface="Calibri"/>
                <a:ea typeface="Calibri"/>
                <a:cs typeface="Calibri"/>
                <a:sym typeface="Calibri"/>
              </a:rPr>
              <a:t> Eliminar a </a:t>
            </a:r>
            <a:r>
              <a:rPr lang="en-US" sz="2400" b="1" i="0" u="none" strike="noStrike" cap="none">
                <a:solidFill>
                  <a:srgbClr val="000000"/>
                </a:solidFill>
                <a:latin typeface="Calibri"/>
                <a:ea typeface="Calibri"/>
                <a:cs typeface="Calibri"/>
                <a:sym typeface="Calibri"/>
              </a:rPr>
              <a:t>caça furtiva</a:t>
            </a:r>
            <a:r>
              <a:rPr lang="en-US" sz="2400" b="0" i="0" u="none" strike="noStrike" cap="none">
                <a:solidFill>
                  <a:srgbClr val="000000"/>
                </a:solidFill>
                <a:latin typeface="Calibri"/>
                <a:ea typeface="Calibri"/>
                <a:cs typeface="Calibri"/>
                <a:sym typeface="Calibri"/>
              </a:rPr>
              <a:t> e o tráfico de </a:t>
            </a:r>
            <a:r>
              <a:rPr lang="en-US" sz="2400" b="1" i="0" u="none" strike="noStrike" cap="none">
                <a:solidFill>
                  <a:srgbClr val="000000"/>
                </a:solidFill>
                <a:latin typeface="Calibri"/>
                <a:ea typeface="Calibri"/>
                <a:cs typeface="Calibri"/>
                <a:sym typeface="Calibri"/>
              </a:rPr>
              <a:t>espécies protegidas</a:t>
            </a:r>
            <a:r>
              <a:rPr lang="en-US" sz="2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15.8</a:t>
            </a:r>
            <a:r>
              <a:rPr lang="en-US" sz="2400" b="0" i="0" u="none" strike="noStrike" cap="none">
                <a:solidFill>
                  <a:srgbClr val="000000"/>
                </a:solidFill>
                <a:latin typeface="Calibri"/>
                <a:ea typeface="Calibri"/>
                <a:cs typeface="Calibri"/>
                <a:sym typeface="Calibri"/>
              </a:rPr>
              <a:t> Prevenir </a:t>
            </a:r>
            <a:r>
              <a:rPr lang="en-US" sz="2400" b="1" i="0" u="none" strike="noStrike" cap="none">
                <a:solidFill>
                  <a:srgbClr val="000000"/>
                </a:solidFill>
                <a:latin typeface="Calibri"/>
                <a:ea typeface="Calibri"/>
                <a:cs typeface="Calibri"/>
                <a:sym typeface="Calibri"/>
              </a:rPr>
              <a:t>espécies exóticas invasivas</a:t>
            </a:r>
            <a:r>
              <a:rPr lang="en-US" sz="2400" b="0" i="0" u="none" strike="noStrike" cap="none">
                <a:solidFill>
                  <a:srgbClr val="000000"/>
                </a:solidFill>
                <a:latin typeface="Calibri"/>
                <a:ea typeface="Calibri"/>
                <a:cs typeface="Calibri"/>
                <a:sym typeface="Calibri"/>
              </a:rPr>
              <a:t> em ecossistemas terrestres e hídricos;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15.9</a:t>
            </a:r>
            <a:r>
              <a:rPr lang="en-US" sz="2400" b="0" i="0" u="none" strike="noStrike" cap="none">
                <a:solidFill>
                  <a:srgbClr val="000000"/>
                </a:solidFill>
                <a:latin typeface="Calibri"/>
                <a:ea typeface="Calibri"/>
                <a:cs typeface="Calibri"/>
                <a:sym typeface="Calibri"/>
              </a:rPr>
              <a:t> </a:t>
            </a:r>
            <a:r>
              <a:rPr lang="en-US" sz="2400" b="1" i="0" u="none" strike="noStrike" cap="none">
                <a:solidFill>
                  <a:srgbClr val="000000"/>
                </a:solidFill>
                <a:latin typeface="Calibri"/>
                <a:ea typeface="Calibri"/>
                <a:cs typeface="Calibri"/>
                <a:sym typeface="Calibri"/>
              </a:rPr>
              <a:t>Integrar</a:t>
            </a:r>
            <a:r>
              <a:rPr lang="en-US" sz="2400" b="0" i="0" u="none" strike="noStrike" cap="none">
                <a:solidFill>
                  <a:srgbClr val="000000"/>
                </a:solidFill>
                <a:latin typeface="Calibri"/>
                <a:ea typeface="Calibri"/>
                <a:cs typeface="Calibri"/>
                <a:sym typeface="Calibri"/>
              </a:rPr>
              <a:t> ecossistema e biodiversidade </a:t>
            </a:r>
            <a:r>
              <a:rPr lang="en-US" sz="2400" b="1" i="0" u="none" strike="noStrike" cap="none">
                <a:solidFill>
                  <a:srgbClr val="000000"/>
                </a:solidFill>
                <a:latin typeface="Calibri"/>
                <a:ea typeface="Calibri"/>
                <a:cs typeface="Calibri"/>
                <a:sym typeface="Calibri"/>
              </a:rPr>
              <a:t>no planejamento governamental</a:t>
            </a:r>
            <a:r>
              <a:rPr lang="en-US" sz="2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15.A</a:t>
            </a:r>
            <a:r>
              <a:rPr lang="en-US" sz="2400" b="0" i="0" u="none" strike="noStrike" cap="none">
                <a:solidFill>
                  <a:srgbClr val="000000"/>
                </a:solidFill>
                <a:latin typeface="Calibri"/>
                <a:ea typeface="Calibri"/>
                <a:cs typeface="Calibri"/>
                <a:sym typeface="Calibri"/>
              </a:rPr>
              <a:t> Aumentar os</a:t>
            </a:r>
            <a:r>
              <a:rPr lang="en-US" sz="2400" b="1" i="0" u="none" strike="noStrike" cap="none">
                <a:solidFill>
                  <a:srgbClr val="000000"/>
                </a:solidFill>
                <a:latin typeface="Calibri"/>
                <a:ea typeface="Calibri"/>
                <a:cs typeface="Calibri"/>
                <a:sym typeface="Calibri"/>
              </a:rPr>
              <a:t> recursos financeiros</a:t>
            </a:r>
            <a:r>
              <a:rPr lang="en-US" sz="2400" b="0" i="0" u="none" strike="noStrike" cap="none">
                <a:solidFill>
                  <a:srgbClr val="000000"/>
                </a:solidFill>
                <a:latin typeface="Calibri"/>
                <a:ea typeface="Calibri"/>
                <a:cs typeface="Calibri"/>
                <a:sym typeface="Calibri"/>
              </a:rPr>
              <a:t> para </a:t>
            </a:r>
            <a:r>
              <a:rPr lang="en-US" sz="2400" b="1" i="0" u="none" strike="noStrike" cap="none">
                <a:solidFill>
                  <a:srgbClr val="000000"/>
                </a:solidFill>
                <a:latin typeface="Calibri"/>
                <a:ea typeface="Calibri"/>
                <a:cs typeface="Calibri"/>
                <a:sym typeface="Calibri"/>
              </a:rPr>
              <a:t>conservar e usar de forma sustentável </a:t>
            </a:r>
            <a:r>
              <a:rPr lang="en-US" sz="2400" b="0" i="0" u="none" strike="noStrike" cap="none">
                <a:solidFill>
                  <a:srgbClr val="000000"/>
                </a:solidFill>
                <a:latin typeface="Calibri"/>
                <a:ea typeface="Calibri"/>
                <a:cs typeface="Calibri"/>
                <a:sym typeface="Calibri"/>
              </a:rPr>
              <a:t>o ecossistema e a biodiversidade;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15.B</a:t>
            </a:r>
            <a:r>
              <a:rPr lang="en-US" sz="2400" b="0" i="0" u="none" strike="noStrike" cap="none">
                <a:solidFill>
                  <a:srgbClr val="000000"/>
                </a:solidFill>
                <a:latin typeface="Calibri"/>
                <a:ea typeface="Calibri"/>
                <a:cs typeface="Calibri"/>
                <a:sym typeface="Calibri"/>
              </a:rPr>
              <a:t> Financiar e incentivar a </a:t>
            </a:r>
            <a:r>
              <a:rPr lang="en-US" sz="2400" b="1" i="0" u="none" strike="noStrike" cap="none">
                <a:solidFill>
                  <a:srgbClr val="000000"/>
                </a:solidFill>
                <a:latin typeface="Calibri"/>
                <a:ea typeface="Calibri"/>
                <a:cs typeface="Calibri"/>
                <a:sym typeface="Calibri"/>
              </a:rPr>
              <a:t>gestão florestal sustentável</a:t>
            </a:r>
            <a:r>
              <a:rPr lang="en-US" sz="2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15.C</a:t>
            </a:r>
            <a:r>
              <a:rPr lang="en-US" sz="2400" b="0" i="0" u="none" strike="noStrike" cap="none">
                <a:solidFill>
                  <a:srgbClr val="000000"/>
                </a:solidFill>
                <a:latin typeface="Calibri"/>
                <a:ea typeface="Calibri"/>
                <a:cs typeface="Calibri"/>
                <a:sym typeface="Calibri"/>
              </a:rPr>
              <a:t> Combater a </a:t>
            </a:r>
            <a:r>
              <a:rPr lang="en-US" sz="2400" b="1" i="0" u="none" strike="noStrike" cap="none">
                <a:solidFill>
                  <a:srgbClr val="000000"/>
                </a:solidFill>
                <a:latin typeface="Calibri"/>
                <a:ea typeface="Calibri"/>
                <a:cs typeface="Calibri"/>
                <a:sym typeface="Calibri"/>
              </a:rPr>
              <a:t>caça e o tráfico globais</a:t>
            </a:r>
            <a:endParaRPr sz="2400" b="1" i="0" u="none" strike="noStrike" cap="none">
              <a:solidFill>
                <a:srgbClr val="000000"/>
              </a:solidFill>
              <a:latin typeface="Calibri"/>
              <a:ea typeface="Calibri"/>
              <a:cs typeface="Calibri"/>
              <a:sym typeface="Calibri"/>
            </a:endParaRPr>
          </a:p>
          <a:p>
            <a:pPr marL="228600" marR="0" lvl="0" indent="-228600" algn="l" rtl="0">
              <a:lnSpc>
                <a:spcPct val="100000"/>
              </a:lnSpc>
              <a:spcBef>
                <a:spcPts val="1001"/>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p:txBody>
      </p:sp>
      <p:sp>
        <p:nvSpPr>
          <p:cNvPr id="230" name="Google Shape;230;p6"/>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7"/>
          <p:cNvGrpSpPr/>
          <p:nvPr/>
        </p:nvGrpSpPr>
        <p:grpSpPr>
          <a:xfrm>
            <a:off x="0" y="-36282"/>
            <a:ext cx="6238569" cy="6894282"/>
            <a:chOff x="0" y="-38100"/>
            <a:chExt cx="3703107" cy="1056806"/>
          </a:xfrm>
        </p:grpSpPr>
        <p:sp>
          <p:nvSpPr>
            <p:cNvPr id="237" name="Google Shape;237;p7"/>
            <p:cNvSpPr/>
            <p:nvPr/>
          </p:nvSpPr>
          <p:spPr>
            <a:xfrm>
              <a:off x="0" y="0"/>
              <a:ext cx="3703107" cy="1018706"/>
            </a:xfrm>
            <a:custGeom>
              <a:avLst/>
              <a:gdLst/>
              <a:ahLst/>
              <a:cxnLst/>
              <a:rect l="l" t="t" r="r" b="b"/>
              <a:pathLst>
                <a:path w="3703107" h="1018706" extrusionOk="0">
                  <a:moveTo>
                    <a:pt x="0" y="0"/>
                  </a:moveTo>
                  <a:lnTo>
                    <a:pt x="3703107" y="0"/>
                  </a:lnTo>
                  <a:lnTo>
                    <a:pt x="3703107" y="1018706"/>
                  </a:lnTo>
                  <a:lnTo>
                    <a:pt x="0" y="1018706"/>
                  </a:lnTo>
                  <a:close/>
                </a:path>
              </a:pathLst>
            </a:custGeom>
            <a:solidFill>
              <a:srgbClr val="00B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8" name="Google Shape;238;p7"/>
            <p:cNvSpPr txBox="1"/>
            <p:nvPr/>
          </p:nvSpPr>
          <p:spPr>
            <a:xfrm>
              <a:off x="0" y="-38100"/>
              <a:ext cx="3703107" cy="1056806"/>
            </a:xfrm>
            <a:prstGeom prst="rect">
              <a:avLst/>
            </a:prstGeom>
            <a:solidFill>
              <a:srgbClr val="00B050"/>
            </a:solid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9" name="Google Shape;239;p7"/>
          <p:cNvSpPr txBox="1">
            <a:spLocks noGrp="1"/>
          </p:cNvSpPr>
          <p:nvPr>
            <p:ph type="title" idx="4294967295"/>
          </p:nvPr>
        </p:nvSpPr>
        <p:spPr>
          <a:xfrm>
            <a:off x="790505" y="0"/>
            <a:ext cx="10515240" cy="132516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2. Definição ODS 15</a:t>
            </a:r>
            <a:endParaRPr sz="4400" b="0" i="0" u="none" strike="noStrike" cap="none">
              <a:solidFill>
                <a:srgbClr val="000000"/>
              </a:solidFill>
              <a:latin typeface="Calibri"/>
              <a:ea typeface="Calibri"/>
              <a:cs typeface="Calibri"/>
              <a:sym typeface="Calibri"/>
            </a:endParaRPr>
          </a:p>
        </p:txBody>
      </p:sp>
      <p:sp>
        <p:nvSpPr>
          <p:cNvPr id="240" name="Google Shape;240;p7"/>
          <p:cNvSpPr txBox="1"/>
          <p:nvPr/>
        </p:nvSpPr>
        <p:spPr>
          <a:xfrm>
            <a:off x="660345" y="1238108"/>
            <a:ext cx="602939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en-US" sz="3200" b="1" i="0" u="none" strike="noStrike" cap="none">
                <a:solidFill>
                  <a:srgbClr val="000000"/>
                </a:solidFill>
                <a:latin typeface="Calibri"/>
                <a:ea typeface="Calibri"/>
                <a:cs typeface="Calibri"/>
                <a:sym typeface="Calibri"/>
              </a:rPr>
              <a:t>Manejo florestal sustentável</a:t>
            </a:r>
            <a:endParaRPr sz="1400" b="0" i="0" u="none" strike="noStrike" cap="none">
              <a:solidFill>
                <a:srgbClr val="000000"/>
              </a:solidFill>
              <a:latin typeface="Arial"/>
              <a:ea typeface="Arial"/>
              <a:cs typeface="Arial"/>
              <a:sym typeface="Arial"/>
            </a:endParaRPr>
          </a:p>
        </p:txBody>
      </p:sp>
      <p:pic>
        <p:nvPicPr>
          <p:cNvPr id="241" name="Google Shape;241;p7" descr="Manejo florestal sustentável e sua importância para o meio ambiente"/>
          <p:cNvPicPr preferRelativeResize="0"/>
          <p:nvPr/>
        </p:nvPicPr>
        <p:blipFill rotWithShape="1">
          <a:blip r:embed="rId3">
            <a:alphaModFix/>
          </a:blip>
          <a:srcRect/>
          <a:stretch/>
        </p:blipFill>
        <p:spPr>
          <a:xfrm>
            <a:off x="4300995" y="1906879"/>
            <a:ext cx="7586260" cy="4186272"/>
          </a:xfrm>
          <a:prstGeom prst="rect">
            <a:avLst/>
          </a:prstGeom>
          <a:noFill/>
          <a:ln>
            <a:noFill/>
          </a:ln>
        </p:spPr>
      </p:pic>
      <p:sp>
        <p:nvSpPr>
          <p:cNvPr id="242" name="Google Shape;242;p7"/>
          <p:cNvSpPr txBox="1"/>
          <p:nvPr/>
        </p:nvSpPr>
        <p:spPr>
          <a:xfrm>
            <a:off x="304746" y="2221406"/>
            <a:ext cx="3996250" cy="4186273"/>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As florestas cobrem </a:t>
            </a:r>
            <a:r>
              <a:rPr lang="en-US" sz="2000" b="1" i="0" u="none" strike="noStrike" cap="none">
                <a:solidFill>
                  <a:srgbClr val="000000"/>
                </a:solidFill>
                <a:latin typeface="Calibri"/>
                <a:ea typeface="Calibri"/>
                <a:cs typeface="Calibri"/>
                <a:sym typeface="Calibri"/>
              </a:rPr>
              <a:t>30% da Terra e abrigam 80% de todos os </a:t>
            </a:r>
            <a:r>
              <a:rPr lang="en-US" sz="2000" b="0" i="0" u="none" strike="noStrike" cap="none">
                <a:solidFill>
                  <a:srgbClr val="000000"/>
                </a:solidFill>
                <a:latin typeface="Calibri"/>
                <a:ea typeface="Calibri"/>
                <a:cs typeface="Calibri"/>
                <a:sym typeface="Calibri"/>
              </a:rPr>
              <a:t>animais, plantas e insetos.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Cerca de </a:t>
            </a:r>
            <a:r>
              <a:rPr lang="en-US" sz="2000" b="1" i="0" u="none" strike="noStrike" cap="none">
                <a:solidFill>
                  <a:srgbClr val="000000"/>
                </a:solidFill>
                <a:latin typeface="Calibri"/>
                <a:ea typeface="Calibri"/>
                <a:cs typeface="Calibri"/>
                <a:sym typeface="Calibri"/>
              </a:rPr>
              <a:t>100 milhões </a:t>
            </a:r>
            <a:r>
              <a:rPr lang="en-US" sz="2000" b="0" i="0" u="none" strike="noStrike" cap="none">
                <a:solidFill>
                  <a:srgbClr val="000000"/>
                </a:solidFill>
                <a:latin typeface="Calibri"/>
                <a:ea typeface="Calibri"/>
                <a:cs typeface="Calibri"/>
                <a:sym typeface="Calibri"/>
              </a:rPr>
              <a:t>de hectares de área florestal líquida foram </a:t>
            </a:r>
            <a:r>
              <a:rPr lang="en-US" sz="2000" b="1" i="0" u="none" strike="noStrike" cap="none">
                <a:solidFill>
                  <a:srgbClr val="000000"/>
                </a:solidFill>
                <a:latin typeface="Calibri"/>
                <a:ea typeface="Calibri"/>
                <a:cs typeface="Calibri"/>
                <a:sym typeface="Calibri"/>
              </a:rPr>
              <a:t>perdidos</a:t>
            </a:r>
            <a:r>
              <a:rPr lang="en-US" sz="2000" b="0" i="0" u="none" strike="noStrike" cap="none">
                <a:solidFill>
                  <a:srgbClr val="000000"/>
                </a:solidFill>
                <a:latin typeface="Calibri"/>
                <a:ea typeface="Calibri"/>
                <a:cs typeface="Calibri"/>
                <a:sym typeface="Calibri"/>
              </a:rPr>
              <a:t> nas últimas duas décadas.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 conversão de terras para </a:t>
            </a:r>
            <a:r>
              <a:rPr lang="en-US" sz="2000" b="1" i="0" u="none" strike="noStrike" cap="none">
                <a:solidFill>
                  <a:srgbClr val="000000"/>
                </a:solidFill>
                <a:latin typeface="Calibri"/>
                <a:ea typeface="Calibri"/>
                <a:cs typeface="Calibri"/>
                <a:sym typeface="Calibri"/>
              </a:rPr>
              <a:t>agricultura responde por 49,6% da perda de cobertura florestal, enquanto a pecuária responde por 38,5%.</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48" name="Google Shape;248;p8"/>
          <p:cNvGrpSpPr/>
          <p:nvPr/>
        </p:nvGrpSpPr>
        <p:grpSpPr>
          <a:xfrm>
            <a:off x="0" y="-36282"/>
            <a:ext cx="6238569" cy="6894282"/>
            <a:chOff x="0" y="-38100"/>
            <a:chExt cx="3703107" cy="1056806"/>
          </a:xfrm>
        </p:grpSpPr>
        <p:sp>
          <p:nvSpPr>
            <p:cNvPr id="249" name="Google Shape;249;p8"/>
            <p:cNvSpPr/>
            <p:nvPr/>
          </p:nvSpPr>
          <p:spPr>
            <a:xfrm>
              <a:off x="0" y="0"/>
              <a:ext cx="3703107" cy="1018706"/>
            </a:xfrm>
            <a:custGeom>
              <a:avLst/>
              <a:gdLst/>
              <a:ahLst/>
              <a:cxnLst/>
              <a:rect l="l" t="t" r="r" b="b"/>
              <a:pathLst>
                <a:path w="3703107" h="1018706" extrusionOk="0">
                  <a:moveTo>
                    <a:pt x="0" y="0"/>
                  </a:moveTo>
                  <a:lnTo>
                    <a:pt x="3703107" y="0"/>
                  </a:lnTo>
                  <a:lnTo>
                    <a:pt x="3703107" y="1018706"/>
                  </a:lnTo>
                  <a:lnTo>
                    <a:pt x="0" y="1018706"/>
                  </a:lnTo>
                  <a:close/>
                </a:path>
              </a:pathLst>
            </a:custGeom>
            <a:solidFill>
              <a:srgbClr val="00B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0" name="Google Shape;250;p8"/>
            <p:cNvSpPr txBox="1"/>
            <p:nvPr/>
          </p:nvSpPr>
          <p:spPr>
            <a:xfrm>
              <a:off x="0" y="-38100"/>
              <a:ext cx="3703107" cy="1056806"/>
            </a:xfrm>
            <a:prstGeom prst="rect">
              <a:avLst/>
            </a:prstGeom>
            <a:solidFill>
              <a:srgbClr val="00B050"/>
            </a:solid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1" name="Google Shape;251;p8"/>
          <p:cNvSpPr txBox="1">
            <a:spLocks noGrp="1"/>
          </p:cNvSpPr>
          <p:nvPr>
            <p:ph type="title" idx="4294967295"/>
          </p:nvPr>
        </p:nvSpPr>
        <p:spPr>
          <a:xfrm>
            <a:off x="790505" y="0"/>
            <a:ext cx="10515240" cy="132516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2. Definição ODS 15</a:t>
            </a:r>
            <a:endParaRPr sz="4400" b="0" i="0" u="none" strike="noStrike" cap="none">
              <a:solidFill>
                <a:srgbClr val="000000"/>
              </a:solidFill>
              <a:latin typeface="Calibri"/>
              <a:ea typeface="Calibri"/>
              <a:cs typeface="Calibri"/>
              <a:sym typeface="Calibri"/>
            </a:endParaRPr>
          </a:p>
        </p:txBody>
      </p:sp>
      <p:sp>
        <p:nvSpPr>
          <p:cNvPr id="252" name="Google Shape;252;p8"/>
          <p:cNvSpPr txBox="1"/>
          <p:nvPr/>
        </p:nvSpPr>
        <p:spPr>
          <a:xfrm>
            <a:off x="304745" y="1173445"/>
            <a:ext cx="4267255"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en-US" sz="3200" b="1" i="0" u="none" strike="noStrike" cap="none">
                <a:solidFill>
                  <a:srgbClr val="000000"/>
                </a:solidFill>
                <a:latin typeface="Calibri"/>
                <a:ea typeface="Calibri"/>
                <a:cs typeface="Calibri"/>
                <a:sym typeface="Calibri"/>
              </a:rPr>
              <a:t>Interromper a degradação da terra</a:t>
            </a:r>
            <a:endParaRPr sz="1400" b="0" i="0" u="none" strike="noStrike" cap="none">
              <a:solidFill>
                <a:srgbClr val="000000"/>
              </a:solidFill>
              <a:latin typeface="Arial"/>
              <a:ea typeface="Arial"/>
              <a:cs typeface="Arial"/>
              <a:sym typeface="Arial"/>
            </a:endParaRPr>
          </a:p>
        </p:txBody>
      </p:sp>
      <p:sp>
        <p:nvSpPr>
          <p:cNvPr id="253" name="Google Shape;253;p8"/>
          <p:cNvSpPr txBox="1"/>
          <p:nvPr/>
        </p:nvSpPr>
        <p:spPr>
          <a:xfrm>
            <a:off x="304745" y="2632734"/>
            <a:ext cx="5452587" cy="4186273"/>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Afeta as condições de vida de cerca de </a:t>
            </a:r>
            <a:r>
              <a:rPr lang="en-US" sz="2000" b="1" i="0" u="none" strike="noStrike" cap="none">
                <a:solidFill>
                  <a:srgbClr val="000000"/>
                </a:solidFill>
                <a:latin typeface="Calibri"/>
                <a:ea typeface="Calibri"/>
                <a:cs typeface="Calibri"/>
                <a:sym typeface="Calibri"/>
              </a:rPr>
              <a:t>2/5</a:t>
            </a:r>
            <a:r>
              <a:rPr lang="en-US" sz="2000" b="0" i="0" u="none" strike="noStrike" cap="none">
                <a:solidFill>
                  <a:srgbClr val="000000"/>
                </a:solidFill>
                <a:latin typeface="Calibri"/>
                <a:ea typeface="Calibri"/>
                <a:cs typeface="Calibri"/>
                <a:sym typeface="Calibri"/>
              </a:rPr>
              <a:t> da população global e </a:t>
            </a:r>
            <a:r>
              <a:rPr lang="en-US" sz="2000" b="1" i="0" u="none" strike="noStrike" cap="none">
                <a:solidFill>
                  <a:srgbClr val="000000"/>
                </a:solidFill>
                <a:latin typeface="Calibri"/>
                <a:ea typeface="Calibri"/>
                <a:cs typeface="Calibri"/>
                <a:sym typeface="Calibri"/>
              </a:rPr>
              <a:t>reduz a produção econômica global em 1/10.</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Pegada global que varia de </a:t>
            </a:r>
            <a:r>
              <a:rPr lang="en-US" sz="2000" b="1" i="0" u="none" strike="noStrike" cap="none">
                <a:solidFill>
                  <a:srgbClr val="000000"/>
                </a:solidFill>
                <a:latin typeface="Calibri"/>
                <a:ea typeface="Calibri"/>
                <a:cs typeface="Calibri"/>
                <a:sym typeface="Calibri"/>
              </a:rPr>
              <a:t>1 a 6 bilhões de hectares.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As </a:t>
            </a:r>
            <a:r>
              <a:rPr lang="en-US" sz="2000" b="1" i="0" u="none" strike="noStrike" cap="none">
                <a:solidFill>
                  <a:srgbClr val="000000"/>
                </a:solidFill>
                <a:latin typeface="Calibri"/>
                <a:ea typeface="Calibri"/>
                <a:cs typeface="Calibri"/>
                <a:sym typeface="Calibri"/>
              </a:rPr>
              <a:t>perdas econômicas </a:t>
            </a:r>
            <a:r>
              <a:rPr lang="en-US" sz="2000" b="0" i="0" u="none" strike="noStrike" cap="none">
                <a:solidFill>
                  <a:srgbClr val="000000"/>
                </a:solidFill>
                <a:latin typeface="Calibri"/>
                <a:ea typeface="Calibri"/>
                <a:cs typeface="Calibri"/>
                <a:sym typeface="Calibri"/>
              </a:rPr>
              <a:t>anuais devido à degradação dos serviços ecossistêmicos, como resultado das mudanças globais no uso da terra, são de </a:t>
            </a:r>
            <a:r>
              <a:rPr lang="en-US" sz="2000" b="1" i="0" u="none" strike="noStrike" cap="none">
                <a:solidFill>
                  <a:srgbClr val="000000"/>
                </a:solidFill>
                <a:latin typeface="Calibri"/>
                <a:ea typeface="Calibri"/>
                <a:cs typeface="Calibri"/>
                <a:sym typeface="Calibri"/>
              </a:rPr>
              <a:t>US$ 4,3 a 20,2 trilhões.</a:t>
            </a:r>
            <a:endParaRPr sz="1400" b="0" i="0" u="none" strike="noStrike" cap="none">
              <a:solidFill>
                <a:srgbClr val="000000"/>
              </a:solidFill>
              <a:latin typeface="Arial"/>
              <a:ea typeface="Arial"/>
              <a:cs typeface="Arial"/>
              <a:sym typeface="Arial"/>
            </a:endParaRPr>
          </a:p>
        </p:txBody>
      </p:sp>
      <p:pic>
        <p:nvPicPr>
          <p:cNvPr id="254" name="Google Shape;254;p8" descr="Degradação Do Solo: Tipos De Causas, Efeitos E Soluções"/>
          <p:cNvPicPr preferRelativeResize="0"/>
          <p:nvPr/>
        </p:nvPicPr>
        <p:blipFill rotWithShape="1">
          <a:blip r:embed="rId3">
            <a:alphaModFix/>
          </a:blip>
          <a:srcRect l="13600" r="13979"/>
          <a:stretch/>
        </p:blipFill>
        <p:spPr>
          <a:xfrm>
            <a:off x="5757332" y="1537431"/>
            <a:ext cx="6379789" cy="44047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0" name="Google Shape;260;p9"/>
          <p:cNvGrpSpPr/>
          <p:nvPr/>
        </p:nvGrpSpPr>
        <p:grpSpPr>
          <a:xfrm>
            <a:off x="0" y="-36282"/>
            <a:ext cx="6238569" cy="6894282"/>
            <a:chOff x="0" y="-38100"/>
            <a:chExt cx="3703107" cy="1056806"/>
          </a:xfrm>
        </p:grpSpPr>
        <p:sp>
          <p:nvSpPr>
            <p:cNvPr id="261" name="Google Shape;261;p9"/>
            <p:cNvSpPr/>
            <p:nvPr/>
          </p:nvSpPr>
          <p:spPr>
            <a:xfrm>
              <a:off x="0" y="0"/>
              <a:ext cx="3703107" cy="1018706"/>
            </a:xfrm>
            <a:custGeom>
              <a:avLst/>
              <a:gdLst/>
              <a:ahLst/>
              <a:cxnLst/>
              <a:rect l="l" t="t" r="r" b="b"/>
              <a:pathLst>
                <a:path w="3703107" h="1018706" extrusionOk="0">
                  <a:moveTo>
                    <a:pt x="0" y="0"/>
                  </a:moveTo>
                  <a:lnTo>
                    <a:pt x="3703107" y="0"/>
                  </a:lnTo>
                  <a:lnTo>
                    <a:pt x="3703107" y="1018706"/>
                  </a:lnTo>
                  <a:lnTo>
                    <a:pt x="0" y="1018706"/>
                  </a:lnTo>
                  <a:close/>
                </a:path>
              </a:pathLst>
            </a:custGeom>
            <a:solidFill>
              <a:srgbClr val="00B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9"/>
            <p:cNvSpPr txBox="1"/>
            <p:nvPr/>
          </p:nvSpPr>
          <p:spPr>
            <a:xfrm>
              <a:off x="0" y="-38100"/>
              <a:ext cx="3703107" cy="1056806"/>
            </a:xfrm>
            <a:prstGeom prst="rect">
              <a:avLst/>
            </a:prstGeom>
            <a:solidFill>
              <a:srgbClr val="00B050"/>
            </a:solid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3" name="Google Shape;263;p9"/>
          <p:cNvSpPr txBox="1">
            <a:spLocks noGrp="1"/>
          </p:cNvSpPr>
          <p:nvPr>
            <p:ph type="title" idx="4294967295"/>
          </p:nvPr>
        </p:nvSpPr>
        <p:spPr>
          <a:xfrm>
            <a:off x="790505" y="0"/>
            <a:ext cx="10515240" cy="132516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2. Definição ODS 15</a:t>
            </a:r>
            <a:endParaRPr sz="4400" b="0" i="0" u="none" strike="noStrike" cap="none">
              <a:solidFill>
                <a:srgbClr val="000000"/>
              </a:solidFill>
              <a:latin typeface="Calibri"/>
              <a:ea typeface="Calibri"/>
              <a:cs typeface="Calibri"/>
              <a:sym typeface="Calibri"/>
            </a:endParaRPr>
          </a:p>
        </p:txBody>
      </p:sp>
      <p:sp>
        <p:nvSpPr>
          <p:cNvPr id="264" name="Google Shape;264;p9"/>
          <p:cNvSpPr txBox="1"/>
          <p:nvPr/>
        </p:nvSpPr>
        <p:spPr>
          <a:xfrm>
            <a:off x="304745" y="1054912"/>
            <a:ext cx="602939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en-US" sz="3200" b="1" i="0" u="none" strike="noStrike" cap="none">
                <a:solidFill>
                  <a:srgbClr val="000000"/>
                </a:solidFill>
                <a:latin typeface="Calibri"/>
                <a:ea typeface="Calibri"/>
                <a:cs typeface="Calibri"/>
                <a:sym typeface="Calibri"/>
              </a:rPr>
              <a:t>Conservar a biodiversidade</a:t>
            </a:r>
            <a:endParaRPr sz="1400" b="0" i="0" u="none" strike="noStrike" cap="none">
              <a:solidFill>
                <a:srgbClr val="000000"/>
              </a:solidFill>
              <a:latin typeface="Arial"/>
              <a:ea typeface="Arial"/>
              <a:cs typeface="Arial"/>
              <a:sym typeface="Arial"/>
            </a:endParaRPr>
          </a:p>
        </p:txBody>
      </p:sp>
      <p:sp>
        <p:nvSpPr>
          <p:cNvPr id="265" name="Google Shape;265;p9"/>
          <p:cNvSpPr txBox="1"/>
          <p:nvPr/>
        </p:nvSpPr>
        <p:spPr>
          <a:xfrm>
            <a:off x="304745" y="2221406"/>
            <a:ext cx="5067355" cy="4186273"/>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Populações de mamíferos, aves, peixes, répteis e anfíbios diminuíram em média 68% desde 1970</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 </a:t>
            </a:r>
            <a:r>
              <a:rPr lang="en-US" sz="2000" b="1" i="0" u="none" strike="noStrike" cap="none">
                <a:solidFill>
                  <a:srgbClr val="000000"/>
                </a:solidFill>
                <a:latin typeface="Calibri"/>
                <a:ea typeface="Calibri"/>
                <a:cs typeface="Calibri"/>
                <a:sym typeface="Calibri"/>
              </a:rPr>
              <a:t>mudança climática </a:t>
            </a:r>
            <a:r>
              <a:rPr lang="en-US" sz="2000" b="0" i="0" u="none" strike="noStrike" cap="none">
                <a:solidFill>
                  <a:srgbClr val="000000"/>
                </a:solidFill>
                <a:latin typeface="Calibri"/>
                <a:ea typeface="Calibri"/>
                <a:cs typeface="Calibri"/>
                <a:sym typeface="Calibri"/>
              </a:rPr>
              <a:t>é esperada para ser o principal </a:t>
            </a:r>
            <a:r>
              <a:rPr lang="en-US" sz="2000" b="1" i="0" u="none" strike="noStrike" cap="none">
                <a:solidFill>
                  <a:srgbClr val="000000"/>
                </a:solidFill>
                <a:latin typeface="Calibri"/>
                <a:ea typeface="Calibri"/>
                <a:cs typeface="Calibri"/>
                <a:sym typeface="Calibri"/>
              </a:rPr>
              <a:t>impulsionador</a:t>
            </a:r>
            <a:r>
              <a:rPr lang="en-US" sz="2000" b="0" i="0" u="none" strike="noStrike" cap="none">
                <a:solidFill>
                  <a:srgbClr val="000000"/>
                </a:solidFill>
                <a:latin typeface="Calibri"/>
                <a:ea typeface="Calibri"/>
                <a:cs typeface="Calibri"/>
                <a:sym typeface="Calibri"/>
              </a:rPr>
              <a:t> da perda de biodiversidade nas próximas décadas.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Exige reverter a perda líquida de habitat, transformar o manejo da terra e adotar uma agricultura sustentável.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1"/>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Apesar do </a:t>
            </a:r>
            <a:r>
              <a:rPr lang="en-US" sz="2000" b="1" i="0" u="none" strike="noStrike" cap="none">
                <a:solidFill>
                  <a:srgbClr val="000000"/>
                </a:solidFill>
                <a:latin typeface="Calibri"/>
                <a:ea typeface="Calibri"/>
                <a:cs typeface="Calibri"/>
                <a:sym typeface="Calibri"/>
              </a:rPr>
              <a:t>aumento do reconhecimento do valor da biodiversidade</a:t>
            </a:r>
            <a:r>
              <a:rPr lang="en-US" sz="2000" b="0" i="0" u="none" strike="noStrike" cap="none">
                <a:solidFill>
                  <a:srgbClr val="000000"/>
                </a:solidFill>
                <a:latin typeface="Calibri"/>
                <a:ea typeface="Calibri"/>
                <a:cs typeface="Calibri"/>
                <a:sym typeface="Calibri"/>
              </a:rPr>
              <a:t>, o progresso em sua proteção é </a:t>
            </a:r>
            <a:r>
              <a:rPr lang="en-US" sz="2000" b="1" i="0" u="none" strike="noStrike" cap="none">
                <a:solidFill>
                  <a:srgbClr val="000000"/>
                </a:solidFill>
                <a:latin typeface="Calibri"/>
                <a:ea typeface="Calibri"/>
                <a:cs typeface="Calibri"/>
                <a:sym typeface="Calibri"/>
              </a:rPr>
              <a:t>lento</a:t>
            </a:r>
            <a:r>
              <a:rPr lang="en-US" sz="2000" b="0" i="0" u="none" strike="noStrike" cap="none">
                <a:solidFill>
                  <a:srgbClr val="000000"/>
                </a:solidFill>
                <a:latin typeface="Calibri"/>
                <a:ea typeface="Calibri"/>
                <a:cs typeface="Calibri"/>
                <a:sym typeface="Calibri"/>
              </a:rPr>
              <a:t>.</a:t>
            </a:r>
            <a:endParaRPr sz="2000" b="0" i="0" u="none" strike="noStrike" cap="none">
              <a:solidFill>
                <a:srgbClr val="000000"/>
              </a:solidFill>
              <a:latin typeface="Calibri"/>
              <a:ea typeface="Calibri"/>
              <a:cs typeface="Calibri"/>
              <a:sym typeface="Calibri"/>
            </a:endParaRPr>
          </a:p>
        </p:txBody>
      </p:sp>
      <p:pic>
        <p:nvPicPr>
          <p:cNvPr id="266" name="Google Shape;266;p9" descr="Conservar a biodiversidade é a única chance para a transição verde e o bem  viver | Colunas | Época NEGÓCIOS"/>
          <p:cNvPicPr preferRelativeResize="0"/>
          <p:nvPr/>
        </p:nvPicPr>
        <p:blipFill rotWithShape="1">
          <a:blip r:embed="rId3">
            <a:alphaModFix/>
          </a:blip>
          <a:srcRect/>
          <a:stretch/>
        </p:blipFill>
        <p:spPr>
          <a:xfrm>
            <a:off x="5313618" y="1906879"/>
            <a:ext cx="6573637" cy="43756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0"/>
          <p:cNvSpPr txBox="1">
            <a:spLocks noGrp="1"/>
          </p:cNvSpPr>
          <p:nvPr>
            <p:ph type="title" idx="4294967295"/>
          </p:nvPr>
        </p:nvSpPr>
        <p:spPr>
          <a:xfrm>
            <a:off x="838380" y="326100"/>
            <a:ext cx="10515240" cy="132516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2.2 Interdependências do ODS 15</a:t>
            </a:r>
            <a:endParaRPr sz="4400" b="0" i="0" u="none" strike="noStrike" cap="none">
              <a:solidFill>
                <a:srgbClr val="000000"/>
              </a:solidFill>
              <a:latin typeface="Calibri"/>
              <a:ea typeface="Calibri"/>
              <a:cs typeface="Calibri"/>
              <a:sym typeface="Calibri"/>
            </a:endParaRPr>
          </a:p>
        </p:txBody>
      </p:sp>
      <p:sp>
        <p:nvSpPr>
          <p:cNvPr id="273" name="Google Shape;273;p10"/>
          <p:cNvSpPr/>
          <p:nvPr/>
        </p:nvSpPr>
        <p:spPr>
          <a:xfrm flipH="1">
            <a:off x="6363840" y="2630235"/>
            <a:ext cx="8280" cy="1139400"/>
          </a:xfrm>
          <a:custGeom>
            <a:avLst/>
            <a:gdLst/>
            <a:ahLst/>
            <a:cxnLst/>
            <a:rect l="l" t="t" r="r" b="b"/>
            <a:pathLst>
              <a:path w="21600" h="21600" extrusionOk="0">
                <a:moveTo>
                  <a:pt x="0" y="0"/>
                </a:moveTo>
                <a:lnTo>
                  <a:pt x="21600" y="21600"/>
                </a:lnTo>
              </a:path>
            </a:pathLst>
          </a:custGeom>
          <a:noFill/>
          <a:ln w="9525"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10"/>
          <p:cNvSpPr/>
          <p:nvPr/>
        </p:nvSpPr>
        <p:spPr>
          <a:xfrm flipH="1">
            <a:off x="6503520" y="2662275"/>
            <a:ext cx="1242360" cy="1246680"/>
          </a:xfrm>
          <a:custGeom>
            <a:avLst/>
            <a:gdLst/>
            <a:ahLst/>
            <a:cxnLst/>
            <a:rect l="l" t="t" r="r" b="b"/>
            <a:pathLst>
              <a:path w="21600" h="21600" extrusionOk="0">
                <a:moveTo>
                  <a:pt x="0" y="0"/>
                </a:moveTo>
                <a:lnTo>
                  <a:pt x="21600" y="21600"/>
                </a:lnTo>
              </a:path>
            </a:pathLst>
          </a:custGeom>
          <a:noFill/>
          <a:ln w="57150"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10"/>
          <p:cNvSpPr/>
          <p:nvPr/>
        </p:nvSpPr>
        <p:spPr>
          <a:xfrm flipH="1">
            <a:off x="6643560" y="3112995"/>
            <a:ext cx="1671840" cy="935640"/>
          </a:xfrm>
          <a:custGeom>
            <a:avLst/>
            <a:gdLst/>
            <a:ahLst/>
            <a:cxnLst/>
            <a:rect l="l" t="t" r="r" b="b"/>
            <a:pathLst>
              <a:path w="21600" h="21600" extrusionOk="0">
                <a:moveTo>
                  <a:pt x="0" y="0"/>
                </a:moveTo>
                <a:lnTo>
                  <a:pt x="21600" y="21600"/>
                </a:lnTo>
              </a:path>
            </a:pathLst>
          </a:custGeom>
          <a:noFill/>
          <a:ln w="9525"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10"/>
          <p:cNvSpPr/>
          <p:nvPr/>
        </p:nvSpPr>
        <p:spPr>
          <a:xfrm flipH="1">
            <a:off x="6771720" y="3638955"/>
            <a:ext cx="2068920" cy="549000"/>
          </a:xfrm>
          <a:custGeom>
            <a:avLst/>
            <a:gdLst/>
            <a:ahLst/>
            <a:cxnLst/>
            <a:rect l="l" t="t" r="r" b="b"/>
            <a:pathLst>
              <a:path w="21600" h="21600" extrusionOk="0">
                <a:moveTo>
                  <a:pt x="0" y="0"/>
                </a:moveTo>
                <a:lnTo>
                  <a:pt x="21600" y="21600"/>
                </a:lnTo>
              </a:path>
            </a:pathLst>
          </a:custGeom>
          <a:noFill/>
          <a:ln w="9525"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7" name="Google Shape;277;p10"/>
          <p:cNvSpPr/>
          <p:nvPr/>
        </p:nvSpPr>
        <p:spPr>
          <a:xfrm flipH="1">
            <a:off x="6740400" y="4293795"/>
            <a:ext cx="2229840" cy="55440"/>
          </a:xfrm>
          <a:custGeom>
            <a:avLst/>
            <a:gdLst/>
            <a:ahLst/>
            <a:cxnLst/>
            <a:rect l="l" t="t" r="r" b="b"/>
            <a:pathLst>
              <a:path w="21600" h="21600" extrusionOk="0">
                <a:moveTo>
                  <a:pt x="0" y="0"/>
                </a:moveTo>
                <a:lnTo>
                  <a:pt x="21600" y="21600"/>
                </a:lnTo>
              </a:path>
            </a:pathLst>
          </a:custGeom>
          <a:noFill/>
          <a:ln w="9525" cap="flat" cmpd="sng">
            <a:solidFill>
              <a:srgbClr val="000000"/>
            </a:solidFill>
            <a:prstDash val="solid"/>
            <a:miter lim="8000"/>
            <a:headEnd type="none" w="sm" len="sm"/>
            <a:tailEnd type="none" w="sm" len="sm"/>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8" name="Google Shape;278;p10"/>
          <p:cNvSpPr/>
          <p:nvPr/>
        </p:nvSpPr>
        <p:spPr>
          <a:xfrm rot="10800000">
            <a:off x="6750840" y="4424475"/>
            <a:ext cx="2111760" cy="641520"/>
          </a:xfrm>
          <a:custGeom>
            <a:avLst/>
            <a:gdLst/>
            <a:ahLst/>
            <a:cxnLst/>
            <a:rect l="l" t="t" r="r" b="b"/>
            <a:pathLst>
              <a:path w="21600" h="21600" extrusionOk="0">
                <a:moveTo>
                  <a:pt x="0" y="0"/>
                </a:moveTo>
                <a:lnTo>
                  <a:pt x="21600" y="21600"/>
                </a:lnTo>
              </a:path>
            </a:pathLst>
          </a:custGeom>
          <a:noFill/>
          <a:ln w="9525"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9" name="Google Shape;279;p10"/>
          <p:cNvSpPr/>
          <p:nvPr/>
        </p:nvSpPr>
        <p:spPr>
          <a:xfrm rot="10800000">
            <a:off x="6557160" y="4488195"/>
            <a:ext cx="1821960" cy="1167480"/>
          </a:xfrm>
          <a:custGeom>
            <a:avLst/>
            <a:gdLst/>
            <a:ahLst/>
            <a:cxnLst/>
            <a:rect l="l" t="t" r="r" b="b"/>
            <a:pathLst>
              <a:path w="21600" h="21600" extrusionOk="0">
                <a:moveTo>
                  <a:pt x="0" y="0"/>
                </a:moveTo>
                <a:lnTo>
                  <a:pt x="21600" y="21600"/>
                </a:lnTo>
              </a:path>
            </a:pathLst>
          </a:custGeom>
          <a:noFill/>
          <a:ln w="9525"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10"/>
          <p:cNvSpPr/>
          <p:nvPr/>
        </p:nvSpPr>
        <p:spPr>
          <a:xfrm>
            <a:off x="6459240" y="4476315"/>
            <a:ext cx="1311120" cy="1708200"/>
          </a:xfrm>
          <a:custGeom>
            <a:avLst/>
            <a:gdLst/>
            <a:ahLst/>
            <a:cxnLst/>
            <a:rect l="l" t="t" r="r" b="b"/>
            <a:pathLst>
              <a:path w="21600" h="21600" extrusionOk="0">
                <a:moveTo>
                  <a:pt x="0" y="0"/>
                </a:moveTo>
                <a:lnTo>
                  <a:pt x="21600" y="21600"/>
                </a:lnTo>
              </a:path>
            </a:pathLst>
          </a:custGeom>
          <a:noFill/>
          <a:ln w="9525"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1" name="Google Shape;281;p10"/>
          <p:cNvSpPr/>
          <p:nvPr/>
        </p:nvSpPr>
        <p:spPr>
          <a:xfrm>
            <a:off x="6426840" y="4465515"/>
            <a:ext cx="280800" cy="1568880"/>
          </a:xfrm>
          <a:custGeom>
            <a:avLst/>
            <a:gdLst/>
            <a:ahLst/>
            <a:cxnLst/>
            <a:rect l="l" t="t" r="r" b="b"/>
            <a:pathLst>
              <a:path w="21600" h="21600" extrusionOk="0">
                <a:moveTo>
                  <a:pt x="0" y="0"/>
                </a:moveTo>
                <a:lnTo>
                  <a:pt x="21600" y="21600"/>
                </a:lnTo>
              </a:path>
            </a:pathLst>
          </a:custGeom>
          <a:noFill/>
          <a:ln w="57150"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10"/>
          <p:cNvSpPr/>
          <p:nvPr/>
        </p:nvSpPr>
        <p:spPr>
          <a:xfrm flipH="1">
            <a:off x="5441520" y="4401075"/>
            <a:ext cx="738000" cy="1729800"/>
          </a:xfrm>
          <a:custGeom>
            <a:avLst/>
            <a:gdLst/>
            <a:ahLst/>
            <a:cxnLst/>
            <a:rect l="l" t="t" r="r" b="b"/>
            <a:pathLst>
              <a:path w="21600" h="21600" extrusionOk="0">
                <a:moveTo>
                  <a:pt x="0" y="0"/>
                </a:moveTo>
                <a:lnTo>
                  <a:pt x="21600" y="21600"/>
                </a:lnTo>
              </a:path>
            </a:pathLst>
          </a:custGeom>
          <a:noFill/>
          <a:ln w="9525"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10"/>
          <p:cNvSpPr/>
          <p:nvPr/>
        </p:nvSpPr>
        <p:spPr>
          <a:xfrm flipH="1">
            <a:off x="4701000" y="4132875"/>
            <a:ext cx="1414080" cy="1579320"/>
          </a:xfrm>
          <a:custGeom>
            <a:avLst/>
            <a:gdLst/>
            <a:ahLst/>
            <a:cxnLst/>
            <a:rect l="l" t="t" r="r" b="b"/>
            <a:pathLst>
              <a:path w="21600" h="21600" extrusionOk="0">
                <a:moveTo>
                  <a:pt x="0" y="0"/>
                </a:moveTo>
                <a:lnTo>
                  <a:pt x="21600" y="21600"/>
                </a:lnTo>
              </a:path>
            </a:pathLst>
          </a:custGeom>
          <a:noFill/>
          <a:ln w="9525"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p10"/>
          <p:cNvSpPr/>
          <p:nvPr/>
        </p:nvSpPr>
        <p:spPr>
          <a:xfrm flipH="1">
            <a:off x="4024920" y="4132875"/>
            <a:ext cx="2122560" cy="892440"/>
          </a:xfrm>
          <a:custGeom>
            <a:avLst/>
            <a:gdLst/>
            <a:ahLst/>
            <a:cxnLst/>
            <a:rect l="l" t="t" r="r" b="b"/>
            <a:pathLst>
              <a:path w="21600" h="21600" extrusionOk="0">
                <a:moveTo>
                  <a:pt x="0" y="0"/>
                </a:moveTo>
                <a:lnTo>
                  <a:pt x="21600" y="21600"/>
                </a:lnTo>
              </a:path>
            </a:pathLst>
          </a:custGeom>
          <a:noFill/>
          <a:ln w="9525"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10"/>
          <p:cNvSpPr/>
          <p:nvPr/>
        </p:nvSpPr>
        <p:spPr>
          <a:xfrm flipH="1">
            <a:off x="3648720" y="4132875"/>
            <a:ext cx="2498040" cy="323640"/>
          </a:xfrm>
          <a:custGeom>
            <a:avLst/>
            <a:gdLst/>
            <a:ahLst/>
            <a:cxnLst/>
            <a:rect l="l" t="t" r="r" b="b"/>
            <a:pathLst>
              <a:path w="21600" h="21600" extrusionOk="0">
                <a:moveTo>
                  <a:pt x="0" y="0"/>
                </a:moveTo>
                <a:lnTo>
                  <a:pt x="21600" y="21600"/>
                </a:lnTo>
              </a:path>
            </a:pathLst>
          </a:custGeom>
          <a:noFill/>
          <a:ln w="57150"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6" name="Google Shape;286;p10"/>
          <p:cNvSpPr/>
          <p:nvPr/>
        </p:nvSpPr>
        <p:spPr>
          <a:xfrm rot="10800000">
            <a:off x="3852480" y="3554715"/>
            <a:ext cx="2294280" cy="437400"/>
          </a:xfrm>
          <a:custGeom>
            <a:avLst/>
            <a:gdLst/>
            <a:ahLst/>
            <a:cxnLst/>
            <a:rect l="l" t="t" r="r" b="b"/>
            <a:pathLst>
              <a:path w="21600" h="21600" extrusionOk="0">
                <a:moveTo>
                  <a:pt x="0" y="0"/>
                </a:moveTo>
                <a:lnTo>
                  <a:pt x="21600" y="21600"/>
                </a:lnTo>
              </a:path>
            </a:pathLst>
          </a:custGeom>
          <a:noFill/>
          <a:ln w="57150"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p10"/>
          <p:cNvSpPr/>
          <p:nvPr/>
        </p:nvSpPr>
        <p:spPr>
          <a:xfrm rot="10800000">
            <a:off x="4389960" y="2932275"/>
            <a:ext cx="1993680" cy="1027800"/>
          </a:xfrm>
          <a:custGeom>
            <a:avLst/>
            <a:gdLst/>
            <a:ahLst/>
            <a:cxnLst/>
            <a:rect l="l" t="t" r="r" b="b"/>
            <a:pathLst>
              <a:path w="21600" h="21600" extrusionOk="0">
                <a:moveTo>
                  <a:pt x="0" y="0"/>
                </a:moveTo>
                <a:lnTo>
                  <a:pt x="21600" y="21600"/>
                </a:lnTo>
              </a:path>
            </a:pathLst>
          </a:custGeom>
          <a:noFill/>
          <a:ln w="9525"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8" name="Google Shape;288;p10"/>
          <p:cNvSpPr/>
          <p:nvPr/>
        </p:nvSpPr>
        <p:spPr>
          <a:xfrm rot="10800000">
            <a:off x="5183400" y="2664435"/>
            <a:ext cx="1156680" cy="1435680"/>
          </a:xfrm>
          <a:custGeom>
            <a:avLst/>
            <a:gdLst/>
            <a:ahLst/>
            <a:cxnLst/>
            <a:rect l="l" t="t" r="r" b="b"/>
            <a:pathLst>
              <a:path w="21600" h="21600" extrusionOk="0">
                <a:moveTo>
                  <a:pt x="0" y="0"/>
                </a:moveTo>
                <a:lnTo>
                  <a:pt x="21600" y="21600"/>
                </a:lnTo>
              </a:path>
            </a:pathLst>
          </a:custGeom>
          <a:noFill/>
          <a:ln w="9525" cap="flat" cmpd="sng">
            <a:solidFill>
              <a:srgbClr val="000000"/>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89" name="Google Shape;289;p10" descr="Logotipo&#10;&#10;Descrição gerada automaticamente"/>
          <p:cNvPicPr preferRelativeResize="0"/>
          <p:nvPr/>
        </p:nvPicPr>
        <p:blipFill rotWithShape="1">
          <a:blip r:embed="rId3">
            <a:alphaModFix/>
          </a:blip>
          <a:srcRect/>
          <a:stretch/>
        </p:blipFill>
        <p:spPr>
          <a:xfrm>
            <a:off x="7406432" y="2097209"/>
            <a:ext cx="617760" cy="617760"/>
          </a:xfrm>
          <a:prstGeom prst="rect">
            <a:avLst/>
          </a:prstGeom>
          <a:noFill/>
          <a:ln>
            <a:noFill/>
          </a:ln>
        </p:spPr>
      </p:pic>
      <p:pic>
        <p:nvPicPr>
          <p:cNvPr id="290" name="Google Shape;290;p10" descr="Seta&#10;&#10;Descrição gerada automaticamente"/>
          <p:cNvPicPr preferRelativeResize="0"/>
          <p:nvPr/>
        </p:nvPicPr>
        <p:blipFill rotWithShape="1">
          <a:blip r:embed="rId4">
            <a:alphaModFix/>
          </a:blip>
          <a:srcRect/>
          <a:stretch/>
        </p:blipFill>
        <p:spPr>
          <a:xfrm>
            <a:off x="8244840" y="2526893"/>
            <a:ext cx="617760" cy="617760"/>
          </a:xfrm>
          <a:prstGeom prst="rect">
            <a:avLst/>
          </a:prstGeom>
          <a:noFill/>
          <a:ln>
            <a:noFill/>
          </a:ln>
        </p:spPr>
      </p:pic>
      <p:pic>
        <p:nvPicPr>
          <p:cNvPr id="291" name="Google Shape;291;p10" descr="Logotipo&#10;&#10;Descrição gerada automaticamente"/>
          <p:cNvPicPr preferRelativeResize="0"/>
          <p:nvPr/>
        </p:nvPicPr>
        <p:blipFill rotWithShape="1">
          <a:blip r:embed="rId5">
            <a:alphaModFix/>
          </a:blip>
          <a:srcRect/>
          <a:stretch/>
        </p:blipFill>
        <p:spPr>
          <a:xfrm>
            <a:off x="8831280" y="3234000"/>
            <a:ext cx="617760" cy="617760"/>
          </a:xfrm>
          <a:prstGeom prst="rect">
            <a:avLst/>
          </a:prstGeom>
          <a:noFill/>
          <a:ln>
            <a:noFill/>
          </a:ln>
        </p:spPr>
      </p:pic>
      <p:pic>
        <p:nvPicPr>
          <p:cNvPr id="292" name="Google Shape;292;p10"/>
          <p:cNvPicPr preferRelativeResize="0"/>
          <p:nvPr/>
        </p:nvPicPr>
        <p:blipFill rotWithShape="1">
          <a:blip r:embed="rId6">
            <a:alphaModFix/>
          </a:blip>
          <a:srcRect/>
          <a:stretch/>
        </p:blipFill>
        <p:spPr>
          <a:xfrm>
            <a:off x="8945422" y="4012635"/>
            <a:ext cx="617760" cy="617760"/>
          </a:xfrm>
          <a:prstGeom prst="rect">
            <a:avLst/>
          </a:prstGeom>
          <a:noFill/>
          <a:ln>
            <a:noFill/>
          </a:ln>
        </p:spPr>
      </p:pic>
      <p:pic>
        <p:nvPicPr>
          <p:cNvPr id="293" name="Google Shape;293;p10" descr="Forma&#10;&#10;Descrição gerada automaticamente"/>
          <p:cNvPicPr preferRelativeResize="0"/>
          <p:nvPr/>
        </p:nvPicPr>
        <p:blipFill rotWithShape="1">
          <a:blip r:embed="rId7">
            <a:alphaModFix/>
          </a:blip>
          <a:srcRect/>
          <a:stretch/>
        </p:blipFill>
        <p:spPr>
          <a:xfrm>
            <a:off x="8840640" y="4791270"/>
            <a:ext cx="617760" cy="617760"/>
          </a:xfrm>
          <a:prstGeom prst="rect">
            <a:avLst/>
          </a:prstGeom>
          <a:noFill/>
          <a:ln>
            <a:noFill/>
          </a:ln>
        </p:spPr>
      </p:pic>
      <p:pic>
        <p:nvPicPr>
          <p:cNvPr id="294" name="Google Shape;294;p10" descr="Esquemático&#10;&#10;Descrição gerada automaticamente"/>
          <p:cNvPicPr preferRelativeResize="0"/>
          <p:nvPr/>
        </p:nvPicPr>
        <p:blipFill rotWithShape="1">
          <a:blip r:embed="rId8">
            <a:alphaModFix/>
          </a:blip>
          <a:srcRect/>
          <a:stretch/>
        </p:blipFill>
        <p:spPr>
          <a:xfrm>
            <a:off x="8379120" y="5328511"/>
            <a:ext cx="617760" cy="617760"/>
          </a:xfrm>
          <a:prstGeom prst="rect">
            <a:avLst/>
          </a:prstGeom>
          <a:noFill/>
          <a:ln>
            <a:noFill/>
          </a:ln>
        </p:spPr>
      </p:pic>
      <p:pic>
        <p:nvPicPr>
          <p:cNvPr id="295" name="Google Shape;295;p10" descr="Uma imagem contendo Ícone&#10;&#10;Descrição gerada automaticamente"/>
          <p:cNvPicPr preferRelativeResize="0"/>
          <p:nvPr/>
        </p:nvPicPr>
        <p:blipFill rotWithShape="1">
          <a:blip r:embed="rId9">
            <a:alphaModFix/>
          </a:blip>
          <a:srcRect/>
          <a:stretch/>
        </p:blipFill>
        <p:spPr>
          <a:xfrm>
            <a:off x="7731224" y="5946271"/>
            <a:ext cx="617760" cy="617760"/>
          </a:xfrm>
          <a:prstGeom prst="rect">
            <a:avLst/>
          </a:prstGeom>
          <a:noFill/>
          <a:ln>
            <a:noFill/>
          </a:ln>
        </p:spPr>
      </p:pic>
      <p:pic>
        <p:nvPicPr>
          <p:cNvPr id="296" name="Google Shape;296;p10" descr="Forma&#10;&#10;Descrição gerada automaticamente"/>
          <p:cNvPicPr preferRelativeResize="0"/>
          <p:nvPr/>
        </p:nvPicPr>
        <p:blipFill rotWithShape="1">
          <a:blip r:embed="rId10">
            <a:alphaModFix/>
          </a:blip>
          <a:srcRect/>
          <a:stretch/>
        </p:blipFill>
        <p:spPr>
          <a:xfrm>
            <a:off x="5162520" y="6044835"/>
            <a:ext cx="617760" cy="617760"/>
          </a:xfrm>
          <a:prstGeom prst="rect">
            <a:avLst/>
          </a:prstGeom>
          <a:noFill/>
          <a:ln>
            <a:noFill/>
          </a:ln>
        </p:spPr>
      </p:pic>
      <p:pic>
        <p:nvPicPr>
          <p:cNvPr id="297" name="Google Shape;297;p10" descr="Uma imagem contendo Aplicativo&#10;&#10;Descrição gerada automaticamente"/>
          <p:cNvPicPr preferRelativeResize="0"/>
          <p:nvPr/>
        </p:nvPicPr>
        <p:blipFill rotWithShape="1">
          <a:blip r:embed="rId11">
            <a:alphaModFix/>
          </a:blip>
          <a:srcRect/>
          <a:stretch/>
        </p:blipFill>
        <p:spPr>
          <a:xfrm>
            <a:off x="4196280" y="5604915"/>
            <a:ext cx="617760" cy="617760"/>
          </a:xfrm>
          <a:prstGeom prst="rect">
            <a:avLst/>
          </a:prstGeom>
          <a:noFill/>
          <a:ln>
            <a:noFill/>
          </a:ln>
        </p:spPr>
      </p:pic>
      <p:pic>
        <p:nvPicPr>
          <p:cNvPr id="298" name="Google Shape;298;p10" descr="Logotipo&#10;&#10;Descrição gerada automaticamente"/>
          <p:cNvPicPr preferRelativeResize="0"/>
          <p:nvPr/>
        </p:nvPicPr>
        <p:blipFill rotWithShape="1">
          <a:blip r:embed="rId12">
            <a:alphaModFix/>
          </a:blip>
          <a:srcRect/>
          <a:stretch/>
        </p:blipFill>
        <p:spPr>
          <a:xfrm>
            <a:off x="3412920" y="4928835"/>
            <a:ext cx="617760" cy="617760"/>
          </a:xfrm>
          <a:prstGeom prst="rect">
            <a:avLst/>
          </a:prstGeom>
          <a:noFill/>
          <a:ln>
            <a:noFill/>
          </a:ln>
        </p:spPr>
      </p:pic>
      <p:pic>
        <p:nvPicPr>
          <p:cNvPr id="299" name="Google Shape;299;p10" descr="Ícone&#10;&#10;Descrição gerada automaticamente"/>
          <p:cNvPicPr preferRelativeResize="0"/>
          <p:nvPr/>
        </p:nvPicPr>
        <p:blipFill rotWithShape="1">
          <a:blip r:embed="rId13">
            <a:alphaModFix/>
          </a:blip>
          <a:srcRect/>
          <a:stretch/>
        </p:blipFill>
        <p:spPr>
          <a:xfrm>
            <a:off x="3058680" y="4134675"/>
            <a:ext cx="617760" cy="617760"/>
          </a:xfrm>
          <a:prstGeom prst="rect">
            <a:avLst/>
          </a:prstGeom>
          <a:noFill/>
          <a:ln>
            <a:noFill/>
          </a:ln>
        </p:spPr>
      </p:pic>
      <p:pic>
        <p:nvPicPr>
          <p:cNvPr id="300" name="Google Shape;300;p10"/>
          <p:cNvPicPr preferRelativeResize="0"/>
          <p:nvPr/>
        </p:nvPicPr>
        <p:blipFill rotWithShape="1">
          <a:blip r:embed="rId14">
            <a:alphaModFix/>
          </a:blip>
          <a:srcRect/>
          <a:stretch/>
        </p:blipFill>
        <p:spPr>
          <a:xfrm>
            <a:off x="3327240" y="3222435"/>
            <a:ext cx="617760" cy="617760"/>
          </a:xfrm>
          <a:prstGeom prst="rect">
            <a:avLst/>
          </a:prstGeom>
          <a:noFill/>
          <a:ln>
            <a:noFill/>
          </a:ln>
        </p:spPr>
      </p:pic>
      <p:pic>
        <p:nvPicPr>
          <p:cNvPr id="301" name="Google Shape;301;p10" descr="Texto&#10;&#10;Descrição gerada automaticamente"/>
          <p:cNvPicPr preferRelativeResize="0"/>
          <p:nvPr/>
        </p:nvPicPr>
        <p:blipFill rotWithShape="1">
          <a:blip r:embed="rId15">
            <a:alphaModFix/>
          </a:blip>
          <a:srcRect/>
          <a:stretch/>
        </p:blipFill>
        <p:spPr>
          <a:xfrm>
            <a:off x="3840532" y="2533186"/>
            <a:ext cx="617760" cy="617760"/>
          </a:xfrm>
          <a:prstGeom prst="rect">
            <a:avLst/>
          </a:prstGeom>
          <a:noFill/>
          <a:ln>
            <a:noFill/>
          </a:ln>
        </p:spPr>
      </p:pic>
      <p:pic>
        <p:nvPicPr>
          <p:cNvPr id="302" name="Google Shape;302;p10"/>
          <p:cNvPicPr preferRelativeResize="0"/>
          <p:nvPr/>
        </p:nvPicPr>
        <p:blipFill rotWithShape="1">
          <a:blip r:embed="rId16">
            <a:alphaModFix/>
          </a:blip>
          <a:srcRect/>
          <a:stretch/>
        </p:blipFill>
        <p:spPr>
          <a:xfrm>
            <a:off x="4830960" y="2053009"/>
            <a:ext cx="617760" cy="617760"/>
          </a:xfrm>
          <a:prstGeom prst="rect">
            <a:avLst/>
          </a:prstGeom>
          <a:noFill/>
          <a:ln>
            <a:noFill/>
          </a:ln>
        </p:spPr>
      </p:pic>
      <p:pic>
        <p:nvPicPr>
          <p:cNvPr id="303" name="Google Shape;303;p10"/>
          <p:cNvPicPr preferRelativeResize="0"/>
          <p:nvPr/>
        </p:nvPicPr>
        <p:blipFill rotWithShape="1">
          <a:blip r:embed="rId17">
            <a:alphaModFix/>
          </a:blip>
          <a:srcRect/>
          <a:stretch/>
        </p:blipFill>
        <p:spPr>
          <a:xfrm>
            <a:off x="6106969" y="2036295"/>
            <a:ext cx="609600" cy="609600"/>
          </a:xfrm>
          <a:prstGeom prst="rect">
            <a:avLst/>
          </a:prstGeom>
          <a:noFill/>
          <a:ln>
            <a:noFill/>
          </a:ln>
        </p:spPr>
      </p:pic>
      <p:sp>
        <p:nvSpPr>
          <p:cNvPr id="304" name="Google Shape;304;p10"/>
          <p:cNvSpPr/>
          <p:nvPr/>
        </p:nvSpPr>
        <p:spPr>
          <a:xfrm>
            <a:off x="0" y="0"/>
            <a:ext cx="279918"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05" name="Google Shape;305;p10"/>
          <p:cNvPicPr preferRelativeResize="0"/>
          <p:nvPr/>
        </p:nvPicPr>
        <p:blipFill rotWithShape="1">
          <a:blip r:embed="rId18">
            <a:alphaModFix/>
          </a:blip>
          <a:srcRect/>
          <a:stretch/>
        </p:blipFill>
        <p:spPr>
          <a:xfrm>
            <a:off x="5560380" y="3428928"/>
            <a:ext cx="1460100" cy="1460100"/>
          </a:xfrm>
          <a:prstGeom prst="rect">
            <a:avLst/>
          </a:prstGeom>
          <a:noFill/>
          <a:ln>
            <a:noFill/>
          </a:ln>
        </p:spPr>
      </p:pic>
      <p:pic>
        <p:nvPicPr>
          <p:cNvPr id="306" name="Google Shape;306;p10" descr="ODS 9"/>
          <p:cNvPicPr preferRelativeResize="0"/>
          <p:nvPr/>
        </p:nvPicPr>
        <p:blipFill rotWithShape="1">
          <a:blip r:embed="rId19">
            <a:alphaModFix/>
          </a:blip>
          <a:srcRect/>
          <a:stretch/>
        </p:blipFill>
        <p:spPr>
          <a:xfrm>
            <a:off x="6448436" y="6001633"/>
            <a:ext cx="704164" cy="7041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1"/>
          <p:cNvSpPr txBox="1"/>
          <p:nvPr/>
        </p:nvSpPr>
        <p:spPr>
          <a:xfrm>
            <a:off x="556721" y="3802332"/>
            <a:ext cx="4982558" cy="2457180"/>
          </a:xfrm>
          <a:prstGeom prst="rect">
            <a:avLst/>
          </a:prstGeom>
          <a:noFill/>
          <a:ln>
            <a:noFill/>
          </a:ln>
        </p:spPr>
        <p:txBody>
          <a:bodyPr spcFirstLastPara="1" wrap="square" lIns="91425" tIns="45700" rIns="91425" bIns="45700" anchor="t" anchorCtr="0">
            <a:noAutofit/>
          </a:bodyPr>
          <a:lstStyle/>
          <a:p>
            <a:pPr marL="685800" marR="0" lvl="0" indent="-457200" algn="l" rtl="0">
              <a:lnSpc>
                <a:spcPct val="100000"/>
              </a:lnSpc>
              <a:spcBef>
                <a:spcPts val="0"/>
              </a:spcBef>
              <a:spcAft>
                <a:spcPts val="0"/>
              </a:spcAft>
              <a:buClr>
                <a:srgbClr val="202124"/>
              </a:buClr>
              <a:buSzPts val="2400"/>
              <a:buFont typeface="Arial"/>
              <a:buChar char="•"/>
            </a:pPr>
            <a:r>
              <a:rPr lang="en-US" sz="2400" b="0" i="0" u="none" strike="noStrike" cap="none">
                <a:solidFill>
                  <a:srgbClr val="202124"/>
                </a:solidFill>
                <a:latin typeface="Calibri"/>
                <a:ea typeface="Calibri"/>
                <a:cs typeface="Calibri"/>
                <a:sym typeface="Calibri"/>
              </a:rPr>
              <a:t>Falta de abordagem centrada nas pessoas</a:t>
            </a:r>
            <a:endParaRPr sz="2400" b="0" i="0" u="none" strike="noStrike" cap="none">
              <a:solidFill>
                <a:srgbClr val="202124"/>
              </a:solidFill>
              <a:latin typeface="Calibri"/>
              <a:ea typeface="Calibri"/>
              <a:cs typeface="Calibri"/>
              <a:sym typeface="Calibri"/>
            </a:endParaRPr>
          </a:p>
          <a:p>
            <a:pPr marL="685800" marR="0" lvl="0" indent="-457200" algn="l" rtl="0">
              <a:lnSpc>
                <a:spcPct val="100000"/>
              </a:lnSpc>
              <a:spcBef>
                <a:spcPts val="2001"/>
              </a:spcBef>
              <a:spcAft>
                <a:spcPts val="0"/>
              </a:spcAft>
              <a:buClr>
                <a:srgbClr val="202124"/>
              </a:buClr>
              <a:buSzPts val="2400"/>
              <a:buFont typeface="Arial"/>
              <a:buChar char="•"/>
            </a:pPr>
            <a:r>
              <a:rPr lang="en-US" sz="2400" b="0" i="0" u="none" strike="noStrike" cap="none">
                <a:solidFill>
                  <a:srgbClr val="202124"/>
                </a:solidFill>
                <a:latin typeface="Calibri"/>
                <a:ea typeface="Calibri"/>
                <a:cs typeface="Calibri"/>
                <a:sym typeface="Calibri"/>
              </a:rPr>
              <a:t>Estratégia de renúncia, voltando a falhas anteriores</a:t>
            </a:r>
            <a:endParaRPr sz="2400" b="0" i="0" u="none" strike="noStrike" cap="none">
              <a:solidFill>
                <a:srgbClr val="202124"/>
              </a:solidFill>
              <a:latin typeface="Calibri"/>
              <a:ea typeface="Calibri"/>
              <a:cs typeface="Calibri"/>
              <a:sym typeface="Calibri"/>
            </a:endParaRPr>
          </a:p>
          <a:p>
            <a:pPr marL="685800" marR="0" lvl="0" indent="-304800" algn="l" rtl="0">
              <a:lnSpc>
                <a:spcPct val="100000"/>
              </a:lnSpc>
              <a:spcBef>
                <a:spcPts val="2001"/>
              </a:spcBef>
              <a:spcAft>
                <a:spcPts val="0"/>
              </a:spcAft>
              <a:buClr>
                <a:srgbClr val="202124"/>
              </a:buClr>
              <a:buSzPts val="2400"/>
              <a:buFont typeface="Arial"/>
              <a:buNone/>
            </a:pPr>
            <a:endParaRPr sz="2400" b="0" i="0" u="none" strike="noStrike" cap="none">
              <a:solidFill>
                <a:srgbClr val="202124"/>
              </a:solidFill>
              <a:latin typeface="Calibri"/>
              <a:ea typeface="Calibri"/>
              <a:cs typeface="Calibri"/>
              <a:sym typeface="Calibri"/>
            </a:endParaRPr>
          </a:p>
          <a:p>
            <a:pPr marL="685800" marR="0" lvl="0" indent="-304800" algn="l" rtl="0">
              <a:lnSpc>
                <a:spcPct val="100000"/>
              </a:lnSpc>
              <a:spcBef>
                <a:spcPts val="2001"/>
              </a:spcBef>
              <a:spcAft>
                <a:spcPts val="0"/>
              </a:spcAft>
              <a:buClr>
                <a:srgbClr val="202124"/>
              </a:buClr>
              <a:buSzPts val="2400"/>
              <a:buFont typeface="Arial"/>
              <a:buNone/>
            </a:pPr>
            <a:endParaRPr sz="2400" b="0" i="0" u="none" strike="noStrike" cap="none">
              <a:solidFill>
                <a:srgbClr val="202124"/>
              </a:solidFill>
              <a:latin typeface="Calibri"/>
              <a:ea typeface="Calibri"/>
              <a:cs typeface="Calibri"/>
              <a:sym typeface="Calibri"/>
            </a:endParaRPr>
          </a:p>
          <a:p>
            <a:pPr marL="685800" marR="0" lvl="0" indent="-304800" algn="l" rtl="0">
              <a:lnSpc>
                <a:spcPct val="100000"/>
              </a:lnSpc>
              <a:spcBef>
                <a:spcPts val="2001"/>
              </a:spcBef>
              <a:spcAft>
                <a:spcPts val="0"/>
              </a:spcAft>
              <a:buClr>
                <a:srgbClr val="202124"/>
              </a:buClr>
              <a:buSzPts val="2400"/>
              <a:buFont typeface="Arial"/>
              <a:buNone/>
            </a:pPr>
            <a:endParaRPr sz="2400" b="0" i="0" u="none" strike="noStrike" cap="none">
              <a:solidFill>
                <a:srgbClr val="202124"/>
              </a:solidFill>
              <a:latin typeface="Calibri"/>
              <a:ea typeface="Calibri"/>
              <a:cs typeface="Calibri"/>
              <a:sym typeface="Calibri"/>
            </a:endParaRPr>
          </a:p>
        </p:txBody>
      </p:sp>
      <p:sp>
        <p:nvSpPr>
          <p:cNvPr id="313" name="Google Shape;313;p11"/>
          <p:cNvSpPr txBox="1">
            <a:spLocks noGrp="1"/>
          </p:cNvSpPr>
          <p:nvPr>
            <p:ph type="body" idx="4294967295"/>
          </p:nvPr>
        </p:nvSpPr>
        <p:spPr>
          <a:xfrm>
            <a:off x="536499" y="1437454"/>
            <a:ext cx="5145844" cy="1663936"/>
          </a:xfrm>
          <a:prstGeom prst="rect">
            <a:avLst/>
          </a:prstGeom>
          <a:noFill/>
          <a:ln>
            <a:noFill/>
          </a:ln>
        </p:spPr>
        <p:txBody>
          <a:bodyPr spcFirstLastPara="1" wrap="square" lIns="91425" tIns="45700" rIns="91425" bIns="45700" anchor="t" anchorCtr="0">
            <a:noAutofit/>
          </a:bodyPr>
          <a:lstStyle/>
          <a:p>
            <a:pPr marL="685800" marR="0" lvl="0" indent="-457200" algn="l" rtl="0">
              <a:lnSpc>
                <a:spcPct val="100000"/>
              </a:lnSpc>
              <a:spcBef>
                <a:spcPts val="0"/>
              </a:spcBef>
              <a:spcAft>
                <a:spcPts val="0"/>
              </a:spcAft>
              <a:buClr>
                <a:srgbClr val="202124"/>
              </a:buClr>
              <a:buSzPts val="2400"/>
              <a:buFont typeface="Arial"/>
              <a:buChar char="•"/>
            </a:pPr>
            <a:r>
              <a:rPr lang="en-US" sz="2400" b="0" i="0" u="none" strike="noStrike" cap="none">
                <a:solidFill>
                  <a:srgbClr val="202124"/>
                </a:solidFill>
                <a:latin typeface="Calibri"/>
                <a:ea typeface="Calibri"/>
                <a:cs typeface="Calibri"/>
                <a:sym typeface="Calibri"/>
              </a:rPr>
              <a:t>Captura d</a:t>
            </a:r>
            <a:r>
              <a:rPr lang="en-US" sz="2400">
                <a:solidFill>
                  <a:srgbClr val="202124"/>
                </a:solidFill>
                <a:latin typeface="Calibri"/>
                <a:ea typeface="Calibri"/>
                <a:cs typeface="Calibri"/>
                <a:sym typeface="Calibri"/>
              </a:rPr>
              <a:t>o </a:t>
            </a:r>
            <a:r>
              <a:rPr lang="en-US" sz="2400" b="0" i="0" u="none" strike="noStrike" cap="none">
                <a:solidFill>
                  <a:srgbClr val="202124"/>
                </a:solidFill>
                <a:latin typeface="Calibri"/>
                <a:ea typeface="Calibri"/>
                <a:cs typeface="Calibri"/>
                <a:sym typeface="Calibri"/>
              </a:rPr>
              <a:t>carbono e redução de desastres naturais</a:t>
            </a:r>
            <a:endParaRPr sz="2400" b="0" i="0" u="none" strike="noStrike" cap="none">
              <a:solidFill>
                <a:srgbClr val="202124"/>
              </a:solidFill>
              <a:latin typeface="Calibri"/>
              <a:ea typeface="Calibri"/>
              <a:cs typeface="Calibri"/>
              <a:sym typeface="Calibri"/>
            </a:endParaRPr>
          </a:p>
          <a:p>
            <a:pPr marL="685800" marR="0" lvl="0" indent="-457200" algn="just" rtl="0">
              <a:lnSpc>
                <a:spcPct val="100000"/>
              </a:lnSpc>
              <a:spcBef>
                <a:spcPts val="2001"/>
              </a:spcBef>
              <a:spcAft>
                <a:spcPts val="0"/>
              </a:spcAft>
              <a:buClr>
                <a:srgbClr val="202124"/>
              </a:buClr>
              <a:buSzPts val="2400"/>
              <a:buFont typeface="Arial"/>
              <a:buChar char="•"/>
            </a:pPr>
            <a:r>
              <a:rPr lang="en-US" sz="2400" b="0" i="0" u="none" strike="noStrike" cap="none">
                <a:solidFill>
                  <a:srgbClr val="202124"/>
                </a:solidFill>
                <a:latin typeface="Calibri"/>
                <a:ea typeface="Calibri"/>
                <a:cs typeface="Calibri"/>
                <a:sym typeface="Calibri"/>
              </a:rPr>
              <a:t>Mitiga</a:t>
            </a:r>
            <a:r>
              <a:rPr lang="en-US" sz="2400">
                <a:solidFill>
                  <a:srgbClr val="202124"/>
                </a:solidFill>
                <a:latin typeface="Calibri"/>
                <a:ea typeface="Calibri"/>
                <a:cs typeface="Calibri"/>
                <a:sym typeface="Calibri"/>
              </a:rPr>
              <a:t>ção</a:t>
            </a:r>
            <a:r>
              <a:rPr lang="en-US" sz="2400" b="0" i="0" u="none" strike="noStrike" cap="none">
                <a:solidFill>
                  <a:srgbClr val="202124"/>
                </a:solidFill>
                <a:latin typeface="Calibri"/>
                <a:ea typeface="Calibri"/>
                <a:cs typeface="Calibri"/>
                <a:sym typeface="Calibri"/>
              </a:rPr>
              <a:t> das mudanças climáticas e apoiar os meios de subsistência locais.</a:t>
            </a:r>
            <a:endParaRPr/>
          </a:p>
        </p:txBody>
      </p:sp>
      <p:sp>
        <p:nvSpPr>
          <p:cNvPr id="314" name="Google Shape;314;p11"/>
          <p:cNvSpPr/>
          <p:nvPr/>
        </p:nvSpPr>
        <p:spPr>
          <a:xfrm>
            <a:off x="755205" y="334675"/>
            <a:ext cx="10515300" cy="1325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Vantagens</a:t>
            </a:r>
            <a:endParaRPr sz="4400" b="0" i="0" u="none" strike="noStrike" cap="none">
              <a:solidFill>
                <a:srgbClr val="000000"/>
              </a:solidFill>
              <a:latin typeface="Calibri"/>
              <a:ea typeface="Calibri"/>
              <a:cs typeface="Calibri"/>
              <a:sym typeface="Calibri"/>
            </a:endParaRPr>
          </a:p>
        </p:txBody>
      </p:sp>
      <p:sp>
        <p:nvSpPr>
          <p:cNvPr id="315" name="Google Shape;315;p11"/>
          <p:cNvSpPr/>
          <p:nvPr/>
        </p:nvSpPr>
        <p:spPr>
          <a:xfrm rot="5400000">
            <a:off x="6315516" y="-1825374"/>
            <a:ext cx="45600" cy="109998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6" name="Google Shape;316;p11"/>
          <p:cNvSpPr txBox="1"/>
          <p:nvPr/>
        </p:nvSpPr>
        <p:spPr>
          <a:xfrm>
            <a:off x="6096000" y="1437454"/>
            <a:ext cx="5742215" cy="1841182"/>
          </a:xfrm>
          <a:prstGeom prst="rect">
            <a:avLst/>
          </a:prstGeom>
          <a:noFill/>
          <a:ln>
            <a:noFill/>
          </a:ln>
        </p:spPr>
        <p:txBody>
          <a:bodyPr spcFirstLastPara="1" wrap="square" lIns="91425" tIns="45700" rIns="91425" bIns="45700" anchor="t" anchorCtr="0">
            <a:noAutofit/>
          </a:bodyPr>
          <a:lstStyle/>
          <a:p>
            <a:pPr marL="685800" marR="0" lvl="0" indent="-457200" algn="l" rtl="0">
              <a:lnSpc>
                <a:spcPct val="100000"/>
              </a:lnSpc>
              <a:spcBef>
                <a:spcPts val="0"/>
              </a:spcBef>
              <a:spcAft>
                <a:spcPts val="0"/>
              </a:spcAft>
              <a:buClr>
                <a:srgbClr val="202124"/>
              </a:buClr>
              <a:buSzPts val="2400"/>
              <a:buFont typeface="Arial"/>
              <a:buChar char="•"/>
            </a:pPr>
            <a:r>
              <a:rPr lang="en-US" sz="2400" b="0" i="0" u="none" strike="noStrike" cap="none">
                <a:solidFill>
                  <a:srgbClr val="202124"/>
                </a:solidFill>
                <a:latin typeface="Calibri"/>
                <a:ea typeface="Calibri"/>
                <a:cs typeface="Calibri"/>
                <a:sym typeface="Calibri"/>
              </a:rPr>
              <a:t>Promove a estabilidade dos ecossistemas  e a conservação genética.</a:t>
            </a:r>
            <a:endParaRPr sz="1400" b="0" i="0" u="none" strike="noStrike" cap="none">
              <a:solidFill>
                <a:srgbClr val="000000"/>
              </a:solidFill>
              <a:latin typeface="Arial"/>
              <a:ea typeface="Arial"/>
              <a:cs typeface="Arial"/>
              <a:sym typeface="Arial"/>
            </a:endParaRPr>
          </a:p>
          <a:p>
            <a:pPr marL="685800" marR="0" lvl="0" indent="-457200" algn="l" rtl="0">
              <a:lnSpc>
                <a:spcPct val="100000"/>
              </a:lnSpc>
              <a:spcBef>
                <a:spcPts val="2001"/>
              </a:spcBef>
              <a:spcAft>
                <a:spcPts val="0"/>
              </a:spcAft>
              <a:buClr>
                <a:srgbClr val="202124"/>
              </a:buClr>
              <a:buSzPts val="2400"/>
              <a:buFont typeface="Arial"/>
              <a:buChar char="•"/>
            </a:pPr>
            <a:r>
              <a:rPr lang="en-US" sz="2400" b="0" i="0" u="none" strike="noStrike" cap="none">
                <a:solidFill>
                  <a:srgbClr val="000000"/>
                </a:solidFill>
                <a:latin typeface="Calibri"/>
                <a:ea typeface="Calibri"/>
                <a:cs typeface="Calibri"/>
                <a:sym typeface="Calibri"/>
              </a:rPr>
              <a:t>Melhora a qualidade do solo e aumenta a produtividade agrícola.</a:t>
            </a:r>
            <a:endParaRPr sz="1400" b="0" i="0" u="none" strike="noStrike" cap="none">
              <a:solidFill>
                <a:srgbClr val="000000"/>
              </a:solidFill>
              <a:latin typeface="Arial"/>
              <a:ea typeface="Arial"/>
              <a:cs typeface="Arial"/>
              <a:sym typeface="Arial"/>
            </a:endParaRPr>
          </a:p>
        </p:txBody>
      </p:sp>
      <p:sp>
        <p:nvSpPr>
          <p:cNvPr id="317" name="Google Shape;317;p11"/>
          <p:cNvSpPr/>
          <p:nvPr/>
        </p:nvSpPr>
        <p:spPr>
          <a:xfrm rot="5400000">
            <a:off x="7527679" y="-3154975"/>
            <a:ext cx="195532" cy="8425543"/>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8" name="Google Shape;318;p11"/>
          <p:cNvSpPr/>
          <p:nvPr/>
        </p:nvSpPr>
        <p:spPr>
          <a:xfrm>
            <a:off x="9263922" y="5689234"/>
            <a:ext cx="10515240" cy="132516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Desafios</a:t>
            </a:r>
            <a:endParaRPr sz="4400" b="0" i="0" u="none" strike="noStrike" cap="none">
              <a:solidFill>
                <a:srgbClr val="000000"/>
              </a:solidFill>
              <a:latin typeface="Calibri"/>
              <a:ea typeface="Calibri"/>
              <a:cs typeface="Calibri"/>
              <a:sym typeface="Calibri"/>
            </a:endParaRPr>
          </a:p>
        </p:txBody>
      </p:sp>
      <p:sp>
        <p:nvSpPr>
          <p:cNvPr id="319" name="Google Shape;319;p11"/>
          <p:cNvSpPr/>
          <p:nvPr/>
        </p:nvSpPr>
        <p:spPr>
          <a:xfrm rot="5400000">
            <a:off x="4953384" y="2236809"/>
            <a:ext cx="195532" cy="8425543"/>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0" name="Google Shape;320;p11"/>
          <p:cNvSpPr txBox="1"/>
          <p:nvPr/>
        </p:nvSpPr>
        <p:spPr>
          <a:xfrm>
            <a:off x="6096000" y="3848483"/>
            <a:ext cx="5742215" cy="2457180"/>
          </a:xfrm>
          <a:prstGeom prst="rect">
            <a:avLst/>
          </a:prstGeom>
          <a:noFill/>
          <a:ln>
            <a:noFill/>
          </a:ln>
        </p:spPr>
        <p:txBody>
          <a:bodyPr spcFirstLastPara="1" wrap="square" lIns="91425" tIns="45700" rIns="91425" bIns="45700" anchor="t" anchorCtr="0">
            <a:noAutofit/>
          </a:bodyPr>
          <a:lstStyle/>
          <a:p>
            <a:pPr marL="685800" marR="0" lvl="0" indent="-457200" algn="l" rtl="0">
              <a:lnSpc>
                <a:spcPct val="100000"/>
              </a:lnSpc>
              <a:spcBef>
                <a:spcPts val="0"/>
              </a:spcBef>
              <a:spcAft>
                <a:spcPts val="0"/>
              </a:spcAft>
              <a:buClr>
                <a:srgbClr val="202124"/>
              </a:buClr>
              <a:buSzPts val="2400"/>
              <a:buFont typeface="Arial"/>
              <a:buChar char="•"/>
            </a:pPr>
            <a:r>
              <a:rPr lang="en-US" sz="2400" b="0" i="0" u="none" strike="noStrike" cap="none">
                <a:solidFill>
                  <a:srgbClr val="202124"/>
                </a:solidFill>
                <a:latin typeface="Calibri"/>
                <a:ea typeface="Calibri"/>
                <a:cs typeface="Calibri"/>
                <a:sym typeface="Calibri"/>
              </a:rPr>
              <a:t>Abordagem não inclusiva</a:t>
            </a:r>
            <a:endParaRPr sz="2400" b="0" i="0" u="none" strike="noStrike" cap="none">
              <a:solidFill>
                <a:srgbClr val="202124"/>
              </a:solidFill>
              <a:latin typeface="Calibri"/>
              <a:ea typeface="Calibri"/>
              <a:cs typeface="Calibri"/>
              <a:sym typeface="Calibri"/>
            </a:endParaRPr>
          </a:p>
          <a:p>
            <a:pPr marL="685800" marR="0" lvl="0" indent="-457200" algn="l" rtl="0">
              <a:lnSpc>
                <a:spcPct val="100000"/>
              </a:lnSpc>
              <a:spcBef>
                <a:spcPts val="2001"/>
              </a:spcBef>
              <a:spcAft>
                <a:spcPts val="0"/>
              </a:spcAft>
              <a:buClr>
                <a:srgbClr val="202124"/>
              </a:buClr>
              <a:buSzPts val="2400"/>
              <a:buFont typeface="Arial"/>
              <a:buChar char="•"/>
            </a:pPr>
            <a:r>
              <a:rPr lang="en-US" sz="2400" b="0" i="0" u="none" strike="noStrike" cap="none">
                <a:solidFill>
                  <a:srgbClr val="202124"/>
                </a:solidFill>
                <a:latin typeface="Calibri"/>
                <a:ea typeface="Calibri"/>
                <a:cs typeface="Calibri"/>
                <a:sym typeface="Calibri"/>
              </a:rPr>
              <a:t>Proteção da biodiversidade apenas pelo bem da natureza</a:t>
            </a:r>
            <a:endParaRPr sz="2400" b="0" i="0" u="none" strike="noStrike" cap="none">
              <a:solidFill>
                <a:srgbClr val="202124"/>
              </a:solidFill>
              <a:latin typeface="Calibri"/>
              <a:ea typeface="Calibri"/>
              <a:cs typeface="Calibri"/>
              <a:sym typeface="Calibri"/>
            </a:endParaRPr>
          </a:p>
          <a:p>
            <a:pPr marL="685800" marR="0" lvl="0" indent="-457200" algn="l" rtl="0">
              <a:lnSpc>
                <a:spcPct val="100000"/>
              </a:lnSpc>
              <a:spcBef>
                <a:spcPts val="2001"/>
              </a:spcBef>
              <a:spcAft>
                <a:spcPts val="0"/>
              </a:spcAft>
              <a:buClr>
                <a:srgbClr val="202124"/>
              </a:buClr>
              <a:buSzPts val="2400"/>
              <a:buFont typeface="Arial"/>
              <a:buChar char="•"/>
            </a:pPr>
            <a:r>
              <a:rPr lang="en-US" sz="2400" b="0" i="0" u="none" strike="noStrike" cap="none">
                <a:solidFill>
                  <a:srgbClr val="202124"/>
                </a:solidFill>
                <a:latin typeface="Calibri"/>
                <a:ea typeface="Calibri"/>
                <a:cs typeface="Calibri"/>
                <a:sym typeface="Calibri"/>
              </a:rPr>
              <a:t>Abordagem de cima para baixo</a:t>
            </a:r>
            <a:endParaRPr sz="2400" b="0" i="0" u="none" strike="noStrike" cap="none">
              <a:solidFill>
                <a:srgbClr val="202124"/>
              </a:solidFill>
              <a:latin typeface="Calibri"/>
              <a:ea typeface="Calibri"/>
              <a:cs typeface="Calibri"/>
              <a:sym typeface="Calibri"/>
            </a:endParaRPr>
          </a:p>
          <a:p>
            <a:pPr marL="685800" marR="0" lvl="0" indent="-304800" algn="l" rtl="0">
              <a:lnSpc>
                <a:spcPct val="100000"/>
              </a:lnSpc>
              <a:spcBef>
                <a:spcPts val="2001"/>
              </a:spcBef>
              <a:spcAft>
                <a:spcPts val="0"/>
              </a:spcAft>
              <a:buClr>
                <a:srgbClr val="202124"/>
              </a:buClr>
              <a:buSzPts val="2400"/>
              <a:buFont typeface="Arial"/>
              <a:buNone/>
            </a:pPr>
            <a:endParaRPr sz="2400" b="0" i="0" u="none" strike="noStrike" cap="none">
              <a:solidFill>
                <a:srgbClr val="202124"/>
              </a:solidFill>
              <a:latin typeface="Calibri"/>
              <a:ea typeface="Calibri"/>
              <a:cs typeface="Calibri"/>
              <a:sym typeface="Calibri"/>
            </a:endParaRPr>
          </a:p>
          <a:p>
            <a:pPr marL="685800" marR="0" lvl="0" indent="-304800" algn="l" rtl="0">
              <a:lnSpc>
                <a:spcPct val="100000"/>
              </a:lnSpc>
              <a:spcBef>
                <a:spcPts val="2001"/>
              </a:spcBef>
              <a:spcAft>
                <a:spcPts val="0"/>
              </a:spcAft>
              <a:buClr>
                <a:srgbClr val="202124"/>
              </a:buClr>
              <a:buSzPts val="2400"/>
              <a:buFont typeface="Arial"/>
              <a:buNone/>
            </a:pPr>
            <a:endParaRPr sz="2400" b="0" i="0" u="none" strike="noStrike" cap="none">
              <a:solidFill>
                <a:srgbClr val="202124"/>
              </a:solidFill>
              <a:latin typeface="Calibri"/>
              <a:ea typeface="Calibri"/>
              <a:cs typeface="Calibri"/>
              <a:sym typeface="Calibri"/>
            </a:endParaRPr>
          </a:p>
          <a:p>
            <a:pPr marL="685800" marR="0" lvl="0" indent="-304800" algn="l" rtl="0">
              <a:lnSpc>
                <a:spcPct val="100000"/>
              </a:lnSpc>
              <a:spcBef>
                <a:spcPts val="2001"/>
              </a:spcBef>
              <a:spcAft>
                <a:spcPts val="0"/>
              </a:spcAft>
              <a:buClr>
                <a:srgbClr val="202124"/>
              </a:buClr>
              <a:buSzPts val="2400"/>
              <a:buFont typeface="Arial"/>
              <a:buNone/>
            </a:pPr>
            <a:endParaRPr sz="2400" b="0" i="0" u="none" strike="noStrike" cap="none">
              <a:solidFill>
                <a:srgbClr val="202124"/>
              </a:solidFill>
              <a:latin typeface="Calibri"/>
              <a:ea typeface="Calibri"/>
              <a:cs typeface="Calibri"/>
              <a:sym typeface="Calibri"/>
            </a:endParaRPr>
          </a:p>
          <a:p>
            <a:pPr marL="228600" marR="0" lvl="0" indent="0" algn="l" rtl="0">
              <a:lnSpc>
                <a:spcPct val="100000"/>
              </a:lnSpc>
              <a:spcBef>
                <a:spcPts val="2001"/>
              </a:spcBef>
              <a:spcAft>
                <a:spcPts val="0"/>
              </a:spcAft>
              <a:buClr>
                <a:srgbClr val="202124"/>
              </a:buClr>
              <a:buSzPts val="2400"/>
              <a:buFont typeface="Arial"/>
              <a:buNone/>
            </a:pPr>
            <a:endParaRPr sz="2400" b="0" i="0" u="none" strike="noStrike" cap="none">
              <a:solidFill>
                <a:srgbClr val="202124"/>
              </a:solidFill>
              <a:latin typeface="Calibri"/>
              <a:ea typeface="Calibri"/>
              <a:cs typeface="Calibri"/>
              <a:sym typeface="Calibri"/>
            </a:endParaRPr>
          </a:p>
          <a:p>
            <a:pPr marL="685800" marR="0" lvl="0" indent="-304800" algn="l" rtl="0">
              <a:lnSpc>
                <a:spcPct val="100000"/>
              </a:lnSpc>
              <a:spcBef>
                <a:spcPts val="2001"/>
              </a:spcBef>
              <a:spcAft>
                <a:spcPts val="0"/>
              </a:spcAft>
              <a:buClr>
                <a:srgbClr val="202124"/>
              </a:buClr>
              <a:buSzPts val="2400"/>
              <a:buFont typeface="Arial"/>
              <a:buNone/>
            </a:pPr>
            <a:endParaRPr sz="2400" b="0" i="0" u="none" strike="noStrike" cap="none">
              <a:solidFill>
                <a:srgbClr val="202124"/>
              </a:solidFill>
              <a:latin typeface="Calibri"/>
              <a:ea typeface="Calibri"/>
              <a:cs typeface="Calibri"/>
              <a:sym typeface="Calibri"/>
            </a:endParaRPr>
          </a:p>
          <a:p>
            <a:pPr marL="685800" marR="0" lvl="0" indent="-304800" algn="l" rtl="0">
              <a:lnSpc>
                <a:spcPct val="100000"/>
              </a:lnSpc>
              <a:spcBef>
                <a:spcPts val="2001"/>
              </a:spcBef>
              <a:spcAft>
                <a:spcPts val="0"/>
              </a:spcAft>
              <a:buClr>
                <a:srgbClr val="202124"/>
              </a:buClr>
              <a:buSzPts val="2400"/>
              <a:buFont typeface="Arial"/>
              <a:buNone/>
            </a:pPr>
            <a:endParaRPr sz="2400" b="0" i="0" u="none" strike="noStrike" cap="none">
              <a:solidFill>
                <a:srgbClr val="202124"/>
              </a:solidFill>
              <a:latin typeface="Calibri"/>
              <a:ea typeface="Calibri"/>
              <a:cs typeface="Calibri"/>
              <a:sym typeface="Calibri"/>
            </a:endParaRPr>
          </a:p>
          <a:p>
            <a:pPr marL="685800" marR="0" lvl="0" indent="-304800" algn="l" rtl="0">
              <a:lnSpc>
                <a:spcPct val="100000"/>
              </a:lnSpc>
              <a:spcBef>
                <a:spcPts val="2001"/>
              </a:spcBef>
              <a:spcAft>
                <a:spcPts val="0"/>
              </a:spcAft>
              <a:buClr>
                <a:srgbClr val="202124"/>
              </a:buClr>
              <a:buSzPts val="2400"/>
              <a:buFont typeface="Arial"/>
              <a:buNone/>
            </a:pPr>
            <a:endParaRPr sz="2400" b="0" i="0" u="none" strike="noStrike" cap="none">
              <a:solidFill>
                <a:srgbClr val="202124"/>
              </a:solidFill>
              <a:latin typeface="Calibri"/>
              <a:ea typeface="Calibri"/>
              <a:cs typeface="Calibri"/>
              <a:sym typeface="Calibri"/>
            </a:endParaRPr>
          </a:p>
          <a:p>
            <a:pPr marL="685800" marR="0" lvl="0" indent="-304800" algn="l" rtl="0">
              <a:lnSpc>
                <a:spcPct val="100000"/>
              </a:lnSpc>
              <a:spcBef>
                <a:spcPts val="2001"/>
              </a:spcBef>
              <a:spcAft>
                <a:spcPts val="0"/>
              </a:spcAft>
              <a:buClr>
                <a:srgbClr val="202124"/>
              </a:buClr>
              <a:buSzPts val="2400"/>
              <a:buFont typeface="Arial"/>
              <a:buNone/>
            </a:pPr>
            <a:endParaRPr sz="2400" b="0" i="0" u="none" strike="noStrike" cap="none">
              <a:solidFill>
                <a:srgbClr val="20212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2054</Words>
  <Application>Microsoft Office PowerPoint</Application>
  <PresentationFormat>Widescreen</PresentationFormat>
  <Paragraphs>190</Paragraphs>
  <Slides>23</Slides>
  <Notes>23</Notes>
  <HiddenSlides>0</HiddenSlides>
  <MMClips>0</MMClips>
  <ScaleCrop>false</ScaleCrop>
  <HeadingPairs>
    <vt:vector size="6" baseType="variant">
      <vt:variant>
        <vt:lpstr>Fontes usadas</vt:lpstr>
      </vt:variant>
      <vt:variant>
        <vt:i4>3</vt:i4>
      </vt:variant>
      <vt:variant>
        <vt:lpstr>Tema</vt:lpstr>
      </vt:variant>
      <vt:variant>
        <vt:i4>2</vt:i4>
      </vt:variant>
      <vt:variant>
        <vt:lpstr>Títulos de slides</vt:lpstr>
      </vt:variant>
      <vt:variant>
        <vt:i4>23</vt:i4>
      </vt:variant>
    </vt:vector>
  </HeadingPairs>
  <TitlesOfParts>
    <vt:vector size="28" baseType="lpstr">
      <vt:lpstr>Arial</vt:lpstr>
      <vt:lpstr>Calibri</vt:lpstr>
      <vt:lpstr>Times New Roman</vt:lpstr>
      <vt:lpstr>Office</vt:lpstr>
      <vt:lpstr>Office</vt:lpstr>
      <vt:lpstr>Apresentação do PowerPoint</vt:lpstr>
      <vt:lpstr>Conteúdo:</vt:lpstr>
      <vt:lpstr>Apresentação do PowerPoint</vt:lpstr>
      <vt:lpstr>Apresentação do PowerPoint</vt:lpstr>
      <vt:lpstr>2. Definição ODS 15</vt:lpstr>
      <vt:lpstr>2. Definição ODS 15</vt:lpstr>
      <vt:lpstr>2. Definição ODS 15</vt:lpstr>
      <vt:lpstr>2.2 Interdependências do ODS 15</vt:lpstr>
      <vt:lpstr>Apresentação do PowerPoint</vt:lpstr>
      <vt:lpstr>3. Visão geral das crises globais </vt:lpstr>
      <vt:lpstr>Mudanças climáticas</vt:lpstr>
      <vt:lpstr>Pandemia COVID-19</vt:lpstr>
      <vt:lpstr>Conflitos </vt:lpstr>
      <vt:lpstr>4. Progresso em direção ao alcance do ODS 15</vt:lpstr>
      <vt:lpstr>5. Estudos de caso</vt:lpstr>
      <vt:lpstr>Apresentação do PowerPoint</vt:lpstr>
      <vt:lpstr>Apresentação do PowerPoint</vt:lpstr>
      <vt:lpstr>Apresentação do PowerPoint</vt:lpstr>
      <vt:lpstr>Apresentação do PowerPoint</vt:lpstr>
      <vt:lpstr>Apresentação do PowerPoint</vt:lpstr>
      <vt:lpstr>Apresentação do PowerPoint</vt:lpstr>
      <vt:lpstr>6. Considerações Finais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 Louise Pohlmann</dc:creator>
  <cp:lastModifiedBy>Bianca Rebelatto</cp:lastModifiedBy>
  <cp:revision>1</cp:revision>
  <dcterms:created xsi:type="dcterms:W3CDTF">2018-03-28T10:46:31Z</dcterms:created>
  <dcterms:modified xsi:type="dcterms:W3CDTF">2025-10-08T12:09:27Z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44</vt:i4>
  </property>
  <property fmtid="{D5CDD505-2E9C-101B-9397-08002B2CF9AE}" pid="3" name="PresentationFormat">
    <vt:lpwstr>Widescreen</vt:lpwstr>
  </property>
  <property fmtid="{D5CDD505-2E9C-101B-9397-08002B2CF9AE}" pid="4" name="Slides">
    <vt:i4>44</vt:i4>
  </property>
  <property fmtid="{D5CDD505-2E9C-101B-9397-08002B2CF9AE}" pid="5" name="MSIP_Label_defa4170-0d19-0005-0004-bc88714345d2_Enabled">
    <vt:lpwstr>true</vt:lpwstr>
  </property>
  <property fmtid="{D5CDD505-2E9C-101B-9397-08002B2CF9AE}" pid="6" name="MSIP_Label_defa4170-0d19-0005-0004-bc88714345d2_SetDate">
    <vt:lpwstr>2024-03-20T08:58:32Z</vt:lpwstr>
  </property>
  <property fmtid="{D5CDD505-2E9C-101B-9397-08002B2CF9AE}" pid="7" name="MSIP_Label_defa4170-0d19-0005-0004-bc88714345d2_Method">
    <vt:lpwstr>Standard</vt:lpwstr>
  </property>
  <property fmtid="{D5CDD505-2E9C-101B-9397-08002B2CF9AE}" pid="8" name="MSIP_Label_defa4170-0d19-0005-0004-bc88714345d2_Name">
    <vt:lpwstr>defa4170-0d19-0005-0004-bc88714345d2</vt:lpwstr>
  </property>
  <property fmtid="{D5CDD505-2E9C-101B-9397-08002B2CF9AE}" pid="9" name="MSIP_Label_defa4170-0d19-0005-0004-bc88714345d2_SiteId">
    <vt:lpwstr>2c6cac8d-ab61-47b3-8209-4df2e46aefbc</vt:lpwstr>
  </property>
  <property fmtid="{D5CDD505-2E9C-101B-9397-08002B2CF9AE}" pid="10" name="MSIP_Label_defa4170-0d19-0005-0004-bc88714345d2_ActionId">
    <vt:lpwstr>4b6dd49f-df4c-4e79-8a82-3f0e6c8505c1</vt:lpwstr>
  </property>
  <property fmtid="{D5CDD505-2E9C-101B-9397-08002B2CF9AE}" pid="11" name="MSIP_Label_defa4170-0d19-0005-0004-bc88714345d2_ContentBits">
    <vt:lpwstr>0</vt:lpwstr>
  </property>
</Properties>
</file>